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8" r:id="rId7"/>
    <p:sldId id="264" r:id="rId8"/>
    <p:sldId id="261" r:id="rId9"/>
    <p:sldId id="263" r:id="rId10"/>
    <p:sldId id="265" r:id="rId11"/>
    <p:sldId id="262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F8B7FDC-CD0F-4520-9516-AFE280E0274A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B36645E-DA62-442A-89BA-48FD3D65A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E2CD8-E82C-4C17-AFD9-5EC67DAED8CB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DA12E-FD99-496E-BF34-E64AAEE64E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4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5029200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14325" y="4704576"/>
            <a:ext cx="3439531" cy="410369"/>
          </a:xfrm>
          <a:prstGeom prst="rect">
            <a:avLst/>
          </a:prstGeom>
          <a:noFill/>
          <a:effectLst>
            <a:outerShdw blurRad="63500" dir="27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i="1" dirty="0" smtClean="0">
                <a:solidFill>
                  <a:srgbClr val="CC0000"/>
                </a:solidFill>
                <a:latin typeface="Arial Black" pitchFamily="34" charset="0"/>
              </a:rPr>
              <a:t>Trusted Partners Delivering Value, </a:t>
            </a:r>
            <a:br>
              <a:rPr lang="en-US" sz="1400" i="1" dirty="0" smtClean="0">
                <a:solidFill>
                  <a:srgbClr val="CC0000"/>
                </a:solidFill>
                <a:latin typeface="Arial Black" pitchFamily="34" charset="0"/>
              </a:rPr>
            </a:br>
            <a:r>
              <a:rPr lang="en-US" sz="1400" i="1" dirty="0" smtClean="0">
                <a:solidFill>
                  <a:srgbClr val="CC0000"/>
                </a:solidFill>
                <a:latin typeface="Arial Black" pitchFamily="34" charset="0"/>
              </a:rPr>
              <a:t>Today and Tomorrow</a:t>
            </a:r>
            <a:endParaRPr lang="en-US" sz="1400" i="1" dirty="0">
              <a:solidFill>
                <a:srgbClr val="CC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397" y="1420421"/>
            <a:ext cx="805747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2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1005142" y="274638"/>
            <a:ext cx="699585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19606" y="6445612"/>
            <a:ext cx="380010" cy="287697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076"/>
            <a:ext cx="8229600" cy="46499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19606" y="6445612"/>
            <a:ext cx="380010" cy="287697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5334000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 l="23154" t="3159" r="16125"/>
          <a:stretch>
            <a:fillRect/>
          </a:stretch>
        </p:blipFill>
        <p:spPr bwMode="auto">
          <a:xfrm>
            <a:off x="6400800" y="3429000"/>
            <a:ext cx="1246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ontainer ship leaving Charleston Harbor towards Arthur Ravenel, Jr. Bridge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429000"/>
            <a:ext cx="114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saw.usace.army.mil/nav/JPG/vessels/currituck1.jpg"/>
          <p:cNvPicPr preferRelativeResize="0">
            <a:picLocks noChangeArrowheads="1"/>
          </p:cNvPicPr>
          <p:nvPr userDrawn="1"/>
        </p:nvPicPr>
        <p:blipFill>
          <a:blip r:embed="rId5" cstate="print"/>
          <a:srcRect r="4357"/>
          <a:stretch>
            <a:fillRect/>
          </a:stretch>
        </p:blipFill>
        <p:spPr bwMode="auto">
          <a:xfrm>
            <a:off x="8310563" y="3416300"/>
            <a:ext cx="83356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C:\Users\K0DX9RMF\Desktop\CG OPLAN Update 13 Sep 11_Page_114.jpg"/>
          <p:cNvPicPr>
            <a:picLocks noChangeAspect="1" noChangeArrowheads="1"/>
          </p:cNvPicPr>
          <p:nvPr userDrawn="1"/>
        </p:nvPicPr>
        <p:blipFill>
          <a:blip r:embed="rId6" cstate="print"/>
          <a:srcRect l="83058" t="26111" b="32777"/>
          <a:stretch>
            <a:fillRect/>
          </a:stretch>
        </p:blipFill>
        <p:spPr bwMode="auto">
          <a:xfrm>
            <a:off x="7391400" y="3429000"/>
            <a:ext cx="952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2" descr="Atlanta8"/>
          <p:cNvPicPr>
            <a:picLocks noChangeAspect="1" noChangeArrowheads="1"/>
          </p:cNvPicPr>
          <p:nvPr userDrawn="1"/>
        </p:nvPicPr>
        <p:blipFill>
          <a:blip r:embed="rId7" cstate="print"/>
          <a:srcRect l="15709" t="48447" r="26443"/>
          <a:stretch>
            <a:fillRect/>
          </a:stretch>
        </p:blipFill>
        <p:spPr bwMode="auto">
          <a:xfrm>
            <a:off x="5422900" y="3429000"/>
            <a:ext cx="977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C:\Users\K0DX9RMF\Desktop\Pics\SAS\Maneuver Center of Excellence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2063" y="5192713"/>
            <a:ext cx="53419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Image of The vast and wild Everglades is the largest and most important freshwater, subtropical peat wetland in North America."/>
          <p:cNvPicPr>
            <a:picLocks noChangeAspect="1" noChangeArrowheads="1"/>
          </p:cNvPicPr>
          <p:nvPr userDrawn="1"/>
        </p:nvPicPr>
        <p:blipFill>
          <a:blip r:embed="rId9" cstate="print"/>
          <a:srcRect r="12097"/>
          <a:stretch>
            <a:fillRect/>
          </a:stretch>
        </p:blipFill>
        <p:spPr bwMode="auto">
          <a:xfrm>
            <a:off x="4648200" y="1600200"/>
            <a:ext cx="4495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9"/>
          <p:cNvSpPr>
            <a:spLocks noChangeShapeType="1"/>
          </p:cNvSpPr>
          <p:nvPr userDrawn="1"/>
        </p:nvSpPr>
        <p:spPr bwMode="auto">
          <a:xfrm>
            <a:off x="5257800" y="3429000"/>
            <a:ext cx="38862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6" name="Line 19"/>
          <p:cNvSpPr>
            <a:spLocks noChangeShapeType="1"/>
          </p:cNvSpPr>
          <p:nvPr userDrawn="1"/>
        </p:nvSpPr>
        <p:spPr bwMode="auto">
          <a:xfrm>
            <a:off x="4191000" y="5181600"/>
            <a:ext cx="4953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6" name="Picture 21" descr="white_curve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71925" y="1568450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3" descr="ppt_camo_bkgrnd-03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 descr="USACE_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520700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508125" y="6121400"/>
            <a:ext cx="23018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/>
              <a:t>US Army Corps of Engineers</a:t>
            </a:r>
          </a:p>
          <a:p>
            <a:pPr>
              <a:defRPr/>
            </a:pPr>
            <a:r>
              <a:rPr lang="en-US" sz="16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32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304800" y="5206314"/>
            <a:ext cx="1066800" cy="13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5410200" y="4953000"/>
            <a:ext cx="9906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JACKSONVILLE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400800" y="4953000"/>
            <a:ext cx="9906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MOBILE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391400" y="4953000"/>
            <a:ext cx="9906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SAVANNAH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343400" y="4953000"/>
            <a:ext cx="10668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CHARLESTON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305799" y="4953000"/>
            <a:ext cx="9144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WILMINGTON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5142" y="274638"/>
            <a:ext cx="699585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7321"/>
            <a:ext cx="8229600" cy="49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8083017" y="378941"/>
            <a:ext cx="832383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7601386" y="1120721"/>
            <a:ext cx="131585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b="1" dirty="0" smtClean="0"/>
              <a:t>BUILDING STRONG</a:t>
            </a:r>
            <a:endParaRPr lang="en-US" sz="1100" b="1" baseline="-25000" dirty="0"/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 flipH="1">
            <a:off x="990600" y="1066800"/>
            <a:ext cx="792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6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228599" y="268308"/>
            <a:ext cx="734661" cy="91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0" y="6542901"/>
            <a:ext cx="9143999" cy="205184"/>
          </a:xfrm>
          <a:prstGeom prst="rect">
            <a:avLst/>
          </a:prstGeom>
          <a:noFill/>
          <a:effectLst>
            <a:outerShdw blurRad="63500" dir="27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i="1" dirty="0" smtClean="0">
                <a:solidFill>
                  <a:srgbClr val="CC0000"/>
                </a:solidFill>
                <a:latin typeface="Arial Black" pitchFamily="34" charset="0"/>
              </a:rPr>
              <a:t>Trusted Partners Delivering Value,</a:t>
            </a:r>
            <a:r>
              <a:rPr lang="en-US" sz="1400" i="1" baseline="0" dirty="0" smtClean="0">
                <a:solidFill>
                  <a:srgbClr val="CC0000"/>
                </a:solidFill>
                <a:latin typeface="Arial Black" pitchFamily="34" charset="0"/>
              </a:rPr>
              <a:t> T</a:t>
            </a:r>
            <a:r>
              <a:rPr lang="en-US" sz="1400" i="1" dirty="0" smtClean="0">
                <a:solidFill>
                  <a:srgbClr val="CC0000"/>
                </a:solidFill>
                <a:latin typeface="Arial Black" pitchFamily="34" charset="0"/>
              </a:rPr>
              <a:t>oday and Tomorrow</a:t>
            </a:r>
            <a:endParaRPr lang="en-US" sz="1400" i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 flipH="1">
            <a:off x="460787" y="6419850"/>
            <a:ext cx="8235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19606" y="6445612"/>
            <a:ext cx="380010" cy="287697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IDIQs (SATOCs / </a:t>
            </a:r>
            <a:r>
              <a:rPr lang="en-US" dirty="0" smtClean="0"/>
              <a:t>MATOCs) </a:t>
            </a:r>
            <a:r>
              <a:rPr lang="en-US" dirty="0" smtClean="0"/>
              <a:t>FOR CONSTRUCTION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Carlos D. Clarke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District Contracting Chief 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USACE Jacksonville District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December 9, 2015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use of IDIQ contracts for construction has increased significantly in the past 20-30 years.  This practice has come under scrutiny over concerns with compliance with the Competition in Contracting 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7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Pros and Cons of IDIQ Contracts</a:t>
            </a:r>
          </a:p>
          <a:p>
            <a:pPr lvl="1"/>
            <a:r>
              <a:rPr lang="en-US" sz="2400" u="sng" dirty="0" smtClean="0"/>
              <a:t>Consolidation</a:t>
            </a:r>
            <a:r>
              <a:rPr lang="en-US" sz="2400" dirty="0" smtClean="0"/>
              <a:t> of requirements</a:t>
            </a:r>
          </a:p>
          <a:p>
            <a:pPr lvl="1"/>
            <a:r>
              <a:rPr lang="en-US" sz="2400" dirty="0" smtClean="0"/>
              <a:t>Add services as requirements materialize</a:t>
            </a:r>
          </a:p>
          <a:p>
            <a:pPr lvl="1"/>
            <a:r>
              <a:rPr lang="en-US" sz="2400" dirty="0" smtClean="0"/>
              <a:t>Reduced acquisition cycle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Less than full and open competition</a:t>
            </a:r>
          </a:p>
          <a:p>
            <a:endParaRPr lang="en-US" sz="2400" dirty="0" smtClean="0"/>
          </a:p>
          <a:p>
            <a:r>
              <a:rPr lang="en-US" sz="2400" dirty="0" smtClean="0"/>
              <a:t>Traditional Uses of IDIQ Contracts</a:t>
            </a:r>
          </a:p>
          <a:p>
            <a:pPr lvl="1"/>
            <a:r>
              <a:rPr lang="en-US" sz="2400" dirty="0" smtClean="0"/>
              <a:t>Construction vs. Non-Construction Requirements</a:t>
            </a:r>
          </a:p>
          <a:p>
            <a:pPr lvl="1"/>
            <a:r>
              <a:rPr lang="en-US" sz="2400" dirty="0" smtClean="0"/>
              <a:t>Preference for multiple awards</a:t>
            </a:r>
          </a:p>
          <a:p>
            <a:pPr lvl="1"/>
            <a:r>
              <a:rPr lang="en-US" sz="2400" dirty="0" smtClean="0"/>
              <a:t>Same </a:t>
            </a:r>
            <a:r>
              <a:rPr lang="en-US" sz="2400" dirty="0" smtClean="0"/>
              <a:t>or </a:t>
            </a:r>
            <a:r>
              <a:rPr lang="en-US" sz="2400" dirty="0" smtClean="0"/>
              <a:t>similar supplies or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 solicitation to obtain offers for a </a:t>
            </a:r>
            <a:r>
              <a:rPr lang="en-US" u="sng" dirty="0" smtClean="0"/>
              <a:t>single contract </a:t>
            </a:r>
            <a:r>
              <a:rPr lang="en-US" dirty="0" smtClean="0"/>
              <a:t>or </a:t>
            </a:r>
            <a:r>
              <a:rPr lang="en-US" u="sng" dirty="0" smtClean="0"/>
              <a:t>multiple award contract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(a) to satisfy </a:t>
            </a:r>
            <a:r>
              <a:rPr lang="en-US" u="sng" dirty="0" smtClean="0"/>
              <a:t>two or more requirements </a:t>
            </a:r>
            <a:r>
              <a:rPr lang="en-US" dirty="0" smtClean="0"/>
              <a:t>that have been provided or performed under </a:t>
            </a:r>
            <a:r>
              <a:rPr lang="en-US" u="sng" dirty="0" smtClean="0"/>
              <a:t>two or more </a:t>
            </a:r>
            <a:r>
              <a:rPr lang="en-US" dirty="0" smtClean="0"/>
              <a:t>separate contracts at lower in cost </a:t>
            </a:r>
          </a:p>
          <a:p>
            <a:pPr lvl="1"/>
            <a:r>
              <a:rPr lang="en-US" dirty="0" smtClean="0"/>
              <a:t>(b) to satisfy requirements for </a:t>
            </a:r>
            <a:r>
              <a:rPr lang="en-US" u="sng" dirty="0" smtClean="0"/>
              <a:t>construction</a:t>
            </a:r>
            <a:r>
              <a:rPr lang="en-US" dirty="0" smtClean="0"/>
              <a:t> projects to be performed at two or more </a:t>
            </a:r>
            <a:r>
              <a:rPr lang="en-US" u="sng" dirty="0" smtClean="0"/>
              <a:t>discrete sites</a:t>
            </a:r>
          </a:p>
          <a:p>
            <a:pPr marL="457200" lvl="1" indent="0" algn="ctr">
              <a:buNone/>
            </a:pPr>
            <a:r>
              <a:rPr lang="en-US" dirty="0" smtClean="0"/>
              <a:t>(15 U.S.C. 657q(a)(2)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IDIQs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Award – Major Considerations</a:t>
            </a:r>
          </a:p>
          <a:p>
            <a:pPr lvl="1"/>
            <a:r>
              <a:rPr lang="en-US" dirty="0" smtClean="0"/>
              <a:t>Approval of Consolidation </a:t>
            </a:r>
          </a:p>
          <a:p>
            <a:pPr lvl="1"/>
            <a:r>
              <a:rPr lang="en-US" dirty="0" smtClean="0"/>
              <a:t>Evaluation of Offers - Binding Prices</a:t>
            </a:r>
          </a:p>
          <a:p>
            <a:pPr lvl="2"/>
            <a:r>
              <a:rPr lang="en-US" dirty="0" smtClean="0"/>
              <a:t>Must evaluate binding prices for entire performance period</a:t>
            </a:r>
          </a:p>
          <a:p>
            <a:pPr lvl="1"/>
            <a:r>
              <a:rPr lang="en-US" dirty="0" smtClean="0"/>
              <a:t>Impact on competition </a:t>
            </a:r>
          </a:p>
          <a:p>
            <a:pPr lvl="1"/>
            <a:r>
              <a:rPr lang="en-US" dirty="0" smtClean="0"/>
              <a:t>Impact on SB concerns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9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Approval of D&amp;F is required for:</a:t>
            </a:r>
          </a:p>
          <a:p>
            <a:pPr lvl="1"/>
            <a:r>
              <a:rPr lang="en-US" dirty="0" smtClean="0"/>
              <a:t>All IDIQ contracts for construction with total value over $2M</a:t>
            </a:r>
          </a:p>
          <a:p>
            <a:pPr lvl="1"/>
            <a:r>
              <a:rPr lang="en-US" dirty="0" smtClean="0"/>
              <a:t>Combination of projects  identified by </a:t>
            </a:r>
            <a:r>
              <a:rPr lang="en-US" u="sng" dirty="0" smtClean="0"/>
              <a:t>separate authorizations </a:t>
            </a:r>
            <a:r>
              <a:rPr lang="en-US" dirty="0" smtClean="0"/>
              <a:t>with total value over $2M</a:t>
            </a:r>
          </a:p>
          <a:p>
            <a:pPr lvl="1"/>
            <a:r>
              <a:rPr lang="en-US" dirty="0" smtClean="0"/>
              <a:t>Any single project authorization that includes </a:t>
            </a:r>
            <a:r>
              <a:rPr lang="en-US" u="sng" dirty="0" smtClean="0"/>
              <a:t>multiple non-contiguous work sites</a:t>
            </a:r>
            <a:r>
              <a:rPr lang="en-US" dirty="0" smtClean="0"/>
              <a:t> with a total value over $2M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0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Conduct a Market Research</a:t>
            </a:r>
          </a:p>
          <a:p>
            <a:r>
              <a:rPr lang="en-US" sz="2800" dirty="0" smtClean="0"/>
              <a:t>Identify alternative contracting approaches that would involve a lesser degree of </a:t>
            </a:r>
            <a:r>
              <a:rPr lang="en-US" sz="2800" u="sng" dirty="0" smtClean="0"/>
              <a:t>consolidation</a:t>
            </a:r>
          </a:p>
          <a:p>
            <a:r>
              <a:rPr lang="en-US" sz="2800" dirty="0" smtClean="0"/>
              <a:t>Make a determination that </a:t>
            </a:r>
            <a:r>
              <a:rPr lang="en-US" sz="2800" u="sng" dirty="0" smtClean="0"/>
              <a:t>consolidation</a:t>
            </a:r>
            <a:r>
              <a:rPr lang="en-US" sz="2800" dirty="0" smtClean="0"/>
              <a:t> is necessary and justified</a:t>
            </a:r>
          </a:p>
          <a:p>
            <a:r>
              <a:rPr lang="en-US" sz="2800" dirty="0" smtClean="0"/>
              <a:t>Identify negative impacts on SB concerns</a:t>
            </a:r>
          </a:p>
          <a:p>
            <a:r>
              <a:rPr lang="en-US" sz="2800" dirty="0" smtClean="0"/>
              <a:t>Ensure steps will be taken to include SB concerns in the acquisition strategy</a:t>
            </a:r>
          </a:p>
          <a:p>
            <a:r>
              <a:rPr lang="en-US" sz="2800" dirty="0" smtClean="0"/>
              <a:t>Negative impacts on competition (CICA)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8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have binding prices for </a:t>
            </a:r>
            <a:r>
              <a:rPr lang="en-US" u="sng" dirty="0" smtClean="0"/>
              <a:t>entire performance period</a:t>
            </a:r>
            <a:r>
              <a:rPr lang="en-US" dirty="0" smtClean="0"/>
              <a:t> for evaluation at the time of initial contractor selection(s)</a:t>
            </a:r>
          </a:p>
          <a:p>
            <a:r>
              <a:rPr lang="en-US" dirty="0" smtClean="0"/>
              <a:t>A lack of binding prices for the entire period precludes evaluators from making </a:t>
            </a:r>
            <a:r>
              <a:rPr lang="en-US" u="sng" dirty="0" smtClean="0"/>
              <a:t>meaningful price evaluations </a:t>
            </a:r>
            <a:r>
              <a:rPr lang="en-US" dirty="0" smtClean="0"/>
              <a:t>at the time of the initial award</a:t>
            </a:r>
          </a:p>
          <a:p>
            <a:r>
              <a:rPr lang="en-US" dirty="0" smtClean="0"/>
              <a:t>Sample schemes for construction IDIQs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8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 16.5 Indefinite Delivery Contracts</a:t>
            </a:r>
          </a:p>
          <a:p>
            <a:r>
              <a:rPr lang="en-US" dirty="0" smtClean="0"/>
              <a:t>13 U.S. C.F.R., Small Business Act</a:t>
            </a:r>
          </a:p>
          <a:p>
            <a:r>
              <a:rPr lang="en-US" dirty="0" smtClean="0"/>
              <a:t>DFARS 207.170, Consolidation of Contract Requirements</a:t>
            </a:r>
          </a:p>
          <a:p>
            <a:r>
              <a:rPr lang="en-US" dirty="0" smtClean="0"/>
              <a:t>15 U.S. C.F.R. 657q. Consolidation of Contract Requirements</a:t>
            </a:r>
          </a:p>
          <a:p>
            <a:r>
              <a:rPr lang="en-US" dirty="0" smtClean="0"/>
              <a:t>UAI Interim Policy Directive 15-IPD-01, Acquisition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7BB40E-9881-487A-A4A3-C77188D669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862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822E15706D4E8CBD18E52F5C51E8" ma:contentTypeVersion="0" ma:contentTypeDescription="Create a new document." ma:contentTypeScope="" ma:versionID="89577faa2e6ad27444936642aa85f16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C616E8-55AB-414C-AA66-C361C806A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E2EC15-AF83-45A7-999F-453D249F75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A0FFFE-13ED-40A6-B71E-79644AFDC8F8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399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Wingdings 3</vt:lpstr>
      <vt:lpstr>Default Design</vt:lpstr>
      <vt:lpstr>Custom Design</vt:lpstr>
      <vt:lpstr>IDIQs (SATOCs / MATOCs) FOR CONSTRUCTION</vt:lpstr>
      <vt:lpstr>Introduction</vt:lpstr>
      <vt:lpstr>Background</vt:lpstr>
      <vt:lpstr>Consolidation</vt:lpstr>
      <vt:lpstr>CONSTRUCTION IDIQs</vt:lpstr>
      <vt:lpstr>Approval</vt:lpstr>
      <vt:lpstr>Factors to Consider</vt:lpstr>
      <vt:lpstr>Binding Prices</vt:lpstr>
      <vt:lpstr>References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k3ct9cc3</cp:lastModifiedBy>
  <cp:revision>131</cp:revision>
  <dcterms:created xsi:type="dcterms:W3CDTF">2009-05-21T17:19:18Z</dcterms:created>
  <dcterms:modified xsi:type="dcterms:W3CDTF">2015-12-01T18:49:28Z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0x0101004489822E15706D4E8CBD18E52F5C51E8</vt:lpwstr>
  </property>
</Properties>
</file>