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7" r:id="rId5"/>
    <p:sldId id="259" r:id="rId6"/>
    <p:sldId id="260" r:id="rId7"/>
    <p:sldId id="274" r:id="rId8"/>
    <p:sldId id="258" r:id="rId9"/>
    <p:sldId id="266" r:id="rId10"/>
    <p:sldId id="269" r:id="rId11"/>
    <p:sldId id="281" r:id="rId12"/>
    <p:sldId id="272" r:id="rId13"/>
    <p:sldId id="282" r:id="rId14"/>
    <p:sldId id="283" r:id="rId15"/>
    <p:sldId id="261" r:id="rId16"/>
    <p:sldId id="265" r:id="rId17"/>
    <p:sldId id="286" r:id="rId18"/>
    <p:sldId id="270" r:id="rId19"/>
    <p:sldId id="287" r:id="rId20"/>
    <p:sldId id="278"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46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009528740342071E-2"/>
          <c:y val="3.9203001968503952E-2"/>
          <c:w val="0.85953344703220125"/>
          <c:h val="0.83755733267716559"/>
        </c:manualLayout>
      </c:layout>
      <c:barChart>
        <c:barDir val="col"/>
        <c:grouping val="stacked"/>
        <c:varyColors val="0"/>
        <c:ser>
          <c:idx val="0"/>
          <c:order val="0"/>
          <c:tx>
            <c:strRef>
              <c:f>'BACKUP for Graph'!$B$1</c:f>
              <c:strCache>
                <c:ptCount val="1"/>
                <c:pt idx="0">
                  <c:v>Bond</c:v>
                </c:pt>
              </c:strCache>
            </c:strRef>
          </c:tx>
          <c:spPr>
            <a:solidFill>
              <a:srgbClr val="00B050"/>
            </a:solidFill>
          </c:spPr>
          <c:invertIfNegative val="0"/>
          <c:cat>
            <c:numRef>
              <c:f>'BACKUP for Graph'!$A$2:$A$43</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'BACKUP for Graph'!$B$2:$B$43</c:f>
              <c:numCache>
                <c:formatCode>#,##0</c:formatCode>
                <c:ptCount val="42"/>
                <c:pt idx="0">
                  <c:v>17.554265999999998</c:v>
                </c:pt>
                <c:pt idx="1">
                  <c:v>36.508724999999998</c:v>
                </c:pt>
                <c:pt idx="2">
                  <c:v>34.366</c:v>
                </c:pt>
                <c:pt idx="3">
                  <c:v>119.39964999999999</c:v>
                </c:pt>
                <c:pt idx="4">
                  <c:v>196.72595000000001</c:v>
                </c:pt>
                <c:pt idx="5">
                  <c:v>313.72980000000001</c:v>
                </c:pt>
                <c:pt idx="6">
                  <c:v>310.16800000000001</c:v>
                </c:pt>
                <c:pt idx="7">
                  <c:v>300.67399999999998</c:v>
                </c:pt>
                <c:pt idx="8">
                  <c:v>249.45153500000001</c:v>
                </c:pt>
                <c:pt idx="9">
                  <c:v>136.116488</c:v>
                </c:pt>
                <c:pt idx="10">
                  <c:v>65.111500000000007</c:v>
                </c:pt>
                <c:pt idx="11">
                  <c:v>184.936419</c:v>
                </c:pt>
                <c:pt idx="12">
                  <c:v>31.529520999999999</c:v>
                </c:pt>
                <c:pt idx="13">
                  <c:v>45.879790999999997</c:v>
                </c:pt>
                <c:pt idx="14">
                  <c:v>50.161299999999997</c:v>
                </c:pt>
                <c:pt idx="15">
                  <c:v>96.177340000000001</c:v>
                </c:pt>
                <c:pt idx="16">
                  <c:v>35.736598000000001</c:v>
                </c:pt>
                <c:pt idx="17">
                  <c:v>34.136645000000001</c:v>
                </c:pt>
                <c:pt idx="18">
                  <c:v>48.116312599999993</c:v>
                </c:pt>
                <c:pt idx="19">
                  <c:v>113.20537748000001</c:v>
                </c:pt>
                <c:pt idx="20">
                  <c:v>406.24347</c:v>
                </c:pt>
                <c:pt idx="21">
                  <c:v>518.25839699999995</c:v>
                </c:pt>
                <c:pt idx="22">
                  <c:v>352.99399399999999</c:v>
                </c:pt>
                <c:pt idx="23">
                  <c:v>223.36595399999999</c:v>
                </c:pt>
                <c:pt idx="24">
                  <c:v>263.84481099999999</c:v>
                </c:pt>
                <c:pt idx="25">
                  <c:v>150.21082200000001</c:v>
                </c:pt>
                <c:pt idx="26">
                  <c:v>156.480209</c:v>
                </c:pt>
                <c:pt idx="27">
                  <c:v>233.16021799999999</c:v>
                </c:pt>
                <c:pt idx="28">
                  <c:v>341.61051196</c:v>
                </c:pt>
                <c:pt idx="29">
                  <c:v>163.03107304</c:v>
                </c:pt>
                <c:pt idx="30">
                  <c:v>159.95057997999999</c:v>
                </c:pt>
                <c:pt idx="31">
                  <c:v>87</c:v>
                </c:pt>
                <c:pt idx="32">
                  <c:v>17</c:v>
                </c:pt>
                <c:pt idx="33">
                  <c:v>0</c:v>
                </c:pt>
                <c:pt idx="34">
                  <c:v>0</c:v>
                </c:pt>
                <c:pt idx="35">
                  <c:v>0</c:v>
                </c:pt>
                <c:pt idx="36">
                  <c:v>0</c:v>
                </c:pt>
                <c:pt idx="37">
                  <c:v>0</c:v>
                </c:pt>
                <c:pt idx="38">
                  <c:v>0</c:v>
                </c:pt>
                <c:pt idx="39">
                  <c:v>0</c:v>
                </c:pt>
                <c:pt idx="40">
                  <c:v>0</c:v>
                </c:pt>
                <c:pt idx="41">
                  <c:v>0</c:v>
                </c:pt>
              </c:numCache>
            </c:numRef>
          </c:val>
          <c:extLst>
            <c:ext xmlns:c16="http://schemas.microsoft.com/office/drawing/2014/chart" uri="{C3380CC4-5D6E-409C-BE32-E72D297353CC}">
              <c16:uniqueId val="{00000000-4C44-4F16-9673-5A0485C6D35F}"/>
            </c:ext>
          </c:extLst>
        </c:ser>
        <c:ser>
          <c:idx val="1"/>
          <c:order val="1"/>
          <c:tx>
            <c:strRef>
              <c:f>'BACKUP for Graph'!$C$1</c:f>
              <c:strCache>
                <c:ptCount val="1"/>
                <c:pt idx="0">
                  <c:v>Cash</c:v>
                </c:pt>
              </c:strCache>
            </c:strRef>
          </c:tx>
          <c:spPr>
            <a:solidFill>
              <a:srgbClr val="92D050"/>
            </a:solidFill>
          </c:spPr>
          <c:invertIfNegative val="0"/>
          <c:cat>
            <c:numRef>
              <c:f>'BACKUP for Graph'!$A$2:$A$43</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'BACKUP for Graph'!$C$2:$C$43</c:f>
              <c:numCache>
                <c:formatCode>#,##0</c:formatCode>
                <c:ptCount val="42"/>
                <c:pt idx="0">
                  <c:v>17.393000000000001</c:v>
                </c:pt>
                <c:pt idx="1">
                  <c:v>22.734086999999999</c:v>
                </c:pt>
                <c:pt idx="2">
                  <c:v>25.625</c:v>
                </c:pt>
                <c:pt idx="3">
                  <c:v>20.10135</c:v>
                </c:pt>
                <c:pt idx="4">
                  <c:v>20.288049999999998</c:v>
                </c:pt>
                <c:pt idx="5">
                  <c:v>22.478200000000001</c:v>
                </c:pt>
                <c:pt idx="6">
                  <c:v>24.396999999999998</c:v>
                </c:pt>
                <c:pt idx="7">
                  <c:v>24.911000000000001</c:v>
                </c:pt>
                <c:pt idx="8">
                  <c:v>24.087465000000002</c:v>
                </c:pt>
                <c:pt idx="9">
                  <c:v>25.341512000000002</c:v>
                </c:pt>
                <c:pt idx="10">
                  <c:v>26.5535</c:v>
                </c:pt>
                <c:pt idx="11">
                  <c:v>29.042580999999998</c:v>
                </c:pt>
                <c:pt idx="12">
                  <c:v>29.799479000000002</c:v>
                </c:pt>
                <c:pt idx="13">
                  <c:v>31.483208999999999</c:v>
                </c:pt>
                <c:pt idx="14">
                  <c:v>32.776699999999998</c:v>
                </c:pt>
                <c:pt idx="15">
                  <c:v>34.827660000000002</c:v>
                </c:pt>
                <c:pt idx="16">
                  <c:v>35.371402000000003</c:v>
                </c:pt>
                <c:pt idx="17">
                  <c:v>43.569355000000002</c:v>
                </c:pt>
                <c:pt idx="18">
                  <c:v>41.948289400000007</c:v>
                </c:pt>
                <c:pt idx="19">
                  <c:v>44.493978519999999</c:v>
                </c:pt>
                <c:pt idx="20">
                  <c:v>34.188699999999997</c:v>
                </c:pt>
                <c:pt idx="21">
                  <c:v>34.304949999999998</c:v>
                </c:pt>
                <c:pt idx="22">
                  <c:v>37.357349999999997</c:v>
                </c:pt>
                <c:pt idx="23">
                  <c:v>45.590654000000001</c:v>
                </c:pt>
                <c:pt idx="24">
                  <c:v>40</c:v>
                </c:pt>
                <c:pt idx="25">
                  <c:v>39.900804000000001</c:v>
                </c:pt>
                <c:pt idx="26">
                  <c:v>61.231499999999997</c:v>
                </c:pt>
                <c:pt idx="27">
                  <c:v>83.257051000000004</c:v>
                </c:pt>
                <c:pt idx="28">
                  <c:v>82.676805039999991</c:v>
                </c:pt>
                <c:pt idx="29">
                  <c:v>123.92920096</c:v>
                </c:pt>
                <c:pt idx="30">
                  <c:v>128.21389901999999</c:v>
                </c:pt>
                <c:pt idx="31">
                  <c:v>107</c:v>
                </c:pt>
                <c:pt idx="32">
                  <c:v>99</c:v>
                </c:pt>
                <c:pt idx="33">
                  <c:v>112</c:v>
                </c:pt>
                <c:pt idx="34">
                  <c:v>113</c:v>
                </c:pt>
                <c:pt idx="35">
                  <c:v>119</c:v>
                </c:pt>
                <c:pt idx="36">
                  <c:v>166</c:v>
                </c:pt>
                <c:pt idx="37">
                  <c:v>139</c:v>
                </c:pt>
                <c:pt idx="38">
                  <c:v>175</c:v>
                </c:pt>
                <c:pt idx="39">
                  <c:v>160</c:v>
                </c:pt>
                <c:pt idx="40">
                  <c:v>122</c:v>
                </c:pt>
                <c:pt idx="41">
                  <c:v>103</c:v>
                </c:pt>
              </c:numCache>
            </c:numRef>
          </c:val>
          <c:extLst>
            <c:ext xmlns:c16="http://schemas.microsoft.com/office/drawing/2014/chart" uri="{C3380CC4-5D6E-409C-BE32-E72D297353CC}">
              <c16:uniqueId val="{00000001-4C44-4F16-9673-5A0485C6D35F}"/>
            </c:ext>
          </c:extLst>
        </c:ser>
        <c:ser>
          <c:idx val="2"/>
          <c:order val="2"/>
          <c:tx>
            <c:strRef>
              <c:f>'BACKUP for Graph'!$D$1</c:f>
              <c:strCache>
                <c:ptCount val="1"/>
                <c:pt idx="0">
                  <c:v>Prior Year Carry Over</c:v>
                </c:pt>
              </c:strCache>
            </c:strRef>
          </c:tx>
          <c:spPr>
            <a:pattFill prst="diagBrick">
              <a:fgClr>
                <a:srgbClr val="00B050"/>
              </a:fgClr>
              <a:bgClr>
                <a:schemeClr val="accent3">
                  <a:lumMod val="60000"/>
                  <a:lumOff val="40000"/>
                </a:schemeClr>
              </a:bgClr>
            </a:pattFill>
          </c:spPr>
          <c:invertIfNegative val="0"/>
          <c:cat>
            <c:numRef>
              <c:f>'BACKUP for Graph'!$A$2:$A$43</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'BACKUP for Graph'!$D$2:$D$43</c:f>
              <c:numCache>
                <c:formatCode>#,##0</c:formatCode>
                <c:ptCount val="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46</c:v>
                </c:pt>
                <c:pt idx="34">
                  <c:v>0</c:v>
                </c:pt>
                <c:pt idx="35">
                  <c:v>7</c:v>
                </c:pt>
                <c:pt idx="36">
                  <c:v>4</c:v>
                </c:pt>
                <c:pt idx="37">
                  <c:v>47</c:v>
                </c:pt>
                <c:pt idx="38">
                  <c:v>49</c:v>
                </c:pt>
                <c:pt idx="39">
                  <c:v>5</c:v>
                </c:pt>
                <c:pt idx="40">
                  <c:v>11</c:v>
                </c:pt>
                <c:pt idx="41">
                  <c:v>24</c:v>
                </c:pt>
              </c:numCache>
            </c:numRef>
          </c:val>
          <c:extLst>
            <c:ext xmlns:c16="http://schemas.microsoft.com/office/drawing/2014/chart" uri="{C3380CC4-5D6E-409C-BE32-E72D297353CC}">
              <c16:uniqueId val="{00000002-4C44-4F16-9673-5A0485C6D35F}"/>
            </c:ext>
          </c:extLst>
        </c:ser>
        <c:ser>
          <c:idx val="3"/>
          <c:order val="3"/>
          <c:tx>
            <c:strRef>
              <c:f>'BACKUP for Graph'!$E$1</c:f>
              <c:strCache>
                <c:ptCount val="1"/>
                <c:pt idx="0">
                  <c:v>Total</c:v>
                </c:pt>
              </c:strCache>
            </c:strRef>
          </c:tx>
          <c:spPr>
            <a:noFill/>
          </c:spPr>
          <c:invertIfNegative val="0"/>
          <c:dLbls>
            <c:dLbl>
              <c:idx val="3"/>
              <c:layout>
                <c:manualLayout>
                  <c:x val="-1.1536005256726875E-7"/>
                  <c:y val="0.2229968011811023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44-4F16-9673-5A0485C6D35F}"/>
                </c:ext>
              </c:extLst>
            </c:dLbl>
            <c:dLbl>
              <c:idx val="4"/>
              <c:layout>
                <c:manualLayout>
                  <c:x val="-2.0437186912817332E-3"/>
                  <c:y val="0.166543307086614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44-4F16-9673-5A0485C6D35F}"/>
                </c:ext>
              </c:extLst>
            </c:dLbl>
            <c:dLbl>
              <c:idx val="5"/>
              <c:layout>
                <c:manualLayout>
                  <c:x val="-2.9301453352086264E-3"/>
                  <c:y val="0.21280979330708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44-4F16-9673-5A0485C6D35F}"/>
                </c:ext>
              </c:extLst>
            </c:dLbl>
            <c:dLbl>
              <c:idx val="36"/>
              <c:layout>
                <c:manualLayout>
                  <c:x val="-2.9301453352086264E-3"/>
                  <c:y val="9.68024114173228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44-4F16-9673-5A0485C6D35F}"/>
                </c:ext>
              </c:extLst>
            </c:dLbl>
            <c:spPr>
              <a:noFill/>
            </c:spPr>
            <c:txPr>
              <a:bodyPr rot="0" vert="horz"/>
              <a:lstStyle/>
              <a:p>
                <a:pPr>
                  <a:defRPr sz="900" baseline="0">
                    <a:latin typeface="Calibri"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'BACKUP for Graph'!$A$2:$A$43</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'BACKUP for Graph'!$E$2:$E$43</c:f>
              <c:numCache>
                <c:formatCode>#,##0</c:formatCode>
                <c:ptCount val="42"/>
                <c:pt idx="0">
                  <c:v>34.947265999999999</c:v>
                </c:pt>
                <c:pt idx="1">
                  <c:v>59.242812000000001</c:v>
                </c:pt>
                <c:pt idx="2">
                  <c:v>59.991</c:v>
                </c:pt>
                <c:pt idx="3">
                  <c:v>139.501</c:v>
                </c:pt>
                <c:pt idx="4">
                  <c:v>217.01400000000001</c:v>
                </c:pt>
                <c:pt idx="5">
                  <c:v>336.20800000000003</c:v>
                </c:pt>
                <c:pt idx="6">
                  <c:v>334.565</c:v>
                </c:pt>
                <c:pt idx="7">
                  <c:v>325.58499999999998</c:v>
                </c:pt>
                <c:pt idx="8">
                  <c:v>273.53899999999999</c:v>
                </c:pt>
                <c:pt idx="9">
                  <c:v>161.458</c:v>
                </c:pt>
                <c:pt idx="10">
                  <c:v>91.665000000000006</c:v>
                </c:pt>
                <c:pt idx="11">
                  <c:v>213.97899999999998</c:v>
                </c:pt>
                <c:pt idx="12">
                  <c:v>61.329000000000001</c:v>
                </c:pt>
                <c:pt idx="13">
                  <c:v>77.363</c:v>
                </c:pt>
                <c:pt idx="14">
                  <c:v>82.937999999999988</c:v>
                </c:pt>
                <c:pt idx="15">
                  <c:v>131.005</c:v>
                </c:pt>
                <c:pt idx="16">
                  <c:v>71.108000000000004</c:v>
                </c:pt>
                <c:pt idx="17">
                  <c:v>77.706000000000003</c:v>
                </c:pt>
                <c:pt idx="18">
                  <c:v>90.064602000000008</c:v>
                </c:pt>
                <c:pt idx="19">
                  <c:v>157.69935600000002</c:v>
                </c:pt>
                <c:pt idx="20">
                  <c:v>440.43216999999999</c:v>
                </c:pt>
                <c:pt idx="21">
                  <c:v>552.56334699999991</c:v>
                </c:pt>
                <c:pt idx="22">
                  <c:v>390.35134399999998</c:v>
                </c:pt>
                <c:pt idx="23">
                  <c:v>268.95660799999996</c:v>
                </c:pt>
                <c:pt idx="24">
                  <c:v>303.84481099999999</c:v>
                </c:pt>
                <c:pt idx="25">
                  <c:v>190.111626</c:v>
                </c:pt>
                <c:pt idx="26">
                  <c:v>217.71170899999998</c:v>
                </c:pt>
                <c:pt idx="27">
                  <c:v>316.41726899999998</c:v>
                </c:pt>
                <c:pt idx="28">
                  <c:v>424.28731699999997</c:v>
                </c:pt>
                <c:pt idx="29">
                  <c:v>286.96027400000003</c:v>
                </c:pt>
                <c:pt idx="30">
                  <c:v>288.16447899999997</c:v>
                </c:pt>
                <c:pt idx="31">
                  <c:v>194</c:v>
                </c:pt>
                <c:pt idx="32">
                  <c:v>116</c:v>
                </c:pt>
                <c:pt idx="33">
                  <c:v>158</c:v>
                </c:pt>
                <c:pt idx="34">
                  <c:v>113</c:v>
                </c:pt>
                <c:pt idx="35">
                  <c:v>126</c:v>
                </c:pt>
                <c:pt idx="36">
                  <c:v>170</c:v>
                </c:pt>
                <c:pt idx="37">
                  <c:v>186</c:v>
                </c:pt>
                <c:pt idx="38">
                  <c:v>224</c:v>
                </c:pt>
                <c:pt idx="39">
                  <c:v>165</c:v>
                </c:pt>
                <c:pt idx="40">
                  <c:v>133</c:v>
                </c:pt>
                <c:pt idx="41">
                  <c:v>127</c:v>
                </c:pt>
              </c:numCache>
            </c:numRef>
          </c:val>
          <c:extLst>
            <c:ext xmlns:c16="http://schemas.microsoft.com/office/drawing/2014/chart" uri="{C3380CC4-5D6E-409C-BE32-E72D297353CC}">
              <c16:uniqueId val="{00000007-4C44-4F16-9673-5A0485C6D35F}"/>
            </c:ext>
          </c:extLst>
        </c:ser>
        <c:dLbls>
          <c:showLegendKey val="0"/>
          <c:showVal val="0"/>
          <c:showCatName val="0"/>
          <c:showSerName val="0"/>
          <c:showPercent val="0"/>
          <c:showBubbleSize val="0"/>
        </c:dLbls>
        <c:gapWidth val="150"/>
        <c:overlap val="100"/>
        <c:axId val="65645568"/>
        <c:axId val="65659648"/>
      </c:barChart>
      <c:lineChart>
        <c:grouping val="stacked"/>
        <c:varyColors val="0"/>
        <c:ser>
          <c:idx val="4"/>
          <c:order val="4"/>
          <c:tx>
            <c:strRef>
              <c:f>'BACKUP for Graph'!$F$1</c:f>
              <c:strCache>
                <c:ptCount val="1"/>
                <c:pt idx="0">
                  <c:v>% Debt to Asset</c:v>
                </c:pt>
              </c:strCache>
            </c:strRef>
          </c:tx>
          <c:spPr>
            <a:ln w="41275">
              <a:solidFill>
                <a:schemeClr val="tx2">
                  <a:lumMod val="75000"/>
                  <a:alpha val="58000"/>
                </a:schemeClr>
              </a:solidFill>
            </a:ln>
          </c:spPr>
          <c:marker>
            <c:symbol val="none"/>
          </c:marker>
          <c:cat>
            <c:numRef>
              <c:f>'BACKUP for Graph'!$A$2:$A$43</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'BACKUP for Graph'!$F$2:$F$43</c:f>
              <c:numCache>
                <c:formatCode>#,##0</c:formatCode>
                <c:ptCount val="42"/>
                <c:pt idx="0">
                  <c:v>52</c:v>
                </c:pt>
                <c:pt idx="1">
                  <c:v>52</c:v>
                </c:pt>
                <c:pt idx="2">
                  <c:v>56</c:v>
                </c:pt>
                <c:pt idx="3">
                  <c:v>66</c:v>
                </c:pt>
                <c:pt idx="4">
                  <c:v>77</c:v>
                </c:pt>
                <c:pt idx="5">
                  <c:v>77</c:v>
                </c:pt>
                <c:pt idx="6">
                  <c:v>79</c:v>
                </c:pt>
                <c:pt idx="7">
                  <c:v>81</c:v>
                </c:pt>
                <c:pt idx="8">
                  <c:v>79</c:v>
                </c:pt>
                <c:pt idx="9">
                  <c:v>78</c:v>
                </c:pt>
                <c:pt idx="10">
                  <c:v>77</c:v>
                </c:pt>
                <c:pt idx="11">
                  <c:v>78</c:v>
                </c:pt>
                <c:pt idx="12">
                  <c:v>77</c:v>
                </c:pt>
                <c:pt idx="13">
                  <c:v>77</c:v>
                </c:pt>
                <c:pt idx="14">
                  <c:v>76</c:v>
                </c:pt>
                <c:pt idx="15">
                  <c:v>74</c:v>
                </c:pt>
                <c:pt idx="16">
                  <c:v>71</c:v>
                </c:pt>
                <c:pt idx="17">
                  <c:v>72</c:v>
                </c:pt>
                <c:pt idx="18">
                  <c:v>69</c:v>
                </c:pt>
                <c:pt idx="19">
                  <c:v>67</c:v>
                </c:pt>
                <c:pt idx="20">
                  <c:v>71</c:v>
                </c:pt>
                <c:pt idx="21">
                  <c:v>75</c:v>
                </c:pt>
                <c:pt idx="22">
                  <c:v>78</c:v>
                </c:pt>
                <c:pt idx="23">
                  <c:v>80</c:v>
                </c:pt>
                <c:pt idx="24">
                  <c:v>83</c:v>
                </c:pt>
                <c:pt idx="25">
                  <c:v>86</c:v>
                </c:pt>
                <c:pt idx="26">
                  <c:v>87</c:v>
                </c:pt>
                <c:pt idx="27">
                  <c:v>90</c:v>
                </c:pt>
                <c:pt idx="28">
                  <c:v>91</c:v>
                </c:pt>
                <c:pt idx="29">
                  <c:v>89</c:v>
                </c:pt>
                <c:pt idx="30">
                  <c:v>88</c:v>
                </c:pt>
                <c:pt idx="31">
                  <c:v>85</c:v>
                </c:pt>
                <c:pt idx="32">
                  <c:v>80</c:v>
                </c:pt>
                <c:pt idx="33">
                  <c:v>77</c:v>
                </c:pt>
                <c:pt idx="34">
                  <c:v>74</c:v>
                </c:pt>
                <c:pt idx="35">
                  <c:v>69</c:v>
                </c:pt>
                <c:pt idx="36">
                  <c:v>65</c:v>
                </c:pt>
                <c:pt idx="37">
                  <c:v>64</c:v>
                </c:pt>
                <c:pt idx="38">
                  <c:v>61</c:v>
                </c:pt>
                <c:pt idx="39">
                  <c:v>58</c:v>
                </c:pt>
                <c:pt idx="40">
                  <c:v>58</c:v>
                </c:pt>
                <c:pt idx="41">
                  <c:v>57</c:v>
                </c:pt>
              </c:numCache>
            </c:numRef>
          </c:val>
          <c:smooth val="1"/>
          <c:extLst>
            <c:ext xmlns:c16="http://schemas.microsoft.com/office/drawing/2014/chart" uri="{C3380CC4-5D6E-409C-BE32-E72D297353CC}">
              <c16:uniqueId val="{00000008-4C44-4F16-9673-5A0485C6D35F}"/>
            </c:ext>
          </c:extLst>
        </c:ser>
        <c:dLbls>
          <c:showLegendKey val="0"/>
          <c:showVal val="0"/>
          <c:showCatName val="0"/>
          <c:showSerName val="0"/>
          <c:showPercent val="0"/>
          <c:showBubbleSize val="0"/>
        </c:dLbls>
        <c:marker val="1"/>
        <c:smooth val="0"/>
        <c:axId val="65662976"/>
        <c:axId val="65661184"/>
      </c:lineChart>
      <c:catAx>
        <c:axId val="65645568"/>
        <c:scaling>
          <c:orientation val="minMax"/>
        </c:scaling>
        <c:delete val="0"/>
        <c:axPos val="b"/>
        <c:numFmt formatCode="General" sourceLinked="1"/>
        <c:majorTickMark val="out"/>
        <c:minorTickMark val="none"/>
        <c:tickLblPos val="nextTo"/>
        <c:spPr>
          <a:ln w="6350"/>
        </c:spPr>
        <c:txPr>
          <a:bodyPr rot="5400000" vert="horz"/>
          <a:lstStyle/>
          <a:p>
            <a:pPr>
              <a:defRPr sz="1200" baseline="0"/>
            </a:pPr>
            <a:endParaRPr lang="en-US"/>
          </a:p>
        </c:txPr>
        <c:crossAx val="65659648"/>
        <c:crosses val="autoZero"/>
        <c:auto val="1"/>
        <c:lblAlgn val="ctr"/>
        <c:lblOffset val="100"/>
        <c:tickLblSkip val="2"/>
        <c:noMultiLvlLbl val="0"/>
      </c:catAx>
      <c:valAx>
        <c:axId val="65659648"/>
        <c:scaling>
          <c:orientation val="minMax"/>
          <c:max val="600"/>
          <c:min val="0"/>
        </c:scaling>
        <c:delete val="0"/>
        <c:axPos val="l"/>
        <c:majorGridlines>
          <c:spPr>
            <a:ln>
              <a:noFill/>
            </a:ln>
          </c:spPr>
        </c:majorGridlines>
        <c:numFmt formatCode="_(&quot;$&quot;* #,##0_);_(&quot;$&quot;* \(#,##0\);_(&quot;$&quot;* &quot;-&quot;_);_(@_)" sourceLinked="0"/>
        <c:majorTickMark val="out"/>
        <c:minorTickMark val="none"/>
        <c:tickLblPos val="nextTo"/>
        <c:txPr>
          <a:bodyPr/>
          <a:lstStyle/>
          <a:p>
            <a:pPr>
              <a:defRPr sz="1400" b="1"/>
            </a:pPr>
            <a:endParaRPr lang="en-US"/>
          </a:p>
        </c:txPr>
        <c:crossAx val="65645568"/>
        <c:crosses val="autoZero"/>
        <c:crossBetween val="between"/>
        <c:majorUnit val="100"/>
      </c:valAx>
      <c:valAx>
        <c:axId val="65661184"/>
        <c:scaling>
          <c:orientation val="minMax"/>
          <c:max val="100"/>
          <c:min val="0"/>
        </c:scaling>
        <c:delete val="0"/>
        <c:axPos val="r"/>
        <c:numFmt formatCode="#,##0" sourceLinked="0"/>
        <c:majorTickMark val="out"/>
        <c:minorTickMark val="none"/>
        <c:tickLblPos val="nextTo"/>
        <c:txPr>
          <a:bodyPr/>
          <a:lstStyle/>
          <a:p>
            <a:pPr>
              <a:defRPr sz="1400" b="1"/>
            </a:pPr>
            <a:endParaRPr lang="en-US"/>
          </a:p>
        </c:txPr>
        <c:crossAx val="65662976"/>
        <c:crosses val="max"/>
        <c:crossBetween val="between"/>
        <c:majorUnit val="20"/>
      </c:valAx>
      <c:catAx>
        <c:axId val="65662976"/>
        <c:scaling>
          <c:orientation val="minMax"/>
        </c:scaling>
        <c:delete val="1"/>
        <c:axPos val="b"/>
        <c:numFmt formatCode="General" sourceLinked="1"/>
        <c:majorTickMark val="out"/>
        <c:minorTickMark val="none"/>
        <c:tickLblPos val="none"/>
        <c:crossAx val="65661184"/>
        <c:crosses val="autoZero"/>
        <c:auto val="1"/>
        <c:lblAlgn val="ctr"/>
        <c:lblOffset val="100"/>
        <c:noMultiLvlLbl val="0"/>
      </c:catAx>
      <c:spPr>
        <a:noFill/>
        <a:ln>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009528740342071E-2"/>
          <c:y val="3.9203001968503952E-2"/>
          <c:w val="0.85953344703220125"/>
          <c:h val="0.8563073326771653"/>
        </c:manualLayout>
      </c:layout>
      <c:barChart>
        <c:barDir val="col"/>
        <c:grouping val="stacked"/>
        <c:varyColors val="0"/>
        <c:ser>
          <c:idx val="0"/>
          <c:order val="0"/>
          <c:tx>
            <c:strRef>
              <c:f>'BACKUP for Graph'!$B$1</c:f>
              <c:strCache>
                <c:ptCount val="1"/>
                <c:pt idx="0">
                  <c:v>Bond</c:v>
                </c:pt>
              </c:strCache>
            </c:strRef>
          </c:tx>
          <c:spPr>
            <a:solidFill>
              <a:schemeClr val="tx2"/>
            </a:solidFill>
          </c:spPr>
          <c:invertIfNegative val="0"/>
          <c:cat>
            <c:numRef>
              <c:f>'BACKUP for Graph'!$A$2:$A$25</c:f>
              <c:numCache>
                <c:formatCode>General</c:formatCode>
                <c:ptCount val="24"/>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numCache>
            </c:numRef>
          </c:cat>
          <c:val>
            <c:numRef>
              <c:f>'BACKUP for Graph'!$B$2:$B$25</c:f>
              <c:numCache>
                <c:formatCode>#,##0</c:formatCode>
                <c:ptCount val="24"/>
                <c:pt idx="0">
                  <c:v>63</c:v>
                </c:pt>
                <c:pt idx="1">
                  <c:v>126</c:v>
                </c:pt>
                <c:pt idx="2">
                  <c:v>155</c:v>
                </c:pt>
                <c:pt idx="3">
                  <c:v>211</c:v>
                </c:pt>
                <c:pt idx="4">
                  <c:v>294</c:v>
                </c:pt>
                <c:pt idx="5">
                  <c:v>190</c:v>
                </c:pt>
                <c:pt idx="6">
                  <c:v>190</c:v>
                </c:pt>
                <c:pt idx="7">
                  <c:v>139</c:v>
                </c:pt>
                <c:pt idx="8">
                  <c:v>90</c:v>
                </c:pt>
                <c:pt idx="9">
                  <c:v>109</c:v>
                </c:pt>
                <c:pt idx="10">
                  <c:v>138</c:v>
                </c:pt>
                <c:pt idx="11">
                  <c:v>85</c:v>
                </c:pt>
                <c:pt idx="12">
                  <c:v>22</c:v>
                </c:pt>
                <c:pt idx="13">
                  <c:v>33.776000000000003</c:v>
                </c:pt>
                <c:pt idx="14">
                  <c:v>17</c:v>
                </c:pt>
                <c:pt idx="15">
                  <c:v>14</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0-5F6E-47DA-881B-5FF02536CD92}"/>
            </c:ext>
          </c:extLst>
        </c:ser>
        <c:ser>
          <c:idx val="1"/>
          <c:order val="1"/>
          <c:tx>
            <c:strRef>
              <c:f>'BACKUP for Graph'!$C$1</c:f>
              <c:strCache>
                <c:ptCount val="1"/>
                <c:pt idx="0">
                  <c:v>Cash</c:v>
                </c:pt>
              </c:strCache>
            </c:strRef>
          </c:tx>
          <c:spPr>
            <a:solidFill>
              <a:schemeClr val="accent1"/>
            </a:solidFill>
          </c:spPr>
          <c:invertIfNegative val="0"/>
          <c:cat>
            <c:numRef>
              <c:f>'BACKUP for Graph'!$A$2:$A$25</c:f>
              <c:numCache>
                <c:formatCode>General</c:formatCode>
                <c:ptCount val="24"/>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numCache>
            </c:numRef>
          </c:cat>
          <c:val>
            <c:numRef>
              <c:f>'BACKUP for Graph'!$C$2:$C$25</c:f>
              <c:numCache>
                <c:formatCode>#,##0</c:formatCode>
                <c:ptCount val="24"/>
                <c:pt idx="0">
                  <c:v>21</c:v>
                </c:pt>
                <c:pt idx="1">
                  <c:v>24</c:v>
                </c:pt>
                <c:pt idx="2">
                  <c:v>27</c:v>
                </c:pt>
                <c:pt idx="3">
                  <c:v>53</c:v>
                </c:pt>
                <c:pt idx="4">
                  <c:v>21</c:v>
                </c:pt>
                <c:pt idx="5">
                  <c:v>49</c:v>
                </c:pt>
                <c:pt idx="6">
                  <c:v>59</c:v>
                </c:pt>
                <c:pt idx="7">
                  <c:v>39</c:v>
                </c:pt>
                <c:pt idx="8">
                  <c:v>70</c:v>
                </c:pt>
                <c:pt idx="9">
                  <c:v>58</c:v>
                </c:pt>
                <c:pt idx="10">
                  <c:v>42</c:v>
                </c:pt>
                <c:pt idx="11">
                  <c:v>30</c:v>
                </c:pt>
                <c:pt idx="12">
                  <c:v>53</c:v>
                </c:pt>
                <c:pt idx="13">
                  <c:v>57.765000000000001</c:v>
                </c:pt>
                <c:pt idx="14">
                  <c:v>101</c:v>
                </c:pt>
                <c:pt idx="15">
                  <c:v>87</c:v>
                </c:pt>
                <c:pt idx="16">
                  <c:v>77</c:v>
                </c:pt>
                <c:pt idx="17">
                  <c:v>103</c:v>
                </c:pt>
                <c:pt idx="18">
                  <c:v>147</c:v>
                </c:pt>
                <c:pt idx="19">
                  <c:v>154</c:v>
                </c:pt>
                <c:pt idx="20">
                  <c:v>170</c:v>
                </c:pt>
                <c:pt idx="21">
                  <c:v>149</c:v>
                </c:pt>
                <c:pt idx="22">
                  <c:v>150</c:v>
                </c:pt>
                <c:pt idx="23">
                  <c:v>152</c:v>
                </c:pt>
              </c:numCache>
            </c:numRef>
          </c:val>
          <c:extLst>
            <c:ext xmlns:c16="http://schemas.microsoft.com/office/drawing/2014/chart" uri="{C3380CC4-5D6E-409C-BE32-E72D297353CC}">
              <c16:uniqueId val="{00000001-5F6E-47DA-881B-5FF02536CD92}"/>
            </c:ext>
          </c:extLst>
        </c:ser>
        <c:ser>
          <c:idx val="2"/>
          <c:order val="2"/>
          <c:tx>
            <c:strRef>
              <c:f>'BACKUP for Graph'!$D$1</c:f>
              <c:strCache>
                <c:ptCount val="1"/>
                <c:pt idx="0">
                  <c:v>Prior Year Carry Over</c:v>
                </c:pt>
              </c:strCache>
            </c:strRef>
          </c:tx>
          <c:spPr>
            <a:pattFill prst="diagBrick">
              <a:fgClr>
                <a:schemeClr val="accent1">
                  <a:lumMod val="60000"/>
                  <a:lumOff val="40000"/>
                </a:schemeClr>
              </a:fgClr>
              <a:bgClr>
                <a:schemeClr val="tx2">
                  <a:lumMod val="20000"/>
                  <a:lumOff val="80000"/>
                </a:schemeClr>
              </a:bgClr>
            </a:pattFill>
          </c:spPr>
          <c:invertIfNegative val="0"/>
          <c:cat>
            <c:numRef>
              <c:f>'BACKUP for Graph'!$A$2:$A$25</c:f>
              <c:numCache>
                <c:formatCode>General</c:formatCode>
                <c:ptCount val="24"/>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numCache>
            </c:numRef>
          </c:cat>
          <c:val>
            <c:numRef>
              <c:f>'BACKUP for Graph'!$D$2:$D$25</c:f>
              <c:numCache>
                <c:formatCode>#,##0</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51</c:v>
                </c:pt>
                <c:pt idx="20">
                  <c:v>31</c:v>
                </c:pt>
                <c:pt idx="21">
                  <c:v>31</c:v>
                </c:pt>
                <c:pt idx="22">
                  <c:v>19</c:v>
                </c:pt>
                <c:pt idx="23">
                  <c:v>15</c:v>
                </c:pt>
              </c:numCache>
            </c:numRef>
          </c:val>
          <c:extLst>
            <c:ext xmlns:c16="http://schemas.microsoft.com/office/drawing/2014/chart" uri="{C3380CC4-5D6E-409C-BE32-E72D297353CC}">
              <c16:uniqueId val="{00000002-5F6E-47DA-881B-5FF02536CD92}"/>
            </c:ext>
          </c:extLst>
        </c:ser>
        <c:ser>
          <c:idx val="3"/>
          <c:order val="3"/>
          <c:tx>
            <c:strRef>
              <c:f>'BACKUP for Graph'!$E$1</c:f>
              <c:strCache>
                <c:ptCount val="1"/>
                <c:pt idx="0">
                  <c:v>Total</c:v>
                </c:pt>
              </c:strCache>
            </c:strRef>
          </c:tx>
          <c:spPr>
            <a:noFill/>
          </c:spPr>
          <c:invertIfNegative val="0"/>
          <c:dLbls>
            <c:dLbl>
              <c:idx val="3"/>
              <c:layout>
                <c:manualLayout>
                  <c:x val="-1.1536005256726875E-7"/>
                  <c:y val="0.2229968011811023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6E-47DA-881B-5FF02536CD92}"/>
                </c:ext>
              </c:extLst>
            </c:dLbl>
            <c:dLbl>
              <c:idx val="4"/>
              <c:layout>
                <c:manualLayout>
                  <c:x val="-2.0437186912817332E-3"/>
                  <c:y val="0.219668307086614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6E-47DA-881B-5FF02536CD92}"/>
                </c:ext>
              </c:extLst>
            </c:dLbl>
            <c:dLbl>
              <c:idx val="20"/>
              <c:layout>
                <c:manualLayout>
                  <c:x val="4.3952180028128318E-3"/>
                  <c:y val="0.1563155658616332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6E-47DA-881B-5FF02536CD92}"/>
                </c:ext>
              </c:extLst>
            </c:dLbl>
            <c:dLbl>
              <c:idx val="21"/>
              <c:layout>
                <c:manualLayout>
                  <c:x val="1.4650726676043132E-3"/>
                  <c:y val="0.13551238620814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6E-47DA-881B-5FF02536CD92}"/>
                </c:ext>
              </c:extLst>
            </c:dLbl>
            <c:dLbl>
              <c:idx val="22"/>
              <c:layout>
                <c:manualLayout>
                  <c:x val="4.3952180028129393E-3"/>
                  <c:y val="0.1260932224262758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6E-47DA-881B-5FF02536CD92}"/>
                </c:ext>
              </c:extLst>
            </c:dLbl>
            <c:spPr>
              <a:noFill/>
            </c:spPr>
            <c:txPr>
              <a:bodyPr rot="0" vert="horz"/>
              <a:lstStyle/>
              <a:p>
                <a:pPr>
                  <a:defRPr sz="1000" baseline="0">
                    <a:latin typeface="Calibri"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'BACKUP for Graph'!$A$2:$A$25</c:f>
              <c:numCache>
                <c:formatCode>General</c:formatCode>
                <c:ptCount val="24"/>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numCache>
            </c:numRef>
          </c:cat>
          <c:val>
            <c:numRef>
              <c:f>'BACKUP for Graph'!$E$2:$E$25</c:f>
              <c:numCache>
                <c:formatCode>#,##0</c:formatCode>
                <c:ptCount val="24"/>
                <c:pt idx="0">
                  <c:v>84</c:v>
                </c:pt>
                <c:pt idx="1">
                  <c:v>150</c:v>
                </c:pt>
                <c:pt idx="2">
                  <c:v>182</c:v>
                </c:pt>
                <c:pt idx="3">
                  <c:v>264</c:v>
                </c:pt>
                <c:pt idx="4">
                  <c:v>315</c:v>
                </c:pt>
                <c:pt idx="5">
                  <c:v>239</c:v>
                </c:pt>
                <c:pt idx="6">
                  <c:v>249</c:v>
                </c:pt>
                <c:pt idx="7">
                  <c:v>178</c:v>
                </c:pt>
                <c:pt idx="8">
                  <c:v>160</c:v>
                </c:pt>
                <c:pt idx="9">
                  <c:v>167</c:v>
                </c:pt>
                <c:pt idx="10">
                  <c:v>180</c:v>
                </c:pt>
                <c:pt idx="11">
                  <c:v>115</c:v>
                </c:pt>
                <c:pt idx="12">
                  <c:v>75</c:v>
                </c:pt>
                <c:pt idx="13">
                  <c:v>91.540999999999997</c:v>
                </c:pt>
                <c:pt idx="14">
                  <c:v>118</c:v>
                </c:pt>
                <c:pt idx="15">
                  <c:v>101</c:v>
                </c:pt>
                <c:pt idx="16">
                  <c:v>77</c:v>
                </c:pt>
                <c:pt idx="17">
                  <c:v>103</c:v>
                </c:pt>
                <c:pt idx="18">
                  <c:v>147</c:v>
                </c:pt>
                <c:pt idx="19">
                  <c:v>205</c:v>
                </c:pt>
                <c:pt idx="20">
                  <c:v>201</c:v>
                </c:pt>
                <c:pt idx="21">
                  <c:v>180</c:v>
                </c:pt>
                <c:pt idx="22">
                  <c:v>169</c:v>
                </c:pt>
                <c:pt idx="23">
                  <c:v>167</c:v>
                </c:pt>
              </c:numCache>
            </c:numRef>
          </c:val>
          <c:extLst>
            <c:ext xmlns:c16="http://schemas.microsoft.com/office/drawing/2014/chart" uri="{C3380CC4-5D6E-409C-BE32-E72D297353CC}">
              <c16:uniqueId val="{00000008-5F6E-47DA-881B-5FF02536CD92}"/>
            </c:ext>
          </c:extLst>
        </c:ser>
        <c:dLbls>
          <c:showLegendKey val="0"/>
          <c:showVal val="0"/>
          <c:showCatName val="0"/>
          <c:showSerName val="0"/>
          <c:showPercent val="0"/>
          <c:showBubbleSize val="0"/>
        </c:dLbls>
        <c:gapWidth val="150"/>
        <c:overlap val="100"/>
        <c:axId val="67970560"/>
        <c:axId val="67972096"/>
      </c:barChart>
      <c:lineChart>
        <c:grouping val="stacked"/>
        <c:varyColors val="0"/>
        <c:ser>
          <c:idx val="4"/>
          <c:order val="4"/>
          <c:tx>
            <c:strRef>
              <c:f>'BACKUP for Graph'!$F$1</c:f>
              <c:strCache>
                <c:ptCount val="1"/>
                <c:pt idx="0">
                  <c:v>% Debt to Assets</c:v>
                </c:pt>
              </c:strCache>
            </c:strRef>
          </c:tx>
          <c:spPr>
            <a:ln w="41275">
              <a:solidFill>
                <a:schemeClr val="tx2">
                  <a:lumMod val="75000"/>
                  <a:alpha val="58000"/>
                </a:schemeClr>
              </a:solidFill>
            </a:ln>
          </c:spPr>
          <c:marker>
            <c:symbol val="none"/>
          </c:marker>
          <c:cat>
            <c:numRef>
              <c:f>'BACKUP for Graph'!$A$2:$A$25</c:f>
              <c:numCache>
                <c:formatCode>General</c:formatCode>
                <c:ptCount val="24"/>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numCache>
            </c:numRef>
          </c:cat>
          <c:val>
            <c:numRef>
              <c:f>'BACKUP for Graph'!$F$2:$F$25</c:f>
              <c:numCache>
                <c:formatCode>#,##0</c:formatCode>
                <c:ptCount val="24"/>
                <c:pt idx="0">
                  <c:v>25.1</c:v>
                </c:pt>
                <c:pt idx="1">
                  <c:v>31</c:v>
                </c:pt>
                <c:pt idx="2">
                  <c:v>36.6</c:v>
                </c:pt>
                <c:pt idx="3">
                  <c:v>42.4</c:v>
                </c:pt>
                <c:pt idx="4">
                  <c:v>55.8</c:v>
                </c:pt>
                <c:pt idx="5">
                  <c:v>60.5</c:v>
                </c:pt>
                <c:pt idx="6">
                  <c:v>63.6</c:v>
                </c:pt>
                <c:pt idx="7">
                  <c:v>65.099999999999994</c:v>
                </c:pt>
                <c:pt idx="8">
                  <c:v>63.6</c:v>
                </c:pt>
                <c:pt idx="9">
                  <c:v>66.2</c:v>
                </c:pt>
                <c:pt idx="10">
                  <c:v>64.3</c:v>
                </c:pt>
                <c:pt idx="11">
                  <c:v>65.3</c:v>
                </c:pt>
                <c:pt idx="12">
                  <c:v>65.5</c:v>
                </c:pt>
                <c:pt idx="13">
                  <c:v>64.152804443974105</c:v>
                </c:pt>
                <c:pt idx="14">
                  <c:v>62</c:v>
                </c:pt>
                <c:pt idx="15">
                  <c:v>59</c:v>
                </c:pt>
                <c:pt idx="16">
                  <c:v>56</c:v>
                </c:pt>
                <c:pt idx="17">
                  <c:v>55</c:v>
                </c:pt>
                <c:pt idx="18">
                  <c:v>53</c:v>
                </c:pt>
                <c:pt idx="19">
                  <c:v>50</c:v>
                </c:pt>
                <c:pt idx="20">
                  <c:v>47</c:v>
                </c:pt>
                <c:pt idx="21">
                  <c:v>45</c:v>
                </c:pt>
                <c:pt idx="22">
                  <c:v>43</c:v>
                </c:pt>
                <c:pt idx="23">
                  <c:v>41</c:v>
                </c:pt>
              </c:numCache>
            </c:numRef>
          </c:val>
          <c:smooth val="1"/>
          <c:extLst>
            <c:ext xmlns:c16="http://schemas.microsoft.com/office/drawing/2014/chart" uri="{C3380CC4-5D6E-409C-BE32-E72D297353CC}">
              <c16:uniqueId val="{00000009-5F6E-47DA-881B-5FF02536CD92}"/>
            </c:ext>
          </c:extLst>
        </c:ser>
        <c:dLbls>
          <c:showLegendKey val="0"/>
          <c:showVal val="0"/>
          <c:showCatName val="0"/>
          <c:showSerName val="0"/>
          <c:showPercent val="0"/>
          <c:showBubbleSize val="0"/>
        </c:dLbls>
        <c:marker val="1"/>
        <c:smooth val="0"/>
        <c:axId val="67995904"/>
        <c:axId val="67994368"/>
      </c:lineChart>
      <c:catAx>
        <c:axId val="67970560"/>
        <c:scaling>
          <c:orientation val="minMax"/>
        </c:scaling>
        <c:delete val="0"/>
        <c:axPos val="b"/>
        <c:numFmt formatCode="General" sourceLinked="1"/>
        <c:majorTickMark val="out"/>
        <c:minorTickMark val="none"/>
        <c:tickLblPos val="nextTo"/>
        <c:spPr>
          <a:ln w="6350"/>
        </c:spPr>
        <c:txPr>
          <a:bodyPr rot="5400000" vert="horz"/>
          <a:lstStyle/>
          <a:p>
            <a:pPr>
              <a:defRPr sz="1200" baseline="0"/>
            </a:pPr>
            <a:endParaRPr lang="en-US"/>
          </a:p>
        </c:txPr>
        <c:crossAx val="67972096"/>
        <c:crosses val="autoZero"/>
        <c:auto val="1"/>
        <c:lblAlgn val="ctr"/>
        <c:lblOffset val="100"/>
        <c:tickLblSkip val="1"/>
        <c:noMultiLvlLbl val="0"/>
      </c:catAx>
      <c:valAx>
        <c:axId val="67972096"/>
        <c:scaling>
          <c:orientation val="minMax"/>
          <c:max val="500"/>
        </c:scaling>
        <c:delete val="0"/>
        <c:axPos val="l"/>
        <c:majorGridlines>
          <c:spPr>
            <a:ln>
              <a:noFill/>
            </a:ln>
          </c:spPr>
        </c:majorGridlines>
        <c:numFmt formatCode="_(&quot;$&quot;* #,##0_);_(&quot;$&quot;* \(#,##0\);_(&quot;$&quot;* &quot;-&quot;_);_(@_)" sourceLinked="0"/>
        <c:majorTickMark val="out"/>
        <c:minorTickMark val="none"/>
        <c:tickLblPos val="nextTo"/>
        <c:txPr>
          <a:bodyPr/>
          <a:lstStyle/>
          <a:p>
            <a:pPr>
              <a:defRPr sz="1400" b="1"/>
            </a:pPr>
            <a:endParaRPr lang="en-US"/>
          </a:p>
        </c:txPr>
        <c:crossAx val="67970560"/>
        <c:crosses val="autoZero"/>
        <c:crossBetween val="between"/>
        <c:majorUnit val="100"/>
      </c:valAx>
      <c:valAx>
        <c:axId val="67994368"/>
        <c:scaling>
          <c:orientation val="minMax"/>
          <c:max val="80"/>
          <c:min val="20"/>
        </c:scaling>
        <c:delete val="0"/>
        <c:axPos val="r"/>
        <c:numFmt formatCode="_(* #,##0_);_(* \(#,##0\);_(* &quot;-&quot;_);_(@_)" sourceLinked="0"/>
        <c:majorTickMark val="out"/>
        <c:minorTickMark val="none"/>
        <c:tickLblPos val="nextTo"/>
        <c:txPr>
          <a:bodyPr/>
          <a:lstStyle/>
          <a:p>
            <a:pPr>
              <a:defRPr sz="1400" b="1"/>
            </a:pPr>
            <a:endParaRPr lang="en-US"/>
          </a:p>
        </c:txPr>
        <c:crossAx val="67995904"/>
        <c:crosses val="max"/>
        <c:crossBetween val="between"/>
        <c:majorUnit val="20"/>
      </c:valAx>
      <c:catAx>
        <c:axId val="67995904"/>
        <c:scaling>
          <c:orientation val="minMax"/>
        </c:scaling>
        <c:delete val="1"/>
        <c:axPos val="b"/>
        <c:numFmt formatCode="General" sourceLinked="1"/>
        <c:majorTickMark val="out"/>
        <c:minorTickMark val="none"/>
        <c:tickLblPos val="none"/>
        <c:crossAx val="67994368"/>
        <c:crosses val="autoZero"/>
        <c:auto val="1"/>
        <c:lblAlgn val="ctr"/>
        <c:lblOffset val="100"/>
        <c:noMultiLvlLbl val="0"/>
      </c:catAx>
      <c:spPr>
        <a:noFill/>
        <a:ln>
          <a:noFill/>
        </a:ln>
      </c:spPr>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9AED1AA-2DEC-44B2-9782-D95C480F7C22}" type="datetimeFigureOut">
              <a:rPr lang="en-US" smtClean="0"/>
              <a:t>3/23/2017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361CFFE-FE62-443D-A5C0-77EF9EB766F6}" type="slidenum">
              <a:rPr lang="en-US" smtClean="0"/>
              <a:t>‹#›</a:t>
            </a:fld>
            <a:endParaRPr lang="en-US" dirty="0"/>
          </a:p>
        </p:txBody>
      </p:sp>
    </p:spTree>
    <p:extLst>
      <p:ext uri="{BB962C8B-B14F-4D97-AF65-F5344CB8AC3E}">
        <p14:creationId xmlns:p14="http://schemas.microsoft.com/office/powerpoint/2010/main" val="256092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61CFFE-FE62-443D-A5C0-77EF9EB766F6}" type="slidenum">
              <a:rPr lang="en-US" smtClean="0"/>
              <a:t>5</a:t>
            </a:fld>
            <a:endParaRPr lang="en-US" dirty="0"/>
          </a:p>
        </p:txBody>
      </p:sp>
    </p:spTree>
    <p:extLst>
      <p:ext uri="{BB962C8B-B14F-4D97-AF65-F5344CB8AC3E}">
        <p14:creationId xmlns:p14="http://schemas.microsoft.com/office/powerpoint/2010/main" val="280502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strike="noStrike" dirty="0"/>
              <a:t>UPDATED – G. Porter</a:t>
            </a:r>
            <a:endParaRPr lang="en-US" dirty="0"/>
          </a:p>
        </p:txBody>
      </p:sp>
      <p:sp>
        <p:nvSpPr>
          <p:cNvPr id="4" name="Slide Number Placeholder 3"/>
          <p:cNvSpPr>
            <a:spLocks noGrp="1"/>
          </p:cNvSpPr>
          <p:nvPr>
            <p:ph type="sldNum" sz="quarter" idx="10"/>
          </p:nvPr>
        </p:nvSpPr>
        <p:spPr/>
        <p:txBody>
          <a:bodyPr/>
          <a:lstStyle/>
          <a:p>
            <a:fld id="{D067DA52-F2F8-4807-8319-D5BE0E4A182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67573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61CFFE-FE62-443D-A5C0-77EF9EB766F6}" type="slidenum">
              <a:rPr lang="en-US" smtClean="0"/>
              <a:t>15</a:t>
            </a:fld>
            <a:endParaRPr lang="en-US" dirty="0"/>
          </a:p>
        </p:txBody>
      </p:sp>
    </p:spTree>
    <p:extLst>
      <p:ext uri="{BB962C8B-B14F-4D97-AF65-F5344CB8AC3E}">
        <p14:creationId xmlns:p14="http://schemas.microsoft.com/office/powerpoint/2010/main" val="9503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strike="noStrike" dirty="0"/>
              <a:t>UPDATED – G. Porter</a:t>
            </a:r>
            <a:endParaRPr lang="en-US" dirty="0"/>
          </a:p>
        </p:txBody>
      </p:sp>
      <p:sp>
        <p:nvSpPr>
          <p:cNvPr id="4" name="Slide Number Placeholder 3"/>
          <p:cNvSpPr>
            <a:spLocks noGrp="1"/>
          </p:cNvSpPr>
          <p:nvPr>
            <p:ph type="sldNum" sz="quarter" idx="10"/>
          </p:nvPr>
        </p:nvSpPr>
        <p:spPr/>
        <p:txBody>
          <a:bodyPr/>
          <a:lstStyle/>
          <a:p>
            <a:fld id="{D067DA52-F2F8-4807-8319-D5BE0E4A182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67573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E6D3DD-C74D-444D-9333-43812190BA55}" type="datetime1">
              <a:rPr lang="en-US" smtClean="0"/>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3727372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627CBA-B309-4F9B-A854-8854A1150975}" type="datetime1">
              <a:rPr lang="en-US" smtClean="0"/>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461371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9821C-8033-47E1-8E0D-4FA13CC7AFF2}" type="datetime1">
              <a:rPr lang="en-US" smtClean="0"/>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563027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DD0E80-DA8A-47D9-8619-6163CB91295E}" type="datetime1">
              <a:rPr lang="en-US" smtClean="0"/>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272164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5B0E89-F746-48D8-90C7-EB421B3D99F8}" type="datetime1">
              <a:rPr lang="en-US" smtClean="0"/>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131962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9D0D3-7B57-47BB-AAF3-8D6CA9CDF4BF}" type="datetime1">
              <a:rPr lang="en-US" smtClean="0"/>
              <a:t>3/23/2017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142959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7EF5BA-6E15-43EB-ABE4-6B4E3391C558}" type="datetime1">
              <a:rPr lang="en-US" smtClean="0"/>
              <a:t>3/23/2017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177448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8245DA-F968-4912-913A-BC3ADDE97400}" type="datetime1">
              <a:rPr lang="en-US" smtClean="0"/>
              <a:t>3/23/2017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292254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AE1C9-49DB-462C-B2B8-28DD42C039BF}" type="datetime1">
              <a:rPr lang="en-US" smtClean="0"/>
              <a:t>3/23/2017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2956084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237330-FF22-4D04-A53B-238243BD41AD}" type="datetime1">
              <a:rPr lang="en-US" smtClean="0"/>
              <a:t>3/23/2017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3255288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7FB01-1E69-4630-9FB2-A69E1FC6B2EF}" type="datetime1">
              <a:rPr lang="en-US" smtClean="0"/>
              <a:t>3/23/2017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63DD63-DB06-4FEC-8C34-A30A2BCBE5AF}" type="slidenum">
              <a:rPr lang="en-US" smtClean="0"/>
              <a:t>‹#›</a:t>
            </a:fld>
            <a:endParaRPr lang="en-US" dirty="0"/>
          </a:p>
        </p:txBody>
      </p:sp>
    </p:spTree>
    <p:extLst>
      <p:ext uri="{BB962C8B-B14F-4D97-AF65-F5344CB8AC3E}">
        <p14:creationId xmlns:p14="http://schemas.microsoft.com/office/powerpoint/2010/main" val="1360365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0A903-7B63-4046-AB3C-4CAFA4B2544A}" type="datetime1">
              <a:rPr lang="en-US" smtClean="0"/>
              <a:t>3/23/2017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3DD63-DB06-4FEC-8C34-A30A2BCBE5AF}" type="slidenum">
              <a:rPr lang="en-US" smtClean="0"/>
              <a:t>‹#›</a:t>
            </a:fld>
            <a:endParaRPr lang="en-US" dirty="0"/>
          </a:p>
        </p:txBody>
      </p:sp>
    </p:spTree>
    <p:extLst>
      <p:ext uri="{BB962C8B-B14F-4D97-AF65-F5344CB8AC3E}">
        <p14:creationId xmlns:p14="http://schemas.microsoft.com/office/powerpoint/2010/main" val="1695819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 y="1876404"/>
            <a:ext cx="9243060" cy="1603375"/>
          </a:xfrm>
        </p:spPr>
        <p:txBody>
          <a:bodyPr>
            <a:normAutofit fontScale="90000"/>
          </a:bodyPr>
          <a:lstStyle/>
          <a:p>
            <a:pPr algn="r"/>
            <a:r>
              <a:rPr lang="en-US" dirty="0"/>
              <a:t>			</a:t>
            </a:r>
            <a:br>
              <a:rPr lang="en-US" dirty="0"/>
            </a:br>
            <a:br>
              <a:rPr lang="en-US" dirty="0"/>
            </a:br>
            <a:r>
              <a:rPr lang="en-US" dirty="0"/>
              <a:t>				</a:t>
            </a:r>
            <a:r>
              <a:rPr lang="en-US" sz="2200" b="1" dirty="0"/>
              <a:t>JEA’s Initiatives and Capital Improvements Program </a:t>
            </a:r>
            <a:endParaRPr lang="en-US" sz="2000" b="1" dirty="0">
              <a:solidFill>
                <a:srgbClr val="FF0000"/>
              </a:solidFill>
            </a:endParaRPr>
          </a:p>
        </p:txBody>
      </p:sp>
      <p:sp>
        <p:nvSpPr>
          <p:cNvPr id="3" name="Subtitle 2"/>
          <p:cNvSpPr>
            <a:spLocks noGrp="1"/>
          </p:cNvSpPr>
          <p:nvPr>
            <p:ph type="subTitle" idx="1"/>
          </p:nvPr>
        </p:nvSpPr>
        <p:spPr>
          <a:xfrm>
            <a:off x="1600200" y="3810000"/>
            <a:ext cx="7086600" cy="1752600"/>
          </a:xfrm>
        </p:spPr>
        <p:txBody>
          <a:bodyPr>
            <a:normAutofit/>
          </a:bodyPr>
          <a:lstStyle/>
          <a:p>
            <a:pPr algn="r"/>
            <a:r>
              <a:rPr lang="en-US" sz="1800" b="1" dirty="0">
                <a:solidFill>
                  <a:schemeClr val="tx1"/>
                </a:solidFill>
              </a:rPr>
              <a:t>Society of American Military Engineers </a:t>
            </a:r>
          </a:p>
          <a:p>
            <a:pPr algn="r"/>
            <a:r>
              <a:rPr lang="en-US" sz="1800" b="1" dirty="0">
                <a:solidFill>
                  <a:schemeClr val="tx1"/>
                </a:solidFill>
              </a:rPr>
              <a:t>Paul McElroy, JEA Managing Director CEO</a:t>
            </a:r>
          </a:p>
          <a:p>
            <a:pPr algn="r"/>
            <a:r>
              <a:rPr lang="en-US" sz="1800" b="1" dirty="0">
                <a:solidFill>
                  <a:schemeClr val="tx1"/>
                </a:solidFill>
              </a:rPr>
              <a:t>March 22, 2017</a:t>
            </a:r>
          </a:p>
        </p:txBody>
      </p:sp>
      <p:pic>
        <p:nvPicPr>
          <p:cNvPr id="5" name="Picture 4" descr="WhitePPtLogo_Tag"/>
          <p:cNvPicPr/>
          <p:nvPr/>
        </p:nvPicPr>
        <p:blipFill>
          <a:blip r:embed="rId2" cstate="print"/>
          <a:srcRect/>
          <a:stretch>
            <a:fillRect/>
          </a:stretch>
        </p:blipFill>
        <p:spPr bwMode="auto">
          <a:xfrm>
            <a:off x="762000" y="2060575"/>
            <a:ext cx="2736025" cy="1235034"/>
          </a:xfrm>
          <a:prstGeom prst="rect">
            <a:avLst/>
          </a:prstGeom>
          <a:noFill/>
          <a:ln w="9525">
            <a:noFill/>
            <a:miter lim="800000"/>
            <a:headEnd/>
            <a:tailEnd/>
          </a:ln>
        </p:spPr>
      </p:pic>
      <p:sp>
        <p:nvSpPr>
          <p:cNvPr id="74754" name="Rectangle 2"/>
          <p:cNvSpPr>
            <a:spLocks noChangeArrowheads="1"/>
          </p:cNvSpPr>
          <p:nvPr/>
        </p:nvSpPr>
        <p:spPr bwMode="auto">
          <a:xfrm>
            <a:off x="685800" y="3584575"/>
            <a:ext cx="8138160" cy="152400"/>
          </a:xfrm>
          <a:prstGeom prst="rect">
            <a:avLst/>
          </a:prstGeom>
          <a:solidFill>
            <a:srgbClr val="BFBFBF"/>
          </a:solidFill>
          <a:ln w="19050">
            <a:solidFill>
              <a:srgbClr val="BFBFBF"/>
            </a:solid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Tree>
    <p:extLst>
      <p:ext uri="{BB962C8B-B14F-4D97-AF65-F5344CB8AC3E}">
        <p14:creationId xmlns:p14="http://schemas.microsoft.com/office/powerpoint/2010/main" val="3457068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7010400" y="6492875"/>
            <a:ext cx="2133600" cy="365125"/>
          </a:xfrm>
        </p:spPr>
        <p:txBody>
          <a:bodyPr/>
          <a:lstStyle/>
          <a:p>
            <a:fld id="{7CED2FF4-E13B-4C9D-8DAE-9329998D294C}" type="slidenum">
              <a:rPr lang="en-US" smtClean="0">
                <a:solidFill>
                  <a:prstClr val="black">
                    <a:tint val="75000"/>
                  </a:prstClr>
                </a:solidFill>
              </a:rPr>
              <a:pPr/>
              <a:t>10</a:t>
            </a:fld>
            <a:endParaRPr lang="en-US" dirty="0">
              <a:solidFill>
                <a:prstClr val="black">
                  <a:tint val="75000"/>
                </a:prstClr>
              </a:solidFill>
            </a:endParaRPr>
          </a:p>
        </p:txBody>
      </p:sp>
      <p:grpSp>
        <p:nvGrpSpPr>
          <p:cNvPr id="9" name="Group 8"/>
          <p:cNvGrpSpPr/>
          <p:nvPr/>
        </p:nvGrpSpPr>
        <p:grpSpPr>
          <a:xfrm>
            <a:off x="0" y="228600"/>
            <a:ext cx="9144000" cy="685800"/>
            <a:chOff x="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Downtown Network Distribution Reliability and Improvements </a:t>
              </a:r>
            </a:p>
          </p:txBody>
        </p:sp>
      </p:gr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347" y="990600"/>
            <a:ext cx="7549306" cy="500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5"/>
          <p:cNvSpPr txBox="1">
            <a:spLocks/>
          </p:cNvSpPr>
          <p:nvPr/>
        </p:nvSpPr>
        <p:spPr bwMode="auto">
          <a:xfrm>
            <a:off x="76200" y="1625135"/>
            <a:ext cx="3809574" cy="4544568"/>
          </a:xfrm>
          <a:prstGeom prst="rect">
            <a:avLst/>
          </a:prstGeom>
          <a:solidFill>
            <a:schemeClr val="bg1"/>
          </a:solidFill>
          <a:ln w="3175">
            <a:solidFill>
              <a:schemeClr val="tx1"/>
            </a:solidFill>
          </a:ln>
          <a:effectLs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r>
              <a:rPr kumimoji="0" lang="en-US" sz="1900" b="1" i="0" u="none" strike="noStrike" kern="0" cap="none" spc="0" normalizeH="0" baseline="0" noProof="0" dirty="0">
                <a:ln>
                  <a:noFill/>
                </a:ln>
                <a:solidFill>
                  <a:srgbClr val="000000"/>
                </a:solidFill>
                <a:effectLst/>
                <a:uLnTx/>
                <a:uFillTx/>
                <a:latin typeface="Arial"/>
                <a:ea typeface="+mn-ea"/>
                <a:cs typeface="+mn-cs"/>
              </a:rPr>
              <a:t>The Downtown Network Offers:</a:t>
            </a: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Highest Reliability</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Best Power Quality</a:t>
            </a:r>
          </a:p>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r>
              <a:rPr kumimoji="0" lang="en-US" sz="1900" b="1" i="0" u="none" strike="noStrike" kern="0" cap="none" spc="0" normalizeH="0" baseline="0" noProof="0" dirty="0">
                <a:ln>
                  <a:noFill/>
                </a:ln>
                <a:solidFill>
                  <a:srgbClr val="000000"/>
                </a:solidFill>
                <a:effectLst/>
                <a:uLnTx/>
                <a:uFillTx/>
                <a:latin typeface="Arial"/>
                <a:ea typeface="+mn-ea"/>
                <a:cs typeface="+mn-cs"/>
              </a:rPr>
              <a:t>Benefits:</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Increased Capacity</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Improved Resiliency</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Reduced Maintenance Costs</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Replacement of Old Equipment</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Improved Safety</a:t>
            </a:r>
          </a:p>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Estimated Cost: $7.9 Million</a:t>
            </a:r>
          </a:p>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Project Length: </a:t>
            </a:r>
            <a:r>
              <a:rPr kumimoji="0" lang="en-US" sz="1800" b="0" i="0" u="none" strike="noStrike" kern="0" cap="none" spc="0" normalizeH="0" baseline="0" noProof="0" dirty="0">
                <a:ln>
                  <a:noFill/>
                </a:ln>
                <a:solidFill>
                  <a:srgbClr val="000000"/>
                </a:solidFill>
                <a:effectLst/>
                <a:uLnTx/>
                <a:uFillTx/>
                <a:latin typeface="Arial"/>
                <a:ea typeface="+mn-ea"/>
                <a:cs typeface="+mn-cs"/>
              </a:rPr>
              <a:t>3 Years</a:t>
            </a:r>
          </a:p>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21590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995160" y="6400800"/>
            <a:ext cx="2133600" cy="365125"/>
          </a:xfrm>
        </p:spPr>
        <p:txBody>
          <a:bodyPr/>
          <a:lstStyle/>
          <a:p>
            <a:fld id="{7CED2FF4-E13B-4C9D-8DAE-9329998D294C}" type="slidenum">
              <a:rPr lang="en-US" smtClean="0">
                <a:solidFill>
                  <a:prstClr val="black">
                    <a:tint val="75000"/>
                  </a:prstClr>
                </a:solidFill>
              </a:rPr>
              <a:pPr/>
              <a:t>11</a:t>
            </a:fld>
            <a:endParaRPr lang="en-US" dirty="0">
              <a:solidFill>
                <a:prstClr val="black">
                  <a:tint val="75000"/>
                </a:prstClr>
              </a:solidFill>
            </a:endParaRPr>
          </a:p>
        </p:txBody>
      </p:sp>
      <p:grpSp>
        <p:nvGrpSpPr>
          <p:cNvPr id="9" name="Group 8"/>
          <p:cNvGrpSpPr/>
          <p:nvPr/>
        </p:nvGrpSpPr>
        <p:grpSpPr>
          <a:xfrm>
            <a:off x="0" y="228600"/>
            <a:ext cx="9144000" cy="685800"/>
            <a:chOff x="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Solar Facilities (PPA)</a:t>
              </a:r>
            </a:p>
          </p:txBody>
        </p:sp>
      </p:grpSp>
      <p:grpSp>
        <p:nvGrpSpPr>
          <p:cNvPr id="13" name="Group 12"/>
          <p:cNvGrpSpPr/>
          <p:nvPr/>
        </p:nvGrpSpPr>
        <p:grpSpPr>
          <a:xfrm>
            <a:off x="327490" y="1201591"/>
            <a:ext cx="5652970" cy="4970097"/>
            <a:chOff x="373830" y="1583757"/>
            <a:chExt cx="5652970" cy="4970097"/>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478" t="11333" r="17704" b="4674"/>
            <a:stretch/>
          </p:blipFill>
          <p:spPr bwMode="auto">
            <a:xfrm>
              <a:off x="373830" y="1583757"/>
              <a:ext cx="5642409" cy="497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151" y="6420678"/>
              <a:ext cx="3489649" cy="133175"/>
            </a:xfrm>
            <a:prstGeom prst="rect">
              <a:avLst/>
            </a:prstGeom>
            <a:noFill/>
            <a:ln>
              <a:noFill/>
            </a:ln>
          </p:spPr>
        </p:pic>
        <p:sp>
          <p:nvSpPr>
            <p:cNvPr id="18" name="Oval 17"/>
            <p:cNvSpPr/>
            <p:nvPr/>
          </p:nvSpPr>
          <p:spPr>
            <a:xfrm>
              <a:off x="2936216" y="1955062"/>
              <a:ext cx="640080" cy="640080"/>
            </a:xfrm>
            <a:prstGeom prst="ellipse">
              <a:avLst/>
            </a:prstGeom>
            <a:solidFill>
              <a:srgbClr val="FFC000">
                <a:alpha val="50000"/>
              </a:srgbClr>
            </a:solidFill>
            <a:ln w="3175"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7 MW</a:t>
              </a:r>
            </a:p>
          </p:txBody>
        </p:sp>
        <p:sp>
          <p:nvSpPr>
            <p:cNvPr id="19" name="Oval 18"/>
            <p:cNvSpPr/>
            <p:nvPr/>
          </p:nvSpPr>
          <p:spPr>
            <a:xfrm>
              <a:off x="2379956" y="3611094"/>
              <a:ext cx="274320" cy="274320"/>
            </a:xfrm>
            <a:prstGeom prst="ellipse">
              <a:avLst/>
            </a:prstGeom>
            <a:solidFill>
              <a:srgbClr val="FFC000">
                <a:alpha val="50000"/>
              </a:srgbClr>
            </a:solidFill>
            <a:ln w="3175"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rPr>
                <a:t>1 MW</a:t>
              </a:r>
            </a:p>
          </p:txBody>
        </p:sp>
        <p:sp>
          <p:nvSpPr>
            <p:cNvPr id="20" name="Oval 19"/>
            <p:cNvSpPr/>
            <p:nvPr/>
          </p:nvSpPr>
          <p:spPr>
            <a:xfrm>
              <a:off x="877558" y="4553482"/>
              <a:ext cx="365760" cy="365760"/>
            </a:xfrm>
            <a:prstGeom prst="ellipse">
              <a:avLst/>
            </a:prstGeom>
            <a:solidFill>
              <a:srgbClr val="FFC000">
                <a:alpha val="50000"/>
              </a:srgbClr>
            </a:solidFill>
            <a:ln w="3175"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ea typeface="+mn-ea"/>
                  <a:cs typeface="+mn-cs"/>
                </a:rPr>
                <a:t>3 MW</a:t>
              </a:r>
            </a:p>
          </p:txBody>
        </p:sp>
        <p:sp>
          <p:nvSpPr>
            <p:cNvPr id="21" name="Oval 20"/>
            <p:cNvSpPr/>
            <p:nvPr/>
          </p:nvSpPr>
          <p:spPr>
            <a:xfrm>
              <a:off x="1465556" y="4796491"/>
              <a:ext cx="457200" cy="457200"/>
            </a:xfrm>
            <a:prstGeom prst="ellipse">
              <a:avLst/>
            </a:prstGeom>
            <a:solidFill>
              <a:srgbClr val="FFC000">
                <a:alpha val="50000"/>
              </a:srgbClr>
            </a:solidFill>
            <a:ln w="3175"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4 MW</a:t>
              </a:r>
            </a:p>
          </p:txBody>
        </p:sp>
        <p:sp>
          <p:nvSpPr>
            <p:cNvPr id="22" name="Oval 21"/>
            <p:cNvSpPr/>
            <p:nvPr/>
          </p:nvSpPr>
          <p:spPr>
            <a:xfrm>
              <a:off x="490196" y="5307862"/>
              <a:ext cx="548640" cy="548640"/>
            </a:xfrm>
            <a:prstGeom prst="ellipse">
              <a:avLst/>
            </a:prstGeom>
            <a:solidFill>
              <a:srgbClr val="FFC000">
                <a:alpha val="50000"/>
              </a:srgbClr>
            </a:solidFill>
            <a:ln w="3175"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5 MW</a:t>
              </a:r>
            </a:p>
          </p:txBody>
        </p:sp>
        <p:sp>
          <p:nvSpPr>
            <p:cNvPr id="23" name="Oval 22"/>
            <p:cNvSpPr/>
            <p:nvPr/>
          </p:nvSpPr>
          <p:spPr>
            <a:xfrm>
              <a:off x="3294356" y="3275814"/>
              <a:ext cx="548640" cy="548640"/>
            </a:xfrm>
            <a:prstGeom prst="ellipse">
              <a:avLst/>
            </a:prstGeom>
            <a:solidFill>
              <a:srgbClr val="FFC000">
                <a:alpha val="50000"/>
              </a:srgbClr>
            </a:solidFill>
            <a:ln w="3175"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5 MW</a:t>
              </a:r>
            </a:p>
          </p:txBody>
        </p:sp>
        <p:sp>
          <p:nvSpPr>
            <p:cNvPr id="24" name="Oval 23"/>
            <p:cNvSpPr/>
            <p:nvPr/>
          </p:nvSpPr>
          <p:spPr>
            <a:xfrm>
              <a:off x="3675356" y="2336062"/>
              <a:ext cx="548640" cy="548640"/>
            </a:xfrm>
            <a:prstGeom prst="ellipse">
              <a:avLst/>
            </a:prstGeom>
            <a:solidFill>
              <a:srgbClr val="FFC000">
                <a:alpha val="50000"/>
              </a:srgbClr>
            </a:solidFill>
            <a:ln w="3175"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5 MW</a:t>
              </a:r>
            </a:p>
          </p:txBody>
        </p:sp>
        <p:sp>
          <p:nvSpPr>
            <p:cNvPr id="25" name="Oval 24"/>
            <p:cNvSpPr/>
            <p:nvPr/>
          </p:nvSpPr>
          <p:spPr>
            <a:xfrm>
              <a:off x="2397712" y="3047214"/>
              <a:ext cx="365760" cy="365760"/>
            </a:xfrm>
            <a:prstGeom prst="ellipse">
              <a:avLst/>
            </a:prstGeom>
            <a:solidFill>
              <a:srgbClr val="FFC000">
                <a:alpha val="50000"/>
              </a:srgbClr>
            </a:solidFill>
            <a:ln w="3175"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ea typeface="+mn-ea"/>
                  <a:cs typeface="+mn-cs"/>
                </a:rPr>
                <a:t>2 MW</a:t>
              </a:r>
            </a:p>
          </p:txBody>
        </p:sp>
        <p:sp>
          <p:nvSpPr>
            <p:cNvPr id="26" name="Rectangular Callout 25"/>
            <p:cNvSpPr/>
            <p:nvPr/>
          </p:nvSpPr>
          <p:spPr>
            <a:xfrm>
              <a:off x="3993402" y="1633107"/>
              <a:ext cx="1950198" cy="274320"/>
            </a:xfrm>
            <a:prstGeom prst="wedgeRectCallout">
              <a:avLst>
                <a:gd name="adj1" fmla="val -70610"/>
                <a:gd name="adj2" fmla="val 145393"/>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Montgomery Solar</a:t>
              </a:r>
            </a:p>
          </p:txBody>
        </p:sp>
        <p:sp>
          <p:nvSpPr>
            <p:cNvPr id="27" name="Rectangular Callout 26"/>
            <p:cNvSpPr/>
            <p:nvPr/>
          </p:nvSpPr>
          <p:spPr>
            <a:xfrm>
              <a:off x="1170892" y="1907425"/>
              <a:ext cx="1447800" cy="274320"/>
            </a:xfrm>
            <a:prstGeom prst="wedgeRectCallout">
              <a:avLst>
                <a:gd name="adj1" fmla="val 41980"/>
                <a:gd name="adj2" fmla="val 363553"/>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Simmons Solar</a:t>
              </a:r>
            </a:p>
          </p:txBody>
        </p:sp>
        <p:sp>
          <p:nvSpPr>
            <p:cNvPr id="28" name="Rectangular Callout 27"/>
            <p:cNvSpPr/>
            <p:nvPr/>
          </p:nvSpPr>
          <p:spPr>
            <a:xfrm>
              <a:off x="4345626" y="2858352"/>
              <a:ext cx="1447800" cy="274320"/>
            </a:xfrm>
            <a:prstGeom prst="wedgeRectCallout">
              <a:avLst>
                <a:gd name="adj1" fmla="val -57676"/>
                <a:gd name="adj2" fmla="val -115004"/>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Starratt Solar</a:t>
              </a:r>
            </a:p>
          </p:txBody>
        </p:sp>
        <p:sp>
          <p:nvSpPr>
            <p:cNvPr id="29" name="Rectangular Callout 28"/>
            <p:cNvSpPr/>
            <p:nvPr/>
          </p:nvSpPr>
          <p:spPr>
            <a:xfrm>
              <a:off x="490196" y="2553506"/>
              <a:ext cx="1447800" cy="274320"/>
            </a:xfrm>
            <a:prstGeom prst="wedgeRectCallout">
              <a:avLst>
                <a:gd name="adj1" fmla="val 81498"/>
                <a:gd name="adj2" fmla="val 343260"/>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Old Kings Solar</a:t>
              </a:r>
            </a:p>
          </p:txBody>
        </p:sp>
        <p:sp>
          <p:nvSpPr>
            <p:cNvPr id="30" name="Rectangular Callout 29"/>
            <p:cNvSpPr/>
            <p:nvPr/>
          </p:nvSpPr>
          <p:spPr>
            <a:xfrm>
              <a:off x="4200614" y="4247390"/>
              <a:ext cx="1447800" cy="274320"/>
            </a:xfrm>
            <a:prstGeom prst="wedgeRectCallout">
              <a:avLst>
                <a:gd name="adj1" fmla="val -78927"/>
                <a:gd name="adj2" fmla="val -224092"/>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Imeson Solar</a:t>
              </a:r>
            </a:p>
          </p:txBody>
        </p:sp>
        <p:sp>
          <p:nvSpPr>
            <p:cNvPr id="31" name="Rectangular Callout 30"/>
            <p:cNvSpPr/>
            <p:nvPr/>
          </p:nvSpPr>
          <p:spPr>
            <a:xfrm>
              <a:off x="1673812" y="4300347"/>
              <a:ext cx="1447800" cy="274320"/>
            </a:xfrm>
            <a:prstGeom prst="wedgeRectCallout">
              <a:avLst>
                <a:gd name="adj1" fmla="val -80500"/>
                <a:gd name="adj2" fmla="val 76890"/>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Old Plank Solar</a:t>
              </a:r>
            </a:p>
          </p:txBody>
        </p:sp>
        <p:sp>
          <p:nvSpPr>
            <p:cNvPr id="32" name="Rectangular Callout 31"/>
            <p:cNvSpPr/>
            <p:nvPr/>
          </p:nvSpPr>
          <p:spPr>
            <a:xfrm>
              <a:off x="2000000" y="5281302"/>
              <a:ext cx="1447800" cy="274320"/>
            </a:xfrm>
            <a:prstGeom prst="wedgeRectCallout">
              <a:avLst>
                <a:gd name="adj1" fmla="val -52552"/>
                <a:gd name="adj2" fmla="val -111346"/>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Blair Solar</a:t>
              </a:r>
            </a:p>
          </p:txBody>
        </p:sp>
        <p:sp>
          <p:nvSpPr>
            <p:cNvPr id="33" name="Rectangular Callout 32"/>
            <p:cNvSpPr/>
            <p:nvPr/>
          </p:nvSpPr>
          <p:spPr>
            <a:xfrm>
              <a:off x="637492" y="6139097"/>
              <a:ext cx="2350070" cy="278182"/>
            </a:xfrm>
            <a:prstGeom prst="wedgeRectCallout">
              <a:avLst>
                <a:gd name="adj1" fmla="val -38786"/>
                <a:gd name="adj2" fmla="val -172612"/>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Yellow Water Solar</a:t>
              </a:r>
            </a:p>
          </p:txBody>
        </p:sp>
      </p:grpSp>
      <p:graphicFrame>
        <p:nvGraphicFramePr>
          <p:cNvPr id="34" name="Table 33"/>
          <p:cNvGraphicFramePr>
            <a:graphicFrameLocks noGrp="1"/>
          </p:cNvGraphicFramePr>
          <p:nvPr>
            <p:extLst>
              <p:ext uri="{D42A27DB-BD31-4B8C-83A1-F6EECF244321}">
                <p14:modId xmlns:p14="http://schemas.microsoft.com/office/powerpoint/2010/main" val="815286748"/>
              </p:ext>
            </p:extLst>
          </p:nvPr>
        </p:nvGraphicFramePr>
        <p:xfrm>
          <a:off x="6125860" y="1221108"/>
          <a:ext cx="2743200" cy="4937760"/>
        </p:xfrm>
        <a:graphic>
          <a:graphicData uri="http://schemas.openxmlformats.org/drawingml/2006/table">
            <a:tbl>
              <a:tblPr firstRow="1" bandRow="1"/>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493776">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1600" dirty="0"/>
                        <a:t>Solar Facility</a:t>
                      </a:r>
                    </a:p>
                  </a:txBody>
                  <a:tcPr marL="0" marR="0" marT="0" marB="0" anchor="ctr">
                    <a:lnL w="12700" cmpd="sng">
                      <a:solidFill>
                        <a:srgbClr val="000000"/>
                      </a:solidFill>
                    </a:lnL>
                    <a:lnR w="12700" cmpd="sng">
                      <a:solidFill>
                        <a:srgbClr val="000000"/>
                      </a:solidFill>
                    </a:lnR>
                    <a:lnT w="12700" cmpd="sng">
                      <a:solidFill>
                        <a:srgbClr val="000000"/>
                      </a:solidFill>
                    </a:lnT>
                    <a:lnB w="254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1600" dirty="0"/>
                        <a:t>In</a:t>
                      </a:r>
                      <a:r>
                        <a:rPr lang="en-US" sz="1600" baseline="0" dirty="0"/>
                        <a:t>-Service</a:t>
                      </a:r>
                      <a:endParaRPr lang="en-US" sz="1600" dirty="0"/>
                    </a:p>
                  </a:txBody>
                  <a:tcPr marL="0" marR="0" marT="0" marB="0" anchor="ctr">
                    <a:lnL w="12700" cmpd="sng">
                      <a:solidFill>
                        <a:srgbClr val="000000"/>
                      </a:solidFill>
                    </a:lnL>
                    <a:lnR w="12700" cmpd="sng">
                      <a:solidFill>
                        <a:srgbClr val="000000"/>
                      </a:solidFill>
                    </a:lnR>
                    <a:lnT w="12700" cmpd="sng">
                      <a:solidFill>
                        <a:srgbClr val="000000"/>
                      </a:solidFill>
                    </a:lnT>
                    <a:lnB w="254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JAX Solar</a:t>
                      </a:r>
                    </a:p>
                  </a:txBody>
                  <a:tcPr marL="0" marR="0" marT="0" marB="0" anchor="ctr">
                    <a:lnL w="12700" cmpd="sng">
                      <a:solidFill>
                        <a:srgbClr val="000000"/>
                      </a:solidFill>
                    </a:lnL>
                    <a:lnR w="12700" cmpd="sng">
                      <a:solidFill>
                        <a:srgbClr val="000000"/>
                      </a:solidFill>
                    </a:lnR>
                    <a:lnT w="254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Existing</a:t>
                      </a:r>
                    </a:p>
                  </a:txBody>
                  <a:tcPr marL="0" marR="0" marT="0" marB="0" anchor="ctr">
                    <a:lnL w="12700" cmpd="sng">
                      <a:solidFill>
                        <a:srgbClr val="000000"/>
                      </a:solidFill>
                    </a:lnL>
                    <a:lnR w="12700" cmpd="sng">
                      <a:solidFill>
                        <a:srgbClr val="000000"/>
                      </a:solidFill>
                    </a:lnR>
                    <a:lnT w="254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Montgomery</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Spring 2017</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Old Plank</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Summer 2017</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Imeson</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Fall 2017</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4"/>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Blair</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Winter</a:t>
                      </a:r>
                      <a:r>
                        <a:rPr lang="en-US" sz="1400" baseline="0" dirty="0"/>
                        <a:t> 2017</a:t>
                      </a:r>
                      <a:endParaRPr lang="en-US" sz="1400" dirty="0"/>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Simmons</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Winter</a:t>
                      </a:r>
                      <a:r>
                        <a:rPr lang="en-US" sz="1400" baseline="0" dirty="0"/>
                        <a:t> 2017</a:t>
                      </a:r>
                      <a:endParaRPr lang="en-US" sz="1400" dirty="0"/>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6"/>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Starratt</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Winter</a:t>
                      </a:r>
                      <a:r>
                        <a:rPr lang="en-US" sz="1400" baseline="0" dirty="0"/>
                        <a:t> 2017</a:t>
                      </a:r>
                      <a:endParaRPr lang="en-US" sz="1400" dirty="0"/>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Old Kings</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Winter 2017</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8"/>
                  </a:ext>
                </a:extLst>
              </a:tr>
              <a:tr h="4937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Yellow Water</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2018</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06774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3749014142"/>
              </p:ext>
            </p:extLst>
          </p:nvPr>
        </p:nvGraphicFramePr>
        <p:xfrm>
          <a:off x="347571" y="1339389"/>
          <a:ext cx="8668512" cy="4502629"/>
        </p:xfrm>
        <a:graphic>
          <a:graphicData uri="http://schemas.openxmlformats.org/drawingml/2006/chart">
            <c:chart xmlns:c="http://schemas.openxmlformats.org/drawingml/2006/chart" xmlns:r="http://schemas.openxmlformats.org/officeDocument/2006/relationships" r:id="rId2"/>
          </a:graphicData>
        </a:graphic>
      </p:graphicFrame>
      <p:sp>
        <p:nvSpPr>
          <p:cNvPr id="46" name="Rounded Rectangle 45"/>
          <p:cNvSpPr/>
          <p:nvPr/>
        </p:nvSpPr>
        <p:spPr>
          <a:xfrm>
            <a:off x="7101840" y="4396395"/>
            <a:ext cx="919905" cy="32819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b="1" dirty="0">
                <a:solidFill>
                  <a:schemeClr val="tx1"/>
                </a:solidFill>
              </a:rPr>
              <a:t>5 Year Avg.</a:t>
            </a:r>
            <a:br>
              <a:rPr lang="en-US" sz="800" b="1" dirty="0">
                <a:solidFill>
                  <a:schemeClr val="tx1"/>
                </a:solidFill>
              </a:rPr>
            </a:br>
            <a:r>
              <a:rPr lang="en-US" sz="800" b="1" dirty="0">
                <a:solidFill>
                  <a:schemeClr val="tx1"/>
                </a:solidFill>
              </a:rPr>
              <a:t>CAPEX: $185M</a:t>
            </a:r>
          </a:p>
        </p:txBody>
      </p:sp>
      <p:sp>
        <p:nvSpPr>
          <p:cNvPr id="18" name="TextBox 17"/>
          <p:cNvSpPr txBox="1"/>
          <p:nvPr/>
        </p:nvSpPr>
        <p:spPr>
          <a:xfrm rot="16200000">
            <a:off x="7804037" y="3179617"/>
            <a:ext cx="2349046" cy="246221"/>
          </a:xfrm>
          <a:prstGeom prst="rect">
            <a:avLst/>
          </a:prstGeom>
          <a:noFill/>
        </p:spPr>
        <p:txBody>
          <a:bodyPr wrap="square" rtlCol="0">
            <a:spAutoFit/>
          </a:bodyPr>
          <a:lstStyle/>
          <a:p>
            <a:pPr algn="ctr" fontAlgn="base">
              <a:spcBef>
                <a:spcPct val="50000"/>
              </a:spcBef>
              <a:spcAft>
                <a:spcPct val="0"/>
              </a:spcAft>
            </a:pPr>
            <a:r>
              <a:rPr lang="en-US" sz="1000" b="1" dirty="0">
                <a:solidFill>
                  <a:srgbClr val="000000"/>
                </a:solidFill>
              </a:rPr>
              <a:t>% Debt to Asset Ratio</a:t>
            </a:r>
          </a:p>
        </p:txBody>
      </p:sp>
      <p:cxnSp>
        <p:nvCxnSpPr>
          <p:cNvPr id="19" name="Straight Connector 18"/>
          <p:cNvCxnSpPr/>
          <p:nvPr/>
        </p:nvCxnSpPr>
        <p:spPr bwMode="auto">
          <a:xfrm flipV="1">
            <a:off x="6886818" y="1545633"/>
            <a:ext cx="0" cy="3827788"/>
          </a:xfrm>
          <a:prstGeom prst="line">
            <a:avLst/>
          </a:prstGeom>
          <a:noFill/>
          <a:ln w="25400" cap="flat" cmpd="sng" algn="ctr">
            <a:solidFill>
              <a:schemeClr val="tx1"/>
            </a:solidFill>
            <a:prstDash val="sysDash"/>
            <a:round/>
            <a:headEnd type="none" w="med" len="med"/>
            <a:tailEnd type="none" w="med" len="med"/>
          </a:ln>
          <a:effectLst/>
        </p:spPr>
      </p:cxnSp>
      <p:sp>
        <p:nvSpPr>
          <p:cNvPr id="20" name="TextBox 19"/>
          <p:cNvSpPr txBox="1"/>
          <p:nvPr/>
        </p:nvSpPr>
        <p:spPr>
          <a:xfrm>
            <a:off x="966671" y="5958903"/>
            <a:ext cx="7449200" cy="307777"/>
          </a:xfrm>
          <a:prstGeom prst="rect">
            <a:avLst/>
          </a:prstGeom>
          <a:noFill/>
          <a:ln>
            <a:solidFill>
              <a:schemeClr val="tx1"/>
            </a:solidFill>
          </a:ln>
        </p:spPr>
        <p:txBody>
          <a:bodyPr wrap="square" rtlCol="0">
            <a:spAutoFit/>
          </a:bodyPr>
          <a:lstStyle/>
          <a:p>
            <a:pPr fontAlgn="base">
              <a:spcBef>
                <a:spcPct val="50000"/>
              </a:spcBef>
              <a:spcAft>
                <a:spcPct val="0"/>
              </a:spcAft>
            </a:pPr>
            <a:r>
              <a:rPr lang="en-US" sz="1400" dirty="0">
                <a:solidFill>
                  <a:srgbClr val="000000"/>
                </a:solidFill>
              </a:rPr>
              <a:t>         </a:t>
            </a:r>
            <a:r>
              <a:rPr lang="en-US" sz="1200" dirty="0">
                <a:solidFill>
                  <a:srgbClr val="000000"/>
                </a:solidFill>
              </a:rPr>
              <a:t>Debt Funded CAPEX                     Cash Funded CAPEX                 Prior Year Carry Over                     % Debt to Asset</a:t>
            </a:r>
            <a:endParaRPr lang="en-US" sz="1000" dirty="0">
              <a:solidFill>
                <a:srgbClr val="000000"/>
              </a:solidFill>
            </a:endParaRPr>
          </a:p>
        </p:txBody>
      </p:sp>
      <p:sp>
        <p:nvSpPr>
          <p:cNvPr id="21" name="Rectangle 20"/>
          <p:cNvSpPr/>
          <p:nvPr/>
        </p:nvSpPr>
        <p:spPr>
          <a:xfrm>
            <a:off x="1023044" y="5994263"/>
            <a:ext cx="290004"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dirty="0">
              <a:solidFill>
                <a:srgbClr val="FFFFFF"/>
              </a:solidFill>
            </a:endParaRPr>
          </a:p>
        </p:txBody>
      </p:sp>
      <p:sp>
        <p:nvSpPr>
          <p:cNvPr id="22" name="Rectangle 21"/>
          <p:cNvSpPr/>
          <p:nvPr/>
        </p:nvSpPr>
        <p:spPr>
          <a:xfrm>
            <a:off x="2968944" y="5994497"/>
            <a:ext cx="290004"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dirty="0">
              <a:solidFill>
                <a:srgbClr val="FFFFFF"/>
              </a:solidFill>
            </a:endParaRPr>
          </a:p>
        </p:txBody>
      </p:sp>
      <p:sp>
        <p:nvSpPr>
          <p:cNvPr id="23" name="Rectangle 22"/>
          <p:cNvSpPr/>
          <p:nvPr/>
        </p:nvSpPr>
        <p:spPr>
          <a:xfrm>
            <a:off x="4804692" y="5995069"/>
            <a:ext cx="290004" cy="228600"/>
          </a:xfrm>
          <a:prstGeom prst="rect">
            <a:avLst/>
          </a:prstGeom>
          <a:pattFill prst="diagBrick">
            <a:fgClr>
              <a:schemeClr val="accent1">
                <a:lumMod val="60000"/>
                <a:lumOff val="40000"/>
              </a:schemeClr>
            </a:fgClr>
            <a:bgClr>
              <a:schemeClr val="tx2">
                <a:lumMod val="20000"/>
                <a:lumOff val="8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dirty="0">
              <a:solidFill>
                <a:srgbClr val="FFFFFF"/>
              </a:solidFill>
            </a:endParaRPr>
          </a:p>
        </p:txBody>
      </p:sp>
      <p:cxnSp>
        <p:nvCxnSpPr>
          <p:cNvPr id="24" name="Straight Connector 23"/>
          <p:cNvCxnSpPr/>
          <p:nvPr/>
        </p:nvCxnSpPr>
        <p:spPr>
          <a:xfrm>
            <a:off x="6658218" y="6098732"/>
            <a:ext cx="457200" cy="0"/>
          </a:xfrm>
          <a:prstGeom prst="line">
            <a:avLst/>
          </a:prstGeom>
          <a:ln w="38100">
            <a:solidFill>
              <a:schemeClr val="tx2">
                <a:lumMod val="75000"/>
                <a:alpha val="58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28"/>
          <p:cNvSpPr>
            <a:spLocks noGrp="1"/>
          </p:cNvSpPr>
          <p:nvPr>
            <p:ph type="sldNum" sz="quarter" idx="12"/>
          </p:nvPr>
        </p:nvSpPr>
        <p:spPr>
          <a:xfrm>
            <a:off x="7010400" y="6492875"/>
            <a:ext cx="2133600" cy="365125"/>
          </a:xfrm>
        </p:spPr>
        <p:txBody>
          <a:bodyPr/>
          <a:lstStyle/>
          <a:p>
            <a:fld id="{15CCEF75-6146-4C44-AB16-C93916BB3477}" type="slidenum">
              <a:rPr lang="en-US" smtClean="0"/>
              <a:t>12</a:t>
            </a:fld>
            <a:endParaRPr lang="en-US" dirty="0"/>
          </a:p>
        </p:txBody>
      </p:sp>
      <p:grpSp>
        <p:nvGrpSpPr>
          <p:cNvPr id="16" name="Group 15"/>
          <p:cNvGrpSpPr/>
          <p:nvPr/>
        </p:nvGrpSpPr>
        <p:grpSpPr>
          <a:xfrm>
            <a:off x="-287395" y="145232"/>
            <a:ext cx="9240895" cy="905839"/>
            <a:chOff x="-287395" y="228600"/>
            <a:chExt cx="9240895" cy="905839"/>
          </a:xfrm>
        </p:grpSpPr>
        <p:sp>
          <p:nvSpPr>
            <p:cNvPr id="26" name="TextBox 25"/>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27" name="TextBox 26"/>
            <p:cNvSpPr txBox="1"/>
            <p:nvPr/>
          </p:nvSpPr>
          <p:spPr>
            <a:xfrm>
              <a:off x="190500" y="797969"/>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28" name="TextBox 27"/>
            <p:cNvSpPr txBox="1"/>
            <p:nvPr/>
          </p:nvSpPr>
          <p:spPr>
            <a:xfrm>
              <a:off x="-287395" y="364998"/>
              <a:ext cx="9144000" cy="769441"/>
            </a:xfrm>
            <a:prstGeom prst="rect">
              <a:avLst/>
            </a:prstGeom>
            <a:noFill/>
          </p:spPr>
          <p:txBody>
            <a:bodyPr wrap="square" rtlCol="0">
              <a:spAutoFit/>
            </a:bodyPr>
            <a:lstStyle/>
            <a:p>
              <a:pPr algn="ctr"/>
              <a:r>
                <a:rPr lang="en-US" sz="2100" dirty="0">
                  <a:solidFill>
                    <a:srgbClr val="204D84"/>
                  </a:solidFill>
                  <a:latin typeface="Tw Cen MT Condensed Extra Bold" pitchFamily="34" charset="0"/>
                  <a:cs typeface="Arial" pitchFamily="34" charset="0"/>
                </a:rPr>
                <a:t> </a:t>
              </a:r>
              <a:r>
                <a:rPr lang="en-US" sz="2200" dirty="0">
                  <a:solidFill>
                    <a:srgbClr val="204D84"/>
                  </a:solidFill>
                  <a:latin typeface="Tw Cen MT Condensed Extra Bold" pitchFamily="34" charset="0"/>
                  <a:cs typeface="Arial" pitchFamily="34" charset="0"/>
                </a:rPr>
                <a:t>Capital Spending &amp; Projections – Water and Wastewater System</a:t>
              </a:r>
            </a:p>
            <a:p>
              <a:pPr algn="ctr"/>
              <a:r>
                <a:rPr lang="en-US" sz="2200" dirty="0">
                  <a:solidFill>
                    <a:srgbClr val="204D84"/>
                  </a:solidFill>
                  <a:latin typeface="Tw Cen MT Condensed Extra Bold" pitchFamily="34" charset="0"/>
                  <a:cs typeface="Arial" pitchFamily="34" charset="0"/>
                </a:rPr>
                <a:t> </a:t>
              </a:r>
            </a:p>
          </p:txBody>
        </p:sp>
      </p:grpSp>
      <p:sp>
        <p:nvSpPr>
          <p:cNvPr id="30" name="TextBox 29"/>
          <p:cNvSpPr txBox="1"/>
          <p:nvPr/>
        </p:nvSpPr>
        <p:spPr>
          <a:xfrm>
            <a:off x="3810000" y="2175829"/>
            <a:ext cx="239613" cy="170259"/>
          </a:xfrm>
          <a:prstGeom prst="roundRect">
            <a:avLst/>
          </a:prstGeom>
          <a:noFill/>
          <a:ln w="12700">
            <a:solidFill>
              <a:schemeClr val="tx1"/>
            </a:solidFill>
          </a:ln>
        </p:spPr>
        <p:txBody>
          <a:bodyPr wrap="none" lIns="0" tIns="0" rIns="0" bIns="0" rtlCol="0">
            <a:spAutoFit/>
          </a:bodyPr>
          <a:lstStyle/>
          <a:p>
            <a:r>
              <a:rPr lang="en-US" sz="1000" b="1" dirty="0"/>
              <a:t>67%</a:t>
            </a:r>
          </a:p>
        </p:txBody>
      </p:sp>
    </p:spTree>
    <p:extLst>
      <p:ext uri="{BB962C8B-B14F-4D97-AF65-F5344CB8AC3E}">
        <p14:creationId xmlns:p14="http://schemas.microsoft.com/office/powerpoint/2010/main" val="3349971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4"/>
          <p:cNvGraphicFramePr>
            <a:graphicFrameLocks/>
          </p:cNvGraphicFramePr>
          <p:nvPr>
            <p:extLst>
              <p:ext uri="{D42A27DB-BD31-4B8C-83A1-F6EECF244321}">
                <p14:modId xmlns:p14="http://schemas.microsoft.com/office/powerpoint/2010/main" val="1478171899"/>
              </p:ext>
            </p:extLst>
          </p:nvPr>
        </p:nvGraphicFramePr>
        <p:xfrm>
          <a:off x="702745" y="1295400"/>
          <a:ext cx="7696203" cy="3200400"/>
        </p:xfrm>
        <a:graphic>
          <a:graphicData uri="http://schemas.openxmlformats.org/drawingml/2006/table">
            <a:tbl>
              <a:tblPr/>
              <a:tblGrid>
                <a:gridCol w="2520393">
                  <a:extLst>
                    <a:ext uri="{9D8B030D-6E8A-4147-A177-3AD203B41FA5}">
                      <a16:colId xmlns:a16="http://schemas.microsoft.com/office/drawing/2014/main" val="20000"/>
                    </a:ext>
                  </a:extLst>
                </a:gridCol>
                <a:gridCol w="1035162">
                  <a:extLst>
                    <a:ext uri="{9D8B030D-6E8A-4147-A177-3AD203B41FA5}">
                      <a16:colId xmlns:a16="http://schemas.microsoft.com/office/drawing/2014/main" val="20001"/>
                    </a:ext>
                  </a:extLst>
                </a:gridCol>
                <a:gridCol w="1035162">
                  <a:extLst>
                    <a:ext uri="{9D8B030D-6E8A-4147-A177-3AD203B41FA5}">
                      <a16:colId xmlns:a16="http://schemas.microsoft.com/office/drawing/2014/main" val="20002"/>
                    </a:ext>
                  </a:extLst>
                </a:gridCol>
                <a:gridCol w="1035162">
                  <a:extLst>
                    <a:ext uri="{9D8B030D-6E8A-4147-A177-3AD203B41FA5}">
                      <a16:colId xmlns:a16="http://schemas.microsoft.com/office/drawing/2014/main" val="20003"/>
                    </a:ext>
                  </a:extLst>
                </a:gridCol>
                <a:gridCol w="1035162">
                  <a:extLst>
                    <a:ext uri="{9D8B030D-6E8A-4147-A177-3AD203B41FA5}">
                      <a16:colId xmlns:a16="http://schemas.microsoft.com/office/drawing/2014/main" val="20004"/>
                    </a:ext>
                  </a:extLst>
                </a:gridCol>
                <a:gridCol w="1035162">
                  <a:extLst>
                    <a:ext uri="{9D8B030D-6E8A-4147-A177-3AD203B41FA5}">
                      <a16:colId xmlns:a16="http://schemas.microsoft.com/office/drawing/2014/main" val="20005"/>
                    </a:ext>
                  </a:extLst>
                </a:gridCol>
              </a:tblGrid>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FFFFFF"/>
                          </a:solidFill>
                          <a:effectLst/>
                          <a:latin typeface="Calibri"/>
                        </a:rPr>
                        <a:t>Asset Category (Costs in $1000's)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6609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100" b="1" i="0" u="none" strike="noStrike" dirty="0">
                          <a:solidFill>
                            <a:srgbClr val="FFFFFF"/>
                          </a:solidFill>
                          <a:effectLst/>
                          <a:latin typeface="Calibri"/>
                        </a:rPr>
                        <a:t>FY17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6609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100" b="1" i="0" u="none" strike="noStrike" dirty="0">
                          <a:solidFill>
                            <a:srgbClr val="FFFFFF"/>
                          </a:solidFill>
                          <a:effectLst/>
                          <a:latin typeface="Calibri"/>
                        </a:rPr>
                        <a:t>FY18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6609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100" b="1" i="0" u="none" strike="noStrike" dirty="0">
                          <a:solidFill>
                            <a:srgbClr val="FFFFFF"/>
                          </a:solidFill>
                          <a:effectLst/>
                          <a:latin typeface="Calibri"/>
                        </a:rPr>
                        <a:t>FY19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6609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100" b="1" i="0" u="none" strike="noStrike" dirty="0">
                          <a:solidFill>
                            <a:srgbClr val="FFFFFF"/>
                          </a:solidFill>
                          <a:effectLst/>
                          <a:latin typeface="Calibri"/>
                        </a:rPr>
                        <a:t>FY20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6609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100" b="1" i="0" u="none" strike="noStrike" dirty="0">
                          <a:solidFill>
                            <a:srgbClr val="FFFFFF"/>
                          </a:solidFill>
                          <a:effectLst/>
                          <a:latin typeface="Calibri"/>
                        </a:rPr>
                        <a:t>FY21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66092"/>
                    </a:solidFill>
                  </a:tcPr>
                </a:tc>
                <a:extLst>
                  <a:ext uri="{0D108BD9-81ED-4DB2-BD59-A6C34878D82A}">
                    <a16:rowId xmlns:a16="http://schemas.microsoft.com/office/drawing/2014/main" val="10000"/>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Wastewater Treatment Projects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76,127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66,918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48,662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38,084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50,082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Water Treatment Projects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34,386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25,777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27,649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21,422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14,430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Delivery &amp; Collection Piping Projects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25,318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24,560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27,461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25,387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27,282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Interagency Piping Projects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9,952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10,817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4,117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4,006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4,000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Plants/Pump Stations R&amp;R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15,039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14,865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12,521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13,815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11,790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5"/>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Delivery &amp; Collection Piping R&amp;R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15,400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25,650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24,699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34,700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28,701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6"/>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Development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8,636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2,100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2,130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2,520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650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7"/>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System Control Upgrades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750.33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750.00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750.00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750.00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1,250.00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8"/>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Subtotal</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185,609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171,437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147,989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140,684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138,185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9"/>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Other (</a:t>
                      </a:r>
                      <a:r>
                        <a:rPr lang="en-US" sz="900" b="1" i="0" u="none" strike="noStrike" dirty="0">
                          <a:solidFill>
                            <a:srgbClr val="000000"/>
                          </a:solidFill>
                          <a:effectLst/>
                          <a:latin typeface="Calibri"/>
                        </a:rPr>
                        <a:t>Fleet, Facilities, Meters, IT, etc.</a:t>
                      </a:r>
                      <a:r>
                        <a:rPr lang="en-US" sz="1100" b="1" i="0" u="none" strike="noStrike" dirty="0">
                          <a:solidFill>
                            <a:srgbClr val="000000"/>
                          </a:solidFill>
                          <a:effectLst/>
                          <a:latin typeface="Calibri"/>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38,054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29,194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32,362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28,644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29,245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10"/>
                  </a:ext>
                </a:extLst>
              </a:tr>
              <a:tr h="2667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Total</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223,663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200,631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180,351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169,328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100" b="1" i="0" u="none" strike="noStrike" dirty="0">
                          <a:solidFill>
                            <a:srgbClr val="000000"/>
                          </a:solidFill>
                          <a:effectLst/>
                          <a:latin typeface="Calibri"/>
                        </a:rPr>
                        <a:t> $        167,430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extLst>
                  <a:ext uri="{0D108BD9-81ED-4DB2-BD59-A6C34878D82A}">
                    <a16:rowId xmlns:a16="http://schemas.microsoft.com/office/drawing/2014/main" val="10011"/>
                  </a:ext>
                </a:extLst>
              </a:tr>
            </a:tbl>
          </a:graphicData>
        </a:graphic>
      </p:graphicFrame>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79932"/>
            <a:ext cx="2955592" cy="154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319868" y="4560585"/>
            <a:ext cx="2764411" cy="258532"/>
          </a:xfrm>
          <a:prstGeom prst="rect">
            <a:avLst/>
          </a:prstGeom>
          <a:noFill/>
          <a:ln w="12700">
            <a:solidFill>
              <a:srgbClr val="000000"/>
            </a:solidFill>
          </a:ln>
        </p:spPr>
        <p:txBody>
          <a:bodyPr wrap="none" lIns="18288" tIns="18288" r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charset="0"/>
              </a:rPr>
              <a:t>Forecast:         $205,000         $205,000</a:t>
            </a:r>
          </a:p>
        </p:txBody>
      </p:sp>
      <p:pic>
        <p:nvPicPr>
          <p:cNvPr id="2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5069800"/>
            <a:ext cx="2514600" cy="171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7010400" y="6498094"/>
            <a:ext cx="2133600" cy="460731"/>
          </a:xfrm>
        </p:spPr>
        <p:txBody>
          <a:bodyPr/>
          <a:lstStyle/>
          <a:p>
            <a:fld id="{4D63DD63-DB06-4FEC-8C34-A30A2BCBE5AF}" type="slidenum">
              <a:rPr lang="en-US" smtClean="0"/>
              <a:t>13</a:t>
            </a:fld>
            <a:endParaRPr lang="en-US" dirty="0"/>
          </a:p>
        </p:txBody>
      </p:sp>
      <p:grpSp>
        <p:nvGrpSpPr>
          <p:cNvPr id="13" name="Group 12"/>
          <p:cNvGrpSpPr/>
          <p:nvPr/>
        </p:nvGrpSpPr>
        <p:grpSpPr>
          <a:xfrm>
            <a:off x="0" y="228600"/>
            <a:ext cx="9144000" cy="685800"/>
            <a:chOff x="0" y="228600"/>
            <a:chExt cx="9144000" cy="685800"/>
          </a:xfrm>
        </p:grpSpPr>
        <p:sp>
          <p:nvSpPr>
            <p:cNvPr id="14" name="TextBox 13"/>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5" name="TextBox 14"/>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6" name="TextBox 15"/>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JEA Water/Wastewater Five-Year – CAPEX Projection </a:t>
              </a:r>
            </a:p>
          </p:txBody>
        </p:sp>
      </p:grpSp>
    </p:spTree>
    <p:extLst>
      <p:ext uri="{BB962C8B-B14F-4D97-AF65-F5344CB8AC3E}">
        <p14:creationId xmlns:p14="http://schemas.microsoft.com/office/powerpoint/2010/main" val="3073086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591" t="8939" r="20148" b="3399"/>
          <a:stretch/>
        </p:blipFill>
        <p:spPr>
          <a:xfrm>
            <a:off x="4309563" y="1407344"/>
            <a:ext cx="4420029" cy="5304446"/>
          </a:xfrm>
          <a:prstGeom prst="rect">
            <a:avLst/>
          </a:prstGeom>
        </p:spPr>
      </p:pic>
      <p:grpSp>
        <p:nvGrpSpPr>
          <p:cNvPr id="26" name="Group 25"/>
          <p:cNvGrpSpPr/>
          <p:nvPr/>
        </p:nvGrpSpPr>
        <p:grpSpPr>
          <a:xfrm>
            <a:off x="5998405" y="1600200"/>
            <a:ext cx="1192427" cy="518974"/>
            <a:chOff x="5214421" y="4248338"/>
            <a:chExt cx="1295400" cy="634729"/>
          </a:xfrm>
        </p:grpSpPr>
        <p:sp>
          <p:nvSpPr>
            <p:cNvPr id="50" name="Oval 49"/>
            <p:cNvSpPr/>
            <p:nvPr/>
          </p:nvSpPr>
          <p:spPr>
            <a:xfrm>
              <a:off x="5384449" y="4248338"/>
              <a:ext cx="958257" cy="63472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5367893" y="4427202"/>
              <a:ext cx="1011345" cy="4517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effectLst>
                    <a:outerShdw blurRad="50800" dist="50800" dir="2700000" algn="tr" rotWithShape="0">
                      <a:schemeClr val="bg1"/>
                    </a:outerShdw>
                  </a:effectLst>
                </a:defRPr>
              </a:lvl1pPr>
            </a:lstStyle>
            <a:p>
              <a:r>
                <a:rPr lang="en-US" dirty="0">
                  <a:solidFill>
                    <a:prstClr val="black"/>
                  </a:solidFill>
                  <a:effectLst>
                    <a:outerShdw blurRad="50800" dist="50800" dir="2700000" algn="tr" rotWithShape="0">
                      <a:prstClr val="white"/>
                    </a:outerShdw>
                  </a:effectLst>
                </a:rPr>
                <a:t>$8</a:t>
              </a:r>
              <a:r>
                <a:rPr lang="en-US" sz="1600" dirty="0">
                  <a:solidFill>
                    <a:prstClr val="black"/>
                  </a:solidFill>
                  <a:effectLst>
                    <a:outerShdw blurRad="50800" dist="50800" dir="2700000" algn="tr" rotWithShape="0">
                      <a:prstClr val="white"/>
                    </a:outerShdw>
                  </a:effectLst>
                </a:rPr>
                <a:t>M</a:t>
              </a:r>
              <a:endParaRPr lang="en-US" dirty="0">
                <a:solidFill>
                  <a:prstClr val="black"/>
                </a:solidFill>
                <a:effectLst>
                  <a:outerShdw blurRad="50800" dist="50800" dir="2700000" algn="tr" rotWithShape="0">
                    <a:prstClr val="white"/>
                  </a:outerShdw>
                </a:effectLst>
              </a:endParaRPr>
            </a:p>
          </p:txBody>
        </p:sp>
        <p:sp>
          <p:nvSpPr>
            <p:cNvPr id="28" name="TextBox 27"/>
            <p:cNvSpPr txBox="1"/>
            <p:nvPr/>
          </p:nvSpPr>
          <p:spPr>
            <a:xfrm>
              <a:off x="5214421" y="4288703"/>
              <a:ext cx="12954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prstClr val="black"/>
                  </a:solidFill>
                  <a:effectLst>
                    <a:outerShdw blurRad="50800" dist="50800" dir="2700000" algn="tr" rotWithShape="0">
                      <a:prstClr val="white"/>
                    </a:outerShdw>
                  </a:effectLst>
                </a:rPr>
                <a:t>NASSAU</a:t>
              </a:r>
            </a:p>
          </p:txBody>
        </p:sp>
      </p:grpSp>
      <p:sp>
        <p:nvSpPr>
          <p:cNvPr id="34" name="TextBox 33"/>
          <p:cNvSpPr txBox="1"/>
          <p:nvPr/>
        </p:nvSpPr>
        <p:spPr>
          <a:xfrm>
            <a:off x="282201" y="3382331"/>
            <a:ext cx="3756400" cy="2739211"/>
          </a:xfrm>
          <a:prstGeom prst="rect">
            <a:avLst/>
          </a:prstGeom>
          <a:no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400" b="1" u="sng">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u="none" dirty="0">
                <a:solidFill>
                  <a:prstClr val="black"/>
                </a:solidFill>
              </a:rPr>
              <a:t>Northwest</a:t>
            </a:r>
          </a:p>
          <a:p>
            <a:r>
              <a:rPr lang="en-US" sz="1200" b="0" u="none" dirty="0">
                <a:solidFill>
                  <a:prstClr val="black"/>
                </a:solidFill>
              </a:rPr>
              <a:t>New WTP in the North Grid, 6.0 mgd capacity</a:t>
            </a:r>
          </a:p>
          <a:p>
            <a:endParaRPr lang="en-US" sz="1200" u="none" dirty="0">
              <a:solidFill>
                <a:prstClr val="black"/>
              </a:solidFill>
            </a:endParaRPr>
          </a:p>
          <a:p>
            <a:r>
              <a:rPr lang="en-US" sz="1200" u="none" dirty="0">
                <a:solidFill>
                  <a:prstClr val="black"/>
                </a:solidFill>
              </a:rPr>
              <a:t>Fairfax/Norwood</a:t>
            </a:r>
          </a:p>
          <a:p>
            <a:r>
              <a:rPr lang="en-US" sz="1200" b="0" u="none" dirty="0">
                <a:solidFill>
                  <a:prstClr val="black"/>
                </a:solidFill>
              </a:rPr>
              <a:t>Upgrade WTP storage and pumping capabilities</a:t>
            </a:r>
          </a:p>
          <a:p>
            <a:endParaRPr lang="en-US" sz="1200" u="none" dirty="0">
              <a:solidFill>
                <a:prstClr val="black"/>
              </a:solidFill>
            </a:endParaRPr>
          </a:p>
          <a:p>
            <a:r>
              <a:rPr lang="en-US" sz="1200" u="none" dirty="0">
                <a:solidFill>
                  <a:prstClr val="black"/>
                </a:solidFill>
              </a:rPr>
              <a:t>Rivertown WTP</a:t>
            </a:r>
          </a:p>
          <a:p>
            <a:r>
              <a:rPr lang="en-US" sz="1200" b="0" u="none" dirty="0">
                <a:solidFill>
                  <a:prstClr val="black"/>
                </a:solidFill>
              </a:rPr>
              <a:t>Construct new WTP, 6.0 mgd capacity</a:t>
            </a:r>
          </a:p>
          <a:p>
            <a:endParaRPr lang="en-US" sz="700" b="0" u="none" dirty="0">
              <a:solidFill>
                <a:prstClr val="black"/>
              </a:solidFill>
            </a:endParaRPr>
          </a:p>
          <a:p>
            <a:r>
              <a:rPr lang="en-US" sz="1200" u="none" dirty="0">
                <a:solidFill>
                  <a:prstClr val="black"/>
                </a:solidFill>
              </a:rPr>
              <a:t>US 1 Booster Pump Station</a:t>
            </a:r>
            <a:endParaRPr lang="en-US" sz="1200" b="0" u="none" dirty="0">
              <a:solidFill>
                <a:prstClr val="black"/>
              </a:solidFill>
            </a:endParaRPr>
          </a:p>
          <a:p>
            <a:r>
              <a:rPr lang="en-US" sz="1100" b="0" u="none" dirty="0">
                <a:solidFill>
                  <a:prstClr val="black"/>
                </a:solidFill>
              </a:rPr>
              <a:t>Upgrade the existing booster station to provide additional flow to the south grid</a:t>
            </a:r>
          </a:p>
          <a:p>
            <a:endParaRPr lang="en-US" sz="1200" u="none" dirty="0">
              <a:solidFill>
                <a:prstClr val="black"/>
              </a:solidFill>
            </a:endParaRPr>
          </a:p>
          <a:p>
            <a:r>
              <a:rPr lang="en-US" sz="1200" u="none" dirty="0">
                <a:solidFill>
                  <a:prstClr val="black"/>
                </a:solidFill>
              </a:rPr>
              <a:t>West Nassau WTP</a:t>
            </a:r>
          </a:p>
          <a:p>
            <a:r>
              <a:rPr lang="en-US" sz="1100" b="0" u="none" dirty="0">
                <a:solidFill>
                  <a:prstClr val="black"/>
                </a:solidFill>
              </a:rPr>
              <a:t>Expand the existing WTP from 1.0 to 5.0 mgd</a:t>
            </a:r>
            <a:endParaRPr lang="en-US" sz="700" b="0" u="none" dirty="0">
              <a:solidFill>
                <a:prstClr val="black"/>
              </a:solidFill>
            </a:endParaRPr>
          </a:p>
        </p:txBody>
      </p:sp>
      <p:grpSp>
        <p:nvGrpSpPr>
          <p:cNvPr id="29" name="Group 28"/>
          <p:cNvGrpSpPr/>
          <p:nvPr/>
        </p:nvGrpSpPr>
        <p:grpSpPr>
          <a:xfrm>
            <a:off x="5223938" y="3322976"/>
            <a:ext cx="1194491" cy="660543"/>
            <a:chOff x="4724400" y="444623"/>
            <a:chExt cx="1346891" cy="660543"/>
          </a:xfrm>
        </p:grpSpPr>
        <p:sp>
          <p:nvSpPr>
            <p:cNvPr id="23" name="Oval 22"/>
            <p:cNvSpPr/>
            <p:nvPr/>
          </p:nvSpPr>
          <p:spPr>
            <a:xfrm>
              <a:off x="4724400" y="444623"/>
              <a:ext cx="1346891" cy="660543"/>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4842292" y="705091"/>
              <a:ext cx="1111104"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prstClr val="black"/>
                  </a:solidFill>
                  <a:effectLst>
                    <a:outerShdw blurRad="50800" dist="50800" dir="2700000" algn="tr" rotWithShape="0">
                      <a:prstClr val="white"/>
                    </a:outerShdw>
                  </a:effectLst>
                </a:rPr>
                <a:t>$12M</a:t>
              </a:r>
            </a:p>
          </p:txBody>
        </p:sp>
        <p:sp>
          <p:nvSpPr>
            <p:cNvPr id="24" name="TextBox 23"/>
            <p:cNvSpPr txBox="1"/>
            <p:nvPr/>
          </p:nvSpPr>
          <p:spPr>
            <a:xfrm>
              <a:off x="4751911" y="502726"/>
              <a:ext cx="12954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prstClr val="black"/>
                  </a:solidFill>
                  <a:effectLst>
                    <a:outerShdw blurRad="50800" dist="50800" dir="2700000" algn="tr" rotWithShape="0">
                      <a:prstClr val="white"/>
                    </a:outerShdw>
                  </a:effectLst>
                </a:rPr>
                <a:t>NORTH GRID</a:t>
              </a:r>
            </a:p>
          </p:txBody>
        </p:sp>
      </p:grpSp>
      <p:grpSp>
        <p:nvGrpSpPr>
          <p:cNvPr id="31" name="Group 30"/>
          <p:cNvGrpSpPr/>
          <p:nvPr/>
        </p:nvGrpSpPr>
        <p:grpSpPr>
          <a:xfrm>
            <a:off x="6760353" y="4838818"/>
            <a:ext cx="1295400" cy="628515"/>
            <a:chOff x="3942406" y="6113322"/>
            <a:chExt cx="1295400" cy="628515"/>
          </a:xfrm>
        </p:grpSpPr>
        <p:sp>
          <p:nvSpPr>
            <p:cNvPr id="61" name="Oval 60"/>
            <p:cNvSpPr/>
            <p:nvPr/>
          </p:nvSpPr>
          <p:spPr>
            <a:xfrm>
              <a:off x="4015447" y="6113322"/>
              <a:ext cx="1117112" cy="628515"/>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4213019" y="6354399"/>
              <a:ext cx="76200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effectLst>
                    <a:outerShdw blurRad="50800" dist="50800" dir="2700000" algn="tr" rotWithShape="0">
                      <a:schemeClr val="bg1"/>
                    </a:outerShdw>
                  </a:effectLst>
                </a:defRPr>
              </a:lvl1pPr>
            </a:lstStyle>
            <a:p>
              <a:r>
                <a:rPr lang="en-US" dirty="0">
                  <a:solidFill>
                    <a:prstClr val="black"/>
                  </a:solidFill>
                  <a:effectLst>
                    <a:outerShdw blurRad="50800" dist="50800" dir="2700000" algn="tr" rotWithShape="0">
                      <a:prstClr val="white"/>
                    </a:outerShdw>
                  </a:effectLst>
                </a:rPr>
                <a:t>$18M</a:t>
              </a:r>
            </a:p>
          </p:txBody>
        </p:sp>
        <p:sp>
          <p:nvSpPr>
            <p:cNvPr id="33" name="TextBox 32"/>
            <p:cNvSpPr txBox="1"/>
            <p:nvPr/>
          </p:nvSpPr>
          <p:spPr>
            <a:xfrm>
              <a:off x="3942406" y="6196971"/>
              <a:ext cx="12954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prstClr val="black"/>
                  </a:solidFill>
                  <a:effectLst>
                    <a:outerShdw blurRad="50800" dist="50800" dir="2700000" algn="tr" rotWithShape="0">
                      <a:prstClr val="white"/>
                    </a:outerShdw>
                  </a:effectLst>
                </a:rPr>
                <a:t>SOUTH GRID</a:t>
              </a:r>
            </a:p>
          </p:txBody>
        </p:sp>
      </p:grpSp>
      <p:graphicFrame>
        <p:nvGraphicFramePr>
          <p:cNvPr id="9" name="Table 8"/>
          <p:cNvGraphicFramePr>
            <a:graphicFrameLocks noGrp="1"/>
          </p:cNvGraphicFramePr>
          <p:nvPr>
            <p:extLst>
              <p:ext uri="{D42A27DB-BD31-4B8C-83A1-F6EECF244321}">
                <p14:modId xmlns:p14="http://schemas.microsoft.com/office/powerpoint/2010/main" val="4207652205"/>
              </p:ext>
            </p:extLst>
          </p:nvPr>
        </p:nvGraphicFramePr>
        <p:xfrm>
          <a:off x="282201" y="1449265"/>
          <a:ext cx="3726609" cy="1414852"/>
        </p:xfrm>
        <a:graphic>
          <a:graphicData uri="http://schemas.openxmlformats.org/drawingml/2006/table">
            <a:tbl>
              <a:tblPr/>
              <a:tblGrid>
                <a:gridCol w="1590761">
                  <a:extLst>
                    <a:ext uri="{9D8B030D-6E8A-4147-A177-3AD203B41FA5}">
                      <a16:colId xmlns:a16="http://schemas.microsoft.com/office/drawing/2014/main" val="20000"/>
                    </a:ext>
                  </a:extLst>
                </a:gridCol>
                <a:gridCol w="533962">
                  <a:extLst>
                    <a:ext uri="{9D8B030D-6E8A-4147-A177-3AD203B41FA5}">
                      <a16:colId xmlns:a16="http://schemas.microsoft.com/office/drawing/2014/main" val="20001"/>
                    </a:ext>
                  </a:extLst>
                </a:gridCol>
                <a:gridCol w="533962">
                  <a:extLst>
                    <a:ext uri="{9D8B030D-6E8A-4147-A177-3AD203B41FA5}">
                      <a16:colId xmlns:a16="http://schemas.microsoft.com/office/drawing/2014/main" val="20002"/>
                    </a:ext>
                  </a:extLst>
                </a:gridCol>
                <a:gridCol w="533962">
                  <a:extLst>
                    <a:ext uri="{9D8B030D-6E8A-4147-A177-3AD203B41FA5}">
                      <a16:colId xmlns:a16="http://schemas.microsoft.com/office/drawing/2014/main" val="20003"/>
                    </a:ext>
                  </a:extLst>
                </a:gridCol>
                <a:gridCol w="533962">
                  <a:extLst>
                    <a:ext uri="{9D8B030D-6E8A-4147-A177-3AD203B41FA5}">
                      <a16:colId xmlns:a16="http://schemas.microsoft.com/office/drawing/2014/main" val="20004"/>
                    </a:ext>
                  </a:extLst>
                </a:gridCol>
              </a:tblGrid>
              <a:tr h="183684">
                <a:tc>
                  <a:txBody>
                    <a:bodyPr/>
                    <a:lstStyle/>
                    <a:p>
                      <a:pPr algn="ctr" rtl="0" fontAlgn="b"/>
                      <a:r>
                        <a:rPr lang="en-US" sz="1200" b="1" i="0" u="none" strike="noStrike" dirty="0">
                          <a:solidFill>
                            <a:srgbClr val="FFFFFF"/>
                          </a:solidFill>
                          <a:effectLst/>
                          <a:latin typeface="Calibri"/>
                        </a:rPr>
                        <a:t>($ in millions)</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b"/>
                      <a:r>
                        <a:rPr lang="en-US" sz="1200" b="1" i="0" u="none" strike="noStrike" dirty="0">
                          <a:solidFill>
                            <a:srgbClr val="FFFFFF"/>
                          </a:solidFill>
                          <a:effectLst/>
                          <a:latin typeface="Calibri"/>
                        </a:rPr>
                        <a:t>FY 17</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b"/>
                      <a:r>
                        <a:rPr lang="en-US" sz="1200" b="1" i="0" u="none" strike="noStrike" dirty="0">
                          <a:solidFill>
                            <a:srgbClr val="FFFFFF"/>
                          </a:solidFill>
                          <a:effectLst/>
                          <a:latin typeface="Calibri"/>
                        </a:rPr>
                        <a:t>FY18</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b"/>
                      <a:r>
                        <a:rPr lang="en-US" sz="1200" b="1" i="0" u="none" strike="noStrike" dirty="0">
                          <a:solidFill>
                            <a:srgbClr val="FFFFFF"/>
                          </a:solidFill>
                          <a:effectLst/>
                          <a:latin typeface="Calibri"/>
                        </a:rPr>
                        <a:t>FY19</a:t>
                      </a:r>
                    </a:p>
                  </a:txBody>
                  <a:tcPr marL="7620" marR="7620" marT="762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b"/>
                      <a:r>
                        <a:rPr lang="en-US" sz="1200" b="1" i="0" u="none" strike="noStrike" dirty="0">
                          <a:solidFill>
                            <a:srgbClr val="FFFFFF"/>
                          </a:solidFill>
                          <a:effectLst/>
                          <a:latin typeface="Calibri"/>
                        </a:rPr>
                        <a:t>Total</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10000"/>
                  </a:ext>
                </a:extLst>
              </a:tr>
              <a:tr h="183684">
                <a:tc>
                  <a:txBody>
                    <a:bodyPr/>
                    <a:lstStyle/>
                    <a:p>
                      <a:pPr algn="l" rtl="0" fontAlgn="b"/>
                      <a:r>
                        <a:rPr lang="en-US" sz="1200" b="1" i="0" u="none" strike="noStrike" dirty="0">
                          <a:solidFill>
                            <a:srgbClr val="000000"/>
                          </a:solidFill>
                          <a:effectLst/>
                          <a:latin typeface="Calibri"/>
                        </a:rPr>
                        <a:t>West Nassau WTP</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n-US" sz="1200" b="1" i="0" u="none" strike="noStrike" dirty="0">
                          <a:solidFill>
                            <a:srgbClr val="000000"/>
                          </a:solidFill>
                          <a:effectLst/>
                          <a:latin typeface="Calibri"/>
                        </a:rPr>
                        <a:t>4</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n-US" sz="1200" b="1" i="0" u="none" strike="noStrike" dirty="0">
                          <a:solidFill>
                            <a:srgbClr val="000000"/>
                          </a:solidFill>
                          <a:effectLst/>
                          <a:latin typeface="Calibri"/>
                        </a:rPr>
                        <a:t>4</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n-US" sz="1200" b="1" i="0" u="none" strike="noStrike" dirty="0">
                          <a:solidFill>
                            <a:srgbClr val="000000"/>
                          </a:solidFill>
                          <a:effectLst/>
                          <a:latin typeface="Calibri"/>
                        </a:rPr>
                        <a:t>--</a:t>
                      </a:r>
                    </a:p>
                  </a:txBody>
                  <a:tcPr marL="7620" marR="7620" marT="762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n-US" sz="1200" b="1" i="0" u="none" strike="noStrike" dirty="0">
                          <a:solidFill>
                            <a:srgbClr val="000000"/>
                          </a:solidFill>
                          <a:effectLst/>
                          <a:latin typeface="Calibri"/>
                        </a:rPr>
                        <a:t>$8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83684">
                <a:tc>
                  <a:txBody>
                    <a:bodyPr/>
                    <a:lstStyle/>
                    <a:p>
                      <a:pPr algn="l" rtl="0" fontAlgn="b"/>
                      <a:r>
                        <a:rPr lang="en-US" sz="1200" b="1" i="0" u="none" strike="noStrike" dirty="0">
                          <a:solidFill>
                            <a:srgbClr val="000000"/>
                          </a:solidFill>
                          <a:effectLst/>
                          <a:latin typeface="Calibri"/>
                        </a:rPr>
                        <a:t>Northwest WTP</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noFill/>
                      <a:prstDash val="solid"/>
                      <a:round/>
                      <a:headEnd type="none" w="med" len="med"/>
                      <a:tailEnd type="none" w="med" len="med"/>
                    </a:lnT>
                    <a:lnB>
                      <a:noFill/>
                    </a:lnB>
                    <a:solidFill>
                      <a:srgbClr val="FFFFFF"/>
                    </a:solidFill>
                  </a:tcPr>
                </a:tc>
                <a:tc>
                  <a:txBody>
                    <a:bodyPr/>
                    <a:lstStyle/>
                    <a:p>
                      <a:pPr algn="ctr" rtl="0" fontAlgn="b"/>
                      <a:r>
                        <a:rPr lang="en-US" sz="1200" b="1" i="0" u="none" strike="noStrike" dirty="0">
                          <a:solidFill>
                            <a:srgbClr val="000000"/>
                          </a:solidFill>
                          <a:effectLst/>
                          <a:latin typeface="Calibri"/>
                        </a:rPr>
                        <a:t>7</a:t>
                      </a:r>
                    </a:p>
                  </a:txBody>
                  <a:tcPr marL="7620" marR="7620" marT="7620" marB="0" anchor="b">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ctr" rtl="0" fontAlgn="b"/>
                      <a:r>
                        <a:rPr lang="en-US" sz="1200" b="1" i="0" u="none" strike="noStrike" dirty="0">
                          <a:solidFill>
                            <a:srgbClr val="000000"/>
                          </a:solidFill>
                          <a:effectLst/>
                          <a:latin typeface="Calibri"/>
                        </a:rPr>
                        <a:t>2</a:t>
                      </a:r>
                    </a:p>
                  </a:txBody>
                  <a:tcPr marL="7620" marR="7620" marT="7620" marB="0" anchor="b">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ctr" rtl="0" fontAlgn="b"/>
                      <a:r>
                        <a:rPr lang="en-US" sz="1200" b="1" i="0" u="none" strike="noStrike" dirty="0">
                          <a:solidFill>
                            <a:srgbClr val="000000"/>
                          </a:solidFill>
                          <a:effectLst/>
                          <a:latin typeface="Calibri"/>
                        </a:rPr>
                        <a:t>--</a:t>
                      </a:r>
                    </a:p>
                  </a:txBody>
                  <a:tcPr marL="7620" marR="7620" marT="7620" marB="0" anchor="b">
                    <a:lnL>
                      <a:noFill/>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solidFill>
                      <a:srgbClr val="FFFFFF"/>
                    </a:solidFill>
                  </a:tcPr>
                </a:tc>
                <a:tc>
                  <a:txBody>
                    <a:bodyPr/>
                    <a:lstStyle/>
                    <a:p>
                      <a:pPr algn="ctr" rtl="0" fontAlgn="b"/>
                      <a:r>
                        <a:rPr lang="en-US" sz="1200" b="1" i="0" u="none" strike="noStrike" dirty="0">
                          <a:solidFill>
                            <a:srgbClr val="000000"/>
                          </a:solidFill>
                          <a:effectLst/>
                          <a:latin typeface="Calibri"/>
                        </a:rPr>
                        <a:t>  9</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r h="183684">
                <a:tc>
                  <a:txBody>
                    <a:bodyPr/>
                    <a:lstStyle/>
                    <a:p>
                      <a:pPr algn="l" rtl="0" fontAlgn="b"/>
                      <a:r>
                        <a:rPr lang="en-US" sz="1200" b="1" i="0" u="none" strike="noStrike" dirty="0">
                          <a:solidFill>
                            <a:srgbClr val="000000"/>
                          </a:solidFill>
                          <a:effectLst/>
                          <a:latin typeface="Calibri"/>
                        </a:rPr>
                        <a:t>Fairfax/Norwood WTP</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2</a:t>
                      </a:r>
                    </a:p>
                  </a:txBody>
                  <a:tcPr marL="7620" marR="7620" marT="7620" marB="0" anchor="b">
                    <a:lnL>
                      <a:noFill/>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1</a:t>
                      </a:r>
                    </a:p>
                  </a:txBody>
                  <a:tcPr marL="7620" marR="7620" marT="7620" marB="0" anchor="b">
                    <a:lnL>
                      <a:noFill/>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  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03"/>
                  </a:ext>
                </a:extLst>
              </a:tr>
              <a:tr h="183684">
                <a:tc>
                  <a:txBody>
                    <a:bodyPr/>
                    <a:lstStyle/>
                    <a:p>
                      <a:pPr algn="l" rtl="0" fontAlgn="b"/>
                      <a:r>
                        <a:rPr lang="en-US" sz="1200" b="1" i="0" u="none" strike="noStrike" dirty="0" err="1">
                          <a:solidFill>
                            <a:srgbClr val="000000"/>
                          </a:solidFill>
                          <a:effectLst/>
                          <a:latin typeface="Calibri"/>
                        </a:rPr>
                        <a:t>Rivertown</a:t>
                      </a:r>
                      <a:r>
                        <a:rPr lang="en-US" sz="1200" b="1" i="0" u="none" strike="noStrike" baseline="0" dirty="0">
                          <a:solidFill>
                            <a:srgbClr val="000000"/>
                          </a:solidFill>
                          <a:effectLst/>
                          <a:latin typeface="Calibri"/>
                        </a:rPr>
                        <a:t> WTP</a:t>
                      </a:r>
                      <a:endParaRPr lang="en-US" sz="1200" b="1" i="0" u="none" strike="noStrike" dirty="0">
                        <a:solidFill>
                          <a:srgbClr val="000000"/>
                        </a:solidFill>
                        <a:effectLst/>
                        <a:latin typeface="Calibri"/>
                      </a:endParaRP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1</a:t>
                      </a:r>
                    </a:p>
                  </a:txBody>
                  <a:tcPr marL="7620" marR="7620" marT="7620" marB="0" anchor="b">
                    <a:lnL>
                      <a:noFill/>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3</a:t>
                      </a:r>
                    </a:p>
                  </a:txBody>
                  <a:tcPr marL="7620" marR="7620" marT="7620" marB="0" anchor="b">
                    <a:lnL>
                      <a:noFill/>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8</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12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04"/>
                  </a:ext>
                </a:extLst>
              </a:tr>
              <a:tr h="183684">
                <a:tc>
                  <a:txBody>
                    <a:bodyPr/>
                    <a:lstStyle/>
                    <a:p>
                      <a:pPr algn="l" rtl="0" fontAlgn="b"/>
                      <a:r>
                        <a:rPr lang="en-US" sz="1200" b="1" i="0" u="none" strike="noStrike" dirty="0">
                          <a:solidFill>
                            <a:srgbClr val="000000"/>
                          </a:solidFill>
                          <a:effectLst/>
                          <a:latin typeface="Calibri"/>
                        </a:rPr>
                        <a:t>US 1 Booster Station</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a:t>
                      </a:r>
                    </a:p>
                  </a:txBody>
                  <a:tcPr marL="7620" marR="7620" marT="7620" marB="0" anchor="b">
                    <a:lnL>
                      <a:noFill/>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1</a:t>
                      </a:r>
                    </a:p>
                  </a:txBody>
                  <a:tcPr marL="7620" marR="7620" marT="7620" marB="0" anchor="b">
                    <a:lnL>
                      <a:noFill/>
                    </a:lnL>
                    <a:lnR>
                      <a:noFill/>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5</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n-US" sz="1200" b="1" i="0" u="none" strike="noStrike" dirty="0">
                          <a:solidFill>
                            <a:srgbClr val="000000"/>
                          </a:solidFill>
                          <a:effectLst/>
                          <a:latin typeface="Calibri"/>
                        </a:rPr>
                        <a:t>  6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05"/>
                  </a:ext>
                </a:extLst>
              </a:tr>
              <a:tr h="271852">
                <a:tc>
                  <a:txBody>
                    <a:bodyPr/>
                    <a:lstStyle/>
                    <a:p>
                      <a:pPr algn="l" fontAlgn="ctr"/>
                      <a:endParaRPr lang="en-US" sz="1200" b="1" i="0" u="none" strike="noStrike" dirty="0">
                        <a:solidFill>
                          <a:srgbClr val="000000"/>
                        </a:solidFill>
                        <a:effectLst/>
                        <a:latin typeface="+mn-lt"/>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200" b="1" i="0" u="none" strike="noStrike" dirty="0">
                          <a:solidFill>
                            <a:srgbClr val="000000"/>
                          </a:solidFill>
                          <a:effectLst/>
                          <a:latin typeface="Calibri"/>
                        </a:rPr>
                        <a:t>$14 </a:t>
                      </a:r>
                    </a:p>
                  </a:txBody>
                  <a:tcPr marL="7620" marR="7620" marT="762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200" b="1" i="0" u="none" strike="noStrike" dirty="0">
                          <a:solidFill>
                            <a:srgbClr val="000000"/>
                          </a:solidFill>
                          <a:effectLst/>
                          <a:latin typeface="Calibri"/>
                        </a:rPr>
                        <a:t>$11 </a:t>
                      </a:r>
                    </a:p>
                  </a:txBody>
                  <a:tcPr marL="7620" marR="7620" marT="762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200" b="1" i="0" u="none" strike="noStrike" dirty="0">
                          <a:solidFill>
                            <a:srgbClr val="000000"/>
                          </a:solidFill>
                          <a:effectLst/>
                          <a:latin typeface="Calibri"/>
                        </a:rPr>
                        <a:t>$13 </a:t>
                      </a:r>
                    </a:p>
                  </a:txBody>
                  <a:tcPr marL="7620" marR="7620" marT="7620" marB="0" anchor="b">
                    <a:lnL>
                      <a:noFill/>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200" b="1" i="0" u="none" strike="noStrike" dirty="0">
                          <a:solidFill>
                            <a:srgbClr val="000000"/>
                          </a:solidFill>
                          <a:effectLst/>
                          <a:latin typeface="Calibri"/>
                        </a:rPr>
                        <a:t>$38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grpSp>
        <p:nvGrpSpPr>
          <p:cNvPr id="25" name="Group 24"/>
          <p:cNvGrpSpPr/>
          <p:nvPr/>
        </p:nvGrpSpPr>
        <p:grpSpPr>
          <a:xfrm>
            <a:off x="0" y="228600"/>
            <a:ext cx="9144000" cy="685800"/>
            <a:chOff x="0" y="228600"/>
            <a:chExt cx="9144000" cy="685800"/>
          </a:xfrm>
        </p:grpSpPr>
        <p:sp>
          <p:nvSpPr>
            <p:cNvPr id="27" name="TextBox 26"/>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30" name="TextBox 29"/>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32" name="TextBox 3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Water CAPEX Highlights – Water Treatment Plants  </a:t>
              </a:r>
            </a:p>
          </p:txBody>
        </p:sp>
      </p:grpSp>
      <p:sp>
        <p:nvSpPr>
          <p:cNvPr id="3" name="TextBox 2"/>
          <p:cNvSpPr txBox="1"/>
          <p:nvPr/>
        </p:nvSpPr>
        <p:spPr>
          <a:xfrm>
            <a:off x="1202055" y="2628900"/>
            <a:ext cx="670055" cy="276999"/>
          </a:xfrm>
          <a:prstGeom prst="rect">
            <a:avLst/>
          </a:prstGeom>
          <a:noFill/>
        </p:spPr>
        <p:txBody>
          <a:bodyPr wrap="none" rtlCol="0">
            <a:spAutoFit/>
          </a:bodyPr>
          <a:lstStyle/>
          <a:p>
            <a:r>
              <a:rPr lang="en-US" sz="1200" b="1" dirty="0"/>
              <a:t>Totals =</a:t>
            </a:r>
          </a:p>
        </p:txBody>
      </p:sp>
      <p:sp>
        <p:nvSpPr>
          <p:cNvPr id="38" name="Slide Number Placeholder 2"/>
          <p:cNvSpPr txBox="1">
            <a:spLocks/>
          </p:cNvSpPr>
          <p:nvPr/>
        </p:nvSpPr>
        <p:spPr>
          <a:xfrm>
            <a:off x="7051579" y="652922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63DD63-DB06-4FEC-8C34-A30A2BCBE5AF}" type="slidenum">
              <a:rPr lang="en-US" smtClean="0"/>
              <a:pPr/>
              <a:t>14</a:t>
            </a:fld>
            <a:endParaRPr lang="en-US" dirty="0"/>
          </a:p>
        </p:txBody>
      </p:sp>
    </p:spTree>
    <p:extLst>
      <p:ext uri="{BB962C8B-B14F-4D97-AF65-F5344CB8AC3E}">
        <p14:creationId xmlns:p14="http://schemas.microsoft.com/office/powerpoint/2010/main" val="2507627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391" y="1164272"/>
            <a:ext cx="4094018" cy="478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3"/>
          <p:cNvSpPr>
            <a:spLocks noGrp="1"/>
          </p:cNvSpPr>
          <p:nvPr>
            <p:ph type="sldNum" sz="quarter" idx="12"/>
          </p:nvPr>
        </p:nvSpPr>
        <p:spPr>
          <a:xfrm>
            <a:off x="7010400" y="6473825"/>
            <a:ext cx="2133600" cy="365125"/>
          </a:xfrm>
        </p:spPr>
        <p:txBody>
          <a:bodyPr/>
          <a:lstStyle/>
          <a:p>
            <a:fld id="{7CED2FF4-E13B-4C9D-8DAE-9329998D294C}" type="slidenum">
              <a:rPr lang="en-US" smtClean="0">
                <a:solidFill>
                  <a:prstClr val="black">
                    <a:tint val="75000"/>
                  </a:prstClr>
                </a:solidFill>
              </a:rPr>
              <a:pPr/>
              <a:t>15</a:t>
            </a:fld>
            <a:endParaRPr lang="en-US" dirty="0">
              <a:solidFill>
                <a:prstClr val="black">
                  <a:tint val="75000"/>
                </a:prstClr>
              </a:solidFill>
            </a:endParaRPr>
          </a:p>
        </p:txBody>
      </p:sp>
      <p:sp>
        <p:nvSpPr>
          <p:cNvPr id="20" name="TextBox 19"/>
          <p:cNvSpPr txBox="1"/>
          <p:nvPr/>
        </p:nvSpPr>
        <p:spPr>
          <a:xfrm>
            <a:off x="138488" y="6324600"/>
            <a:ext cx="5871099" cy="246221"/>
          </a:xfrm>
          <a:prstGeom prst="rect">
            <a:avLst/>
          </a:prstGeom>
          <a:noFill/>
        </p:spPr>
        <p:txBody>
          <a:bodyPr wrap="square" t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sng" strike="noStrike" kern="0" cap="none" spc="0" normalizeH="0" baseline="0" noProof="0" dirty="0">
                <a:ln>
                  <a:noFill/>
                </a:ln>
                <a:solidFill>
                  <a:prstClr val="black"/>
                </a:solidFill>
                <a:effectLst/>
                <a:uLnTx/>
                <a:uFillTx/>
              </a:rPr>
              <a:t>Notes: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Includes SJRPP and Scherer CAPEX</a:t>
            </a:r>
          </a:p>
        </p:txBody>
      </p:sp>
      <p:pic>
        <p:nvPicPr>
          <p:cNvPr id="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360" y="5209721"/>
            <a:ext cx="1376956" cy="81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a:xfrm>
            <a:off x="4487319" y="3826695"/>
            <a:ext cx="1377076" cy="238540"/>
          </a:xfrm>
          <a:prstGeom prst="roundRect">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2060"/>
                </a:solidFill>
                <a:effectLst/>
                <a:uLnTx/>
                <a:uFillTx/>
              </a:rPr>
              <a:t>CUP Condition No. 50</a:t>
            </a:r>
            <a:endParaRPr kumimoji="0" lang="en-US" sz="1800" b="0" i="0" u="none" strike="noStrike" kern="0" cap="none" spc="0" normalizeH="0" baseline="0" noProof="0" dirty="0">
              <a:ln>
                <a:noFill/>
              </a:ln>
              <a:solidFill>
                <a:srgbClr val="002060"/>
              </a:solidFill>
              <a:effectLst/>
              <a:uLnTx/>
              <a:uFillTx/>
            </a:endParaRPr>
          </a:p>
        </p:txBody>
      </p:sp>
      <p:sp>
        <p:nvSpPr>
          <p:cNvPr id="17" name="TextBox 16"/>
          <p:cNvSpPr txBox="1"/>
          <p:nvPr/>
        </p:nvSpPr>
        <p:spPr>
          <a:xfrm>
            <a:off x="5410707" y="3164799"/>
            <a:ext cx="1229084" cy="253916"/>
          </a:xfrm>
          <a:prstGeom prst="rect">
            <a:avLst/>
          </a:prstGeom>
          <a:solidFill>
            <a:sysClr val="window" lastClr="FFFFFF"/>
          </a:solidFill>
          <a:ln w="28575">
            <a:solidFill>
              <a:srgbClr val="1F497D">
                <a:lumMod val="7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CUP Condition 49</a:t>
            </a:r>
          </a:p>
        </p:txBody>
      </p:sp>
      <p:cxnSp>
        <p:nvCxnSpPr>
          <p:cNvPr id="21" name="Straight Connector 20"/>
          <p:cNvCxnSpPr/>
          <p:nvPr/>
        </p:nvCxnSpPr>
        <p:spPr>
          <a:xfrm flipV="1">
            <a:off x="5061557" y="3527859"/>
            <a:ext cx="457200" cy="298836"/>
          </a:xfrm>
          <a:prstGeom prst="line">
            <a:avLst/>
          </a:prstGeom>
          <a:noFill/>
          <a:ln w="22225" cap="flat" cmpd="sng" algn="ctr">
            <a:solidFill>
              <a:srgbClr val="000000">
                <a:lumMod val="75000"/>
              </a:srgbClr>
            </a:solidFill>
            <a:prstDash val="solid"/>
          </a:ln>
          <a:effectLst/>
        </p:spPr>
      </p:cxnSp>
      <p:sp>
        <p:nvSpPr>
          <p:cNvPr id="22" name="TextBox 21"/>
          <p:cNvSpPr txBox="1"/>
          <p:nvPr/>
        </p:nvSpPr>
        <p:spPr>
          <a:xfrm>
            <a:off x="391391" y="2417316"/>
            <a:ext cx="3352800" cy="2862322"/>
          </a:xfrm>
          <a:prstGeom prst="rect">
            <a:avLst/>
          </a:prstGeom>
          <a:noFill/>
          <a:ln w="19050" cap="flat" cmpd="sng" algn="ctr">
            <a:solidFill>
              <a:srgbClr val="000000"/>
            </a:solidFill>
            <a:prstDash val="solid"/>
          </a:ln>
          <a:effectLst/>
        </p:spPr>
        <p:txBody>
          <a:bodyPr wrap="square" rtlCol="0">
            <a:spAutoFit/>
          </a:bodyPr>
          <a:lstStyle>
            <a:defPPr>
              <a:defRPr lang="en-US"/>
            </a:defPPr>
            <a:lvl1pPr>
              <a:defRPr sz="1400" b="1" u="sng">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strike="noStrike" kern="0" cap="none" spc="0" normalizeH="0" baseline="0" noProof="0" dirty="0">
                <a:ln>
                  <a:noFill/>
                </a:ln>
                <a:solidFill>
                  <a:prstClr val="black"/>
                </a:solidFill>
                <a:effectLst/>
                <a:uLnTx/>
                <a:uFillTx/>
                <a:latin typeface="Arial"/>
                <a:ea typeface="+mn-ea"/>
                <a:cs typeface="+mn-cs"/>
              </a:rPr>
              <a:t>Water Management Plan</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a:ea typeface="+mn-ea"/>
                <a:cs typeface="+mn-cs"/>
              </a:rPr>
              <a:t>Treatment Plants that are  influenced by the river crossing transmission mains.  Focus on Wellfield production capacity and sustainability, water quality, well and storage rehabilitation in conjunction with high service pump capacity and sulfide removal.</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sng" strike="noStrike" kern="0" cap="none" spc="0" normalizeH="0" baseline="0" noProof="0" dirty="0">
                <a:ln>
                  <a:noFill/>
                </a:ln>
                <a:solidFill>
                  <a:prstClr val="black"/>
                </a:solidFill>
                <a:effectLst/>
                <a:uLnTx/>
                <a:uFillTx/>
                <a:latin typeface="Arial"/>
                <a:ea typeface="+mn-ea"/>
                <a:cs typeface="+mn-cs"/>
              </a:rPr>
              <a:t>Condition 49</a:t>
            </a:r>
            <a:r>
              <a:rPr kumimoji="0" lang="en-US" sz="1200" b="1" i="0" u="none" strike="noStrike" kern="0" cap="none" spc="0" normalizeH="0" baseline="0" noProof="0" dirty="0">
                <a:ln>
                  <a:noFill/>
                </a:ln>
                <a:solidFill>
                  <a:prstClr val="black"/>
                </a:solidFill>
                <a:effectLst/>
                <a:uLnTx/>
                <a:uFillTx/>
                <a:latin typeface="Arial"/>
                <a:ea typeface="+mn-ea"/>
                <a:cs typeface="+mn-cs"/>
              </a:rPr>
              <a:t>:</a:t>
            </a:r>
            <a:r>
              <a:rPr kumimoji="0" lang="en-US" sz="1200" b="0" i="0" u="none" strike="noStrike" kern="0" cap="none" spc="0" normalizeH="0" baseline="0" noProof="0" dirty="0">
                <a:ln>
                  <a:noFill/>
                </a:ln>
                <a:solidFill>
                  <a:prstClr val="black"/>
                </a:solidFill>
                <a:effectLst/>
                <a:uLnTx/>
                <a:uFillTx/>
                <a:latin typeface="Arial"/>
                <a:ea typeface="+mn-ea"/>
                <a:cs typeface="+mn-cs"/>
              </a:rPr>
              <a:t> Water Quality data for 3 water treatment plants and 21 wells assessing the status and potential for saline water intrusion. </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sng" strike="noStrike" kern="0" cap="none" spc="0" normalizeH="0" baseline="0" noProof="0" dirty="0">
                <a:ln>
                  <a:noFill/>
                </a:ln>
                <a:solidFill>
                  <a:prstClr val="black"/>
                </a:solidFill>
                <a:effectLst/>
                <a:uLnTx/>
                <a:uFillTx/>
                <a:latin typeface="Arial"/>
                <a:ea typeface="+mn-ea"/>
                <a:cs typeface="+mn-cs"/>
              </a:rPr>
              <a:t>Condition 50</a:t>
            </a:r>
            <a:r>
              <a:rPr kumimoji="0" lang="en-US" sz="1200" b="1" i="0" u="none" strike="noStrike" kern="0" cap="none" spc="0" normalizeH="0" baseline="0" noProof="0" dirty="0">
                <a:ln>
                  <a:noFill/>
                </a:ln>
                <a:solidFill>
                  <a:prstClr val="black"/>
                </a:solidFill>
                <a:effectLst/>
                <a:uLnTx/>
                <a:uFillTx/>
                <a:latin typeface="Arial"/>
                <a:ea typeface="+mn-ea"/>
                <a:cs typeface="+mn-cs"/>
              </a:rPr>
              <a:t>:</a:t>
            </a:r>
            <a:r>
              <a:rPr kumimoji="0" lang="en-US" sz="1200" b="0" i="0" u="none" strike="noStrike" kern="0" cap="none" spc="0" normalizeH="0" baseline="0" noProof="0" dirty="0">
                <a:ln>
                  <a:noFill/>
                </a:ln>
                <a:solidFill>
                  <a:prstClr val="black"/>
                </a:solidFill>
                <a:effectLst/>
                <a:uLnTx/>
                <a:uFillTx/>
                <a:latin typeface="Arial"/>
                <a:ea typeface="+mn-ea"/>
                <a:cs typeface="+mn-cs"/>
              </a:rPr>
              <a:t> The entire river crossing area of influence encompasses 14 Water Treatment Plants and 83 of JEA’s 138 wells. </a:t>
            </a:r>
          </a:p>
        </p:txBody>
      </p:sp>
      <p:graphicFrame>
        <p:nvGraphicFramePr>
          <p:cNvPr id="23" name="Table 22"/>
          <p:cNvGraphicFramePr>
            <a:graphicFrameLocks noGrp="1"/>
          </p:cNvGraphicFramePr>
          <p:nvPr>
            <p:extLst>
              <p:ext uri="{D42A27DB-BD31-4B8C-83A1-F6EECF244321}">
                <p14:modId xmlns:p14="http://schemas.microsoft.com/office/powerpoint/2010/main" val="2651952252"/>
              </p:ext>
            </p:extLst>
          </p:nvPr>
        </p:nvGraphicFramePr>
        <p:xfrm>
          <a:off x="418797" y="1135527"/>
          <a:ext cx="3354312" cy="928468"/>
        </p:xfrm>
        <a:graphic>
          <a:graphicData uri="http://schemas.openxmlformats.org/drawingml/2006/table">
            <a:tbl>
              <a:tblPr/>
              <a:tblGrid>
                <a:gridCol w="1291052">
                  <a:extLst>
                    <a:ext uri="{9D8B030D-6E8A-4147-A177-3AD203B41FA5}">
                      <a16:colId xmlns:a16="http://schemas.microsoft.com/office/drawing/2014/main" val="20000"/>
                    </a:ext>
                  </a:extLst>
                </a:gridCol>
                <a:gridCol w="515815">
                  <a:extLst>
                    <a:ext uri="{9D8B030D-6E8A-4147-A177-3AD203B41FA5}">
                      <a16:colId xmlns:a16="http://schemas.microsoft.com/office/drawing/2014/main" val="20001"/>
                    </a:ext>
                  </a:extLst>
                </a:gridCol>
                <a:gridCol w="515815">
                  <a:extLst>
                    <a:ext uri="{9D8B030D-6E8A-4147-A177-3AD203B41FA5}">
                      <a16:colId xmlns:a16="http://schemas.microsoft.com/office/drawing/2014/main" val="20002"/>
                    </a:ext>
                  </a:extLst>
                </a:gridCol>
                <a:gridCol w="515815">
                  <a:extLst>
                    <a:ext uri="{9D8B030D-6E8A-4147-A177-3AD203B41FA5}">
                      <a16:colId xmlns:a16="http://schemas.microsoft.com/office/drawing/2014/main" val="20003"/>
                    </a:ext>
                  </a:extLst>
                </a:gridCol>
                <a:gridCol w="515815">
                  <a:extLst>
                    <a:ext uri="{9D8B030D-6E8A-4147-A177-3AD203B41FA5}">
                      <a16:colId xmlns:a16="http://schemas.microsoft.com/office/drawing/2014/main" val="20004"/>
                    </a:ext>
                  </a:extLst>
                </a:gridCol>
              </a:tblGrid>
              <a:tr h="2579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endParaRPr lang="en-US" sz="1100" b="1" kern="1200" dirty="0">
                        <a:solidFill>
                          <a:schemeClr val="lt1"/>
                        </a:solidFill>
                        <a:latin typeface="+mn-lt"/>
                        <a:ea typeface="+mn-ea"/>
                        <a:cs typeface="+mn-cs"/>
                      </a:endParaRPr>
                    </a:p>
                  </a:txBody>
                  <a:tcPr marL="0" marR="0"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1" kern="1200" dirty="0">
                          <a:solidFill>
                            <a:schemeClr val="lt1"/>
                          </a:solidFill>
                          <a:latin typeface="+mn-lt"/>
                          <a:ea typeface="+mn-ea"/>
                          <a:cs typeface="+mn-cs"/>
                        </a:rPr>
                        <a:t>FY17</a:t>
                      </a:r>
                    </a:p>
                  </a:txBody>
                  <a:tcPr marL="0" marR="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1" kern="1200" dirty="0">
                          <a:solidFill>
                            <a:schemeClr val="lt1"/>
                          </a:solidFill>
                          <a:latin typeface="+mn-lt"/>
                          <a:ea typeface="+mn-ea"/>
                          <a:cs typeface="+mn-cs"/>
                        </a:rPr>
                        <a:t>FY 18</a:t>
                      </a:r>
                    </a:p>
                  </a:txBody>
                  <a:tcPr marL="0" marR="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1" kern="1200" dirty="0">
                          <a:solidFill>
                            <a:schemeClr val="lt1"/>
                          </a:solidFill>
                          <a:latin typeface="+mn-lt"/>
                          <a:ea typeface="+mn-ea"/>
                          <a:cs typeface="+mn-cs"/>
                        </a:rPr>
                        <a:t>FY19</a:t>
                      </a:r>
                    </a:p>
                  </a:txBody>
                  <a:tcPr marL="0" marR="0" marT="0" marB="0" anchor="ctr">
                    <a:lnL>
                      <a:noFill/>
                    </a:lnL>
                    <a:lnR w="952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1" kern="1200" dirty="0">
                          <a:solidFill>
                            <a:schemeClr val="lt1"/>
                          </a:solidFill>
                          <a:latin typeface="+mn-lt"/>
                          <a:ea typeface="+mn-ea"/>
                          <a:cs typeface="+mn-cs"/>
                        </a:rPr>
                        <a:t>Total</a:t>
                      </a:r>
                    </a:p>
                  </a:txBody>
                  <a:tcPr marL="0" marR="0" marT="0" marB="0" anchor="ctr">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0"/>
                  </a:ext>
                </a:extLst>
              </a:tr>
              <a:tr h="20632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100" b="0" u="none" strike="noStrike" dirty="0">
                          <a:effectLst/>
                        </a:rPr>
                        <a:t>WTP Improvements</a:t>
                      </a:r>
                      <a:endParaRPr lang="en-US" sz="1100" b="0" i="0" u="none" strike="noStrike" dirty="0">
                        <a:solidFill>
                          <a:srgbClr val="000000"/>
                        </a:solidFill>
                        <a:effectLst/>
                        <a:latin typeface="Calibri"/>
                      </a:endParaRPr>
                    </a:p>
                  </a:txBody>
                  <a:tcPr marL="42985" marR="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0" u="none" strike="noStrike" dirty="0">
                          <a:effectLst/>
                        </a:rPr>
                        <a:t>$9M</a:t>
                      </a:r>
                      <a:endParaRPr lang="en-US" sz="1100" b="0" i="0" u="none" strike="noStrike" dirty="0">
                        <a:solidFill>
                          <a:srgbClr val="000000"/>
                        </a:solidFill>
                        <a:effectLst/>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0" u="none" strike="noStrike" dirty="0">
                          <a:effectLst/>
                        </a:rPr>
                        <a:t>$4M</a:t>
                      </a:r>
                      <a:endParaRPr lang="en-US" sz="1100" b="0" i="0" u="none" strike="noStrike" dirty="0">
                        <a:solidFill>
                          <a:srgbClr val="000000"/>
                        </a:solidFill>
                        <a:effectLst/>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0" u="none" strike="noStrike" dirty="0">
                          <a:effectLst/>
                        </a:rPr>
                        <a:t>$9M</a:t>
                      </a:r>
                      <a:endParaRPr lang="en-US" sz="1100" b="0" i="0" u="none" strike="noStrike" dirty="0">
                        <a:solidFill>
                          <a:srgbClr val="000000"/>
                        </a:solidFill>
                        <a:effectLst/>
                        <a:latin typeface="Calibri"/>
                      </a:endParaRPr>
                    </a:p>
                  </a:txBody>
                  <a:tcPr marL="0" marR="0" marT="0" marB="0" anchor="ctr">
                    <a:lnL>
                      <a:noFill/>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0" i="0" u="none" strike="noStrike" dirty="0">
                          <a:solidFill>
                            <a:srgbClr val="000000"/>
                          </a:solidFill>
                          <a:effectLst/>
                          <a:latin typeface="Calibri"/>
                        </a:rPr>
                        <a:t>$22M</a:t>
                      </a:r>
                    </a:p>
                  </a:txBody>
                  <a:tcPr marL="0" marR="0" marT="0" marB="0" anchor="ctr">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0632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100" b="0" u="none" strike="noStrike" dirty="0">
                          <a:effectLst/>
                        </a:rPr>
                        <a:t>Well Improvements</a:t>
                      </a:r>
                      <a:endParaRPr lang="en-US" sz="1100" b="0" i="0" u="none" strike="noStrike" dirty="0">
                        <a:solidFill>
                          <a:srgbClr val="000000"/>
                        </a:solidFill>
                        <a:effectLst/>
                        <a:latin typeface="Calibri"/>
                      </a:endParaRPr>
                    </a:p>
                  </a:txBody>
                  <a:tcPr marL="42985" marR="0" marT="0" marB="0" anchor="ctr">
                    <a:lnL w="190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0" u="none" strike="noStrike" dirty="0">
                          <a:effectLst/>
                        </a:rPr>
                        <a:t>$2M</a:t>
                      </a:r>
                      <a:endParaRPr lang="en-US" sz="1100" b="0" i="0" u="none" strike="noStrike" dirty="0">
                        <a:solidFill>
                          <a:srgbClr val="000000"/>
                        </a:solidFill>
                        <a:effectLst/>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0" u="none" strike="noStrike" dirty="0">
                          <a:effectLst/>
                        </a:rPr>
                        <a:t>$4M</a:t>
                      </a:r>
                      <a:endParaRPr lang="en-US" sz="1100" b="0" i="0" u="none" strike="noStrike" dirty="0">
                        <a:solidFill>
                          <a:srgbClr val="000000"/>
                        </a:solidFill>
                        <a:effectLst/>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0" i="0" u="none" strike="noStrike" dirty="0">
                          <a:solidFill>
                            <a:srgbClr val="000000"/>
                          </a:solidFill>
                          <a:effectLst/>
                          <a:latin typeface="Calibri"/>
                        </a:rPr>
                        <a:t>$2M</a:t>
                      </a:r>
                    </a:p>
                  </a:txBody>
                  <a:tcPr marL="0" marR="0" marT="0" marB="0" anchor="ctr">
                    <a:lnL>
                      <a:noFill/>
                    </a:lnL>
                    <a:lnR w="9525"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0" i="0" u="none" strike="noStrike" dirty="0">
                          <a:solidFill>
                            <a:srgbClr val="000000"/>
                          </a:solidFill>
                          <a:effectLst/>
                          <a:latin typeface="Calibri"/>
                        </a:rPr>
                        <a:t>$8M</a:t>
                      </a:r>
                    </a:p>
                  </a:txBody>
                  <a:tcPr marL="0" marR="0" marT="0" marB="0" anchor="ctr">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579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fontAlgn="b"/>
                      <a:r>
                        <a:rPr lang="en-US" sz="1100" b="1" i="0" u="none" strike="noStrike" dirty="0">
                          <a:solidFill>
                            <a:srgbClr val="000000"/>
                          </a:solidFill>
                          <a:effectLst/>
                          <a:latin typeface="Arial" panose="020B0604020202020204" pitchFamily="34" charset="0"/>
                          <a:cs typeface="Arial" panose="020B0604020202020204" pitchFamily="34" charset="0"/>
                        </a:rPr>
                        <a:t>Totals =</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1" u="none" strike="noStrike" dirty="0">
                          <a:effectLst/>
                        </a:rPr>
                        <a:t>$11M</a:t>
                      </a:r>
                      <a:endParaRPr lang="en-US" sz="1100" b="1"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1" u="none" strike="noStrike" dirty="0">
                          <a:effectLst/>
                        </a:rPr>
                        <a:t>$8M</a:t>
                      </a:r>
                      <a:endParaRPr lang="en-US" sz="1100" b="1"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1" u="none" strike="noStrike" dirty="0">
                          <a:effectLst/>
                        </a:rPr>
                        <a:t>$11M</a:t>
                      </a:r>
                      <a:endParaRPr lang="en-US" sz="1100" b="1" i="0" u="none" strike="noStrike" dirty="0">
                        <a:solidFill>
                          <a:srgbClr val="000000"/>
                        </a:solidFill>
                        <a:effectLst/>
                        <a:latin typeface="Calibri"/>
                      </a:endParaRPr>
                    </a:p>
                  </a:txBody>
                  <a:tcPr marL="0" marR="0" marT="0" marB="0" anchor="ctr">
                    <a:lnL>
                      <a:noFill/>
                    </a:lnL>
                    <a:lnR w="952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100" b="1" i="0" u="none" strike="noStrike" dirty="0">
                          <a:solidFill>
                            <a:srgbClr val="000000"/>
                          </a:solidFill>
                          <a:effectLst/>
                          <a:latin typeface="Calibri"/>
                        </a:rPr>
                        <a:t>$30M</a:t>
                      </a:r>
                    </a:p>
                  </a:txBody>
                  <a:tcPr marL="0" marR="0" marT="0" marB="0" anchor="ctr">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24" name="Oval 23"/>
          <p:cNvSpPr/>
          <p:nvPr/>
        </p:nvSpPr>
        <p:spPr>
          <a:xfrm>
            <a:off x="3302231" y="1821497"/>
            <a:ext cx="457200" cy="217727"/>
          </a:xfrm>
          <a:prstGeom prst="ellipse">
            <a:avLst/>
          </a:prstGeom>
          <a:noFill/>
          <a:ln w="15875" cap="flat" cmpd="sng" algn="ctr">
            <a:solidFill>
              <a:srgbClr val="000000">
                <a:lumMod val="7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18" name="Group 17"/>
          <p:cNvGrpSpPr/>
          <p:nvPr/>
        </p:nvGrpSpPr>
        <p:grpSpPr>
          <a:xfrm>
            <a:off x="0" y="228600"/>
            <a:ext cx="9144000" cy="685800"/>
            <a:chOff x="0" y="228600"/>
            <a:chExt cx="9144000" cy="685800"/>
          </a:xfrm>
        </p:grpSpPr>
        <p:sp>
          <p:nvSpPr>
            <p:cNvPr id="19" name="TextBox 18"/>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25" name="TextBox 24"/>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26" name="TextBox 25"/>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Water Supply CAPEX – Westfield Production, Sustainability &amp; Water Quality  </a:t>
              </a:r>
            </a:p>
          </p:txBody>
        </p:sp>
      </p:grpSp>
      <p:sp>
        <p:nvSpPr>
          <p:cNvPr id="2" name="TextBox 1"/>
          <p:cNvSpPr txBox="1"/>
          <p:nvPr/>
        </p:nvSpPr>
        <p:spPr>
          <a:xfrm>
            <a:off x="4912581" y="5684552"/>
            <a:ext cx="115416" cy="138499"/>
          </a:xfrm>
          <a:prstGeom prst="rect">
            <a:avLst/>
          </a:prstGeom>
          <a:solidFill>
            <a:schemeClr val="bg1"/>
          </a:solidFill>
        </p:spPr>
        <p:txBody>
          <a:bodyPr wrap="none" lIns="0" tIns="0" rIns="0" bIns="0" rtlCol="0">
            <a:spAutoFit/>
          </a:bodyPr>
          <a:lstStyle/>
          <a:p>
            <a:r>
              <a:rPr lang="en-US" sz="900" dirty="0"/>
              <a:t>49</a:t>
            </a:r>
          </a:p>
        </p:txBody>
      </p:sp>
    </p:spTree>
    <p:extLst>
      <p:ext uri="{BB962C8B-B14F-4D97-AF65-F5344CB8AC3E}">
        <p14:creationId xmlns:p14="http://schemas.microsoft.com/office/powerpoint/2010/main" val="345169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457" t="4633" r="22883" b="4144"/>
          <a:stretch/>
        </p:blipFill>
        <p:spPr>
          <a:xfrm>
            <a:off x="4233688" y="1279079"/>
            <a:ext cx="4347665" cy="5317437"/>
          </a:xfrm>
          <a:prstGeom prst="rect">
            <a:avLst/>
          </a:prstGeom>
        </p:spPr>
      </p:pic>
      <p:grpSp>
        <p:nvGrpSpPr>
          <p:cNvPr id="29" name="Group 28"/>
          <p:cNvGrpSpPr/>
          <p:nvPr/>
        </p:nvGrpSpPr>
        <p:grpSpPr>
          <a:xfrm>
            <a:off x="4464902" y="3786853"/>
            <a:ext cx="1433637" cy="660543"/>
            <a:chOff x="4724400" y="444623"/>
            <a:chExt cx="1346891" cy="660543"/>
          </a:xfrm>
        </p:grpSpPr>
        <p:sp>
          <p:nvSpPr>
            <p:cNvPr id="23" name="Oval 22"/>
            <p:cNvSpPr/>
            <p:nvPr/>
          </p:nvSpPr>
          <p:spPr>
            <a:xfrm>
              <a:off x="4724400" y="444623"/>
              <a:ext cx="1346891" cy="660543"/>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5025805" y="722436"/>
              <a:ext cx="76200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prstClr val="black"/>
                  </a:solidFill>
                  <a:effectLst>
                    <a:outerShdw blurRad="50800" dist="50800" dir="2700000" algn="tr" rotWithShape="0">
                      <a:prstClr val="white"/>
                    </a:outerShdw>
                  </a:effectLst>
                </a:rPr>
                <a:t>$44M</a:t>
              </a:r>
            </a:p>
          </p:txBody>
        </p:sp>
        <p:sp>
          <p:nvSpPr>
            <p:cNvPr id="24" name="TextBox 23"/>
            <p:cNvSpPr txBox="1"/>
            <p:nvPr/>
          </p:nvSpPr>
          <p:spPr>
            <a:xfrm>
              <a:off x="4765658" y="574883"/>
              <a:ext cx="12954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prstClr val="black"/>
                  </a:solidFill>
                  <a:effectLst>
                    <a:outerShdw blurRad="50800" dist="50800" dir="2700000" algn="tr" rotWithShape="0">
                      <a:prstClr val="white"/>
                    </a:outerShdw>
                  </a:effectLst>
                </a:rPr>
                <a:t>PUMP STATIONS</a:t>
              </a:r>
            </a:p>
          </p:txBody>
        </p:sp>
      </p:grpSp>
      <p:grpSp>
        <p:nvGrpSpPr>
          <p:cNvPr id="26" name="Group 25"/>
          <p:cNvGrpSpPr/>
          <p:nvPr/>
        </p:nvGrpSpPr>
        <p:grpSpPr>
          <a:xfrm>
            <a:off x="6993292" y="5011098"/>
            <a:ext cx="1295400" cy="629589"/>
            <a:chOff x="5232351" y="4253478"/>
            <a:chExt cx="1295400" cy="629589"/>
          </a:xfrm>
        </p:grpSpPr>
        <p:sp>
          <p:nvSpPr>
            <p:cNvPr id="50" name="Oval 49"/>
            <p:cNvSpPr/>
            <p:nvPr/>
          </p:nvSpPr>
          <p:spPr>
            <a:xfrm>
              <a:off x="5384449" y="4253478"/>
              <a:ext cx="958257" cy="62958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5463766" y="4502592"/>
              <a:ext cx="76200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effectLst>
                    <a:outerShdw blurRad="50800" dist="50800" dir="2700000" algn="tr" rotWithShape="0">
                      <a:schemeClr val="bg1"/>
                    </a:outerShdw>
                  </a:effectLst>
                </a:defRPr>
              </a:lvl1pPr>
            </a:lstStyle>
            <a:p>
              <a:r>
                <a:rPr lang="en-US" dirty="0">
                  <a:solidFill>
                    <a:prstClr val="black"/>
                  </a:solidFill>
                  <a:effectLst>
                    <a:outerShdw blurRad="50800" dist="50800" dir="2700000" algn="tr" rotWithShape="0">
                      <a:prstClr val="white"/>
                    </a:outerShdw>
                  </a:effectLst>
                </a:rPr>
                <a:t>$16M</a:t>
              </a:r>
            </a:p>
          </p:txBody>
        </p:sp>
        <p:sp>
          <p:nvSpPr>
            <p:cNvPr id="28" name="TextBox 27"/>
            <p:cNvSpPr txBox="1"/>
            <p:nvPr/>
          </p:nvSpPr>
          <p:spPr>
            <a:xfrm>
              <a:off x="5232351" y="4337198"/>
              <a:ext cx="12954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prstClr val="black"/>
                  </a:solidFill>
                  <a:effectLst>
                    <a:outerShdw blurRad="50800" dist="50800" dir="2700000" algn="tr" rotWithShape="0">
                      <a:prstClr val="white"/>
                    </a:outerShdw>
                  </a:effectLst>
                </a:rPr>
                <a:t>GREENLAND</a:t>
              </a:r>
            </a:p>
          </p:txBody>
        </p:sp>
      </p:grpSp>
      <p:grpSp>
        <p:nvGrpSpPr>
          <p:cNvPr id="31" name="Group 30"/>
          <p:cNvGrpSpPr/>
          <p:nvPr/>
        </p:nvGrpSpPr>
        <p:grpSpPr>
          <a:xfrm>
            <a:off x="6607377" y="5758856"/>
            <a:ext cx="1295400" cy="628515"/>
            <a:chOff x="3942406" y="6113322"/>
            <a:chExt cx="1295400" cy="628515"/>
          </a:xfrm>
        </p:grpSpPr>
        <p:sp>
          <p:nvSpPr>
            <p:cNvPr id="61" name="Oval 60"/>
            <p:cNvSpPr/>
            <p:nvPr/>
          </p:nvSpPr>
          <p:spPr>
            <a:xfrm>
              <a:off x="4015447" y="6113322"/>
              <a:ext cx="1117112" cy="628515"/>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4213019" y="6354399"/>
              <a:ext cx="76200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effectLst>
                    <a:outerShdw blurRad="50800" dist="50800" dir="2700000" algn="tr" rotWithShape="0">
                      <a:schemeClr val="bg1"/>
                    </a:outerShdw>
                  </a:effectLst>
                </a:defRPr>
              </a:lvl1pPr>
            </a:lstStyle>
            <a:p>
              <a:r>
                <a:rPr lang="en-US" dirty="0">
                  <a:solidFill>
                    <a:prstClr val="black"/>
                  </a:solidFill>
                  <a:effectLst>
                    <a:outerShdw blurRad="50800" dist="50800" dir="2700000" algn="tr" rotWithShape="0">
                      <a:prstClr val="white"/>
                    </a:outerShdw>
                  </a:effectLst>
                </a:rPr>
                <a:t>$52M</a:t>
              </a:r>
            </a:p>
          </p:txBody>
        </p:sp>
        <p:sp>
          <p:nvSpPr>
            <p:cNvPr id="33" name="TextBox 32"/>
            <p:cNvSpPr txBox="1"/>
            <p:nvPr/>
          </p:nvSpPr>
          <p:spPr>
            <a:xfrm>
              <a:off x="3942406" y="6196971"/>
              <a:ext cx="12954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prstClr val="black"/>
                  </a:solidFill>
                  <a:effectLst>
                    <a:outerShdw blurRad="50800" dist="50800" dir="2700000" algn="tr" rotWithShape="0">
                      <a:prstClr val="white"/>
                    </a:outerShdw>
                  </a:effectLst>
                </a:rPr>
                <a:t>BLACKS FORD</a:t>
              </a:r>
            </a:p>
          </p:txBody>
        </p:sp>
      </p:grpSp>
      <p:sp>
        <p:nvSpPr>
          <p:cNvPr id="34" name="TextBox 33"/>
          <p:cNvSpPr txBox="1"/>
          <p:nvPr/>
        </p:nvSpPr>
        <p:spPr>
          <a:xfrm>
            <a:off x="288767" y="3322308"/>
            <a:ext cx="3666705" cy="3016210"/>
          </a:xfrm>
          <a:prstGeom prst="rect">
            <a:avLst/>
          </a:prstGeom>
          <a:no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400" b="1" u="sng">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u="none" dirty="0">
                <a:solidFill>
                  <a:prstClr val="black"/>
                </a:solidFill>
              </a:rPr>
              <a:t>Arlington East</a:t>
            </a:r>
          </a:p>
          <a:p>
            <a:r>
              <a:rPr lang="en-US" sz="1200" b="0" u="none" dirty="0">
                <a:solidFill>
                  <a:prstClr val="black"/>
                </a:solidFill>
              </a:rPr>
              <a:t>WWTF upgrades to maximize plant capacity to 25 mgd</a:t>
            </a:r>
          </a:p>
          <a:p>
            <a:endParaRPr lang="en-US" sz="700" b="0" u="none" dirty="0">
              <a:solidFill>
                <a:prstClr val="black"/>
              </a:solidFill>
            </a:endParaRPr>
          </a:p>
          <a:p>
            <a:r>
              <a:rPr lang="en-US" sz="1200" u="none" dirty="0">
                <a:solidFill>
                  <a:prstClr val="black"/>
                </a:solidFill>
              </a:rPr>
              <a:t>Blacks Ford WRF</a:t>
            </a:r>
            <a:endParaRPr lang="en-US" sz="1200" b="0" u="none" dirty="0">
              <a:solidFill>
                <a:prstClr val="black"/>
              </a:solidFill>
            </a:endParaRPr>
          </a:p>
          <a:p>
            <a:r>
              <a:rPr lang="en-US" sz="1100" b="0" u="none" dirty="0">
                <a:solidFill>
                  <a:prstClr val="black"/>
                </a:solidFill>
              </a:rPr>
              <a:t>Expand the existing plant from 3.0 to 6.0 mgd</a:t>
            </a:r>
          </a:p>
          <a:p>
            <a:endParaRPr lang="en-US" sz="800" b="0" u="none" dirty="0">
              <a:solidFill>
                <a:prstClr val="black"/>
              </a:solidFill>
            </a:endParaRPr>
          </a:p>
          <a:p>
            <a:r>
              <a:rPr lang="en-US" sz="1200" u="none" dirty="0">
                <a:solidFill>
                  <a:prstClr val="black"/>
                </a:solidFill>
              </a:rPr>
              <a:t>Greenland</a:t>
            </a:r>
          </a:p>
          <a:p>
            <a:r>
              <a:rPr lang="en-US" sz="1100" b="0" u="none" dirty="0">
                <a:solidFill>
                  <a:prstClr val="black"/>
                </a:solidFill>
              </a:rPr>
              <a:t>New WWTP with a capacity of 4.0 mgd, ($28M beyond FY19)</a:t>
            </a:r>
          </a:p>
          <a:p>
            <a:endParaRPr lang="en-US" sz="700" b="0" u="none" dirty="0">
              <a:solidFill>
                <a:prstClr val="black"/>
              </a:solidFill>
            </a:endParaRPr>
          </a:p>
          <a:p>
            <a:r>
              <a:rPr lang="en-US" sz="1200" u="none" dirty="0">
                <a:solidFill>
                  <a:prstClr val="black"/>
                </a:solidFill>
              </a:rPr>
              <a:t>Nassau Regional</a:t>
            </a:r>
          </a:p>
          <a:p>
            <a:r>
              <a:rPr lang="en-US" sz="1100" b="0" u="none" dirty="0">
                <a:solidFill>
                  <a:prstClr val="black"/>
                </a:solidFill>
              </a:rPr>
              <a:t>Expansion from 2.0 to 4.0 mgd, ($40M beyond FY19)</a:t>
            </a:r>
          </a:p>
          <a:p>
            <a:endParaRPr lang="en-US" sz="700" b="0" u="none" dirty="0">
              <a:solidFill>
                <a:prstClr val="black"/>
              </a:solidFill>
            </a:endParaRPr>
          </a:p>
          <a:p>
            <a:r>
              <a:rPr lang="en-US" sz="1200" u="none" dirty="0">
                <a:solidFill>
                  <a:prstClr val="black"/>
                </a:solidFill>
              </a:rPr>
              <a:t>Pump Station Upgrades</a:t>
            </a:r>
          </a:p>
          <a:p>
            <a:r>
              <a:rPr lang="en-US" sz="1100" b="0" u="none" dirty="0">
                <a:solidFill>
                  <a:prstClr val="black"/>
                </a:solidFill>
              </a:rPr>
              <a:t>Upgrade Class III/IV pump stations (McMillan, Alachua, Bradley Rd, Spring Park, 118</a:t>
            </a:r>
            <a:r>
              <a:rPr lang="en-US" sz="1100" b="0" u="none" baseline="30000" dirty="0">
                <a:solidFill>
                  <a:prstClr val="black"/>
                </a:solidFill>
              </a:rPr>
              <a:t>th</a:t>
            </a:r>
            <a:r>
              <a:rPr lang="en-US" sz="1100" b="0" u="none" dirty="0">
                <a:solidFill>
                  <a:prstClr val="black"/>
                </a:solidFill>
              </a:rPr>
              <a:t> Street)</a:t>
            </a:r>
          </a:p>
          <a:p>
            <a:endParaRPr lang="en-US" sz="1100" b="0" u="none" dirty="0">
              <a:solidFill>
                <a:prstClr val="black"/>
              </a:solidFill>
            </a:endParaRPr>
          </a:p>
          <a:p>
            <a:r>
              <a:rPr lang="en-US" sz="1200" u="none" dirty="0">
                <a:solidFill>
                  <a:prstClr val="black"/>
                </a:solidFill>
              </a:rPr>
              <a:t>Pump Station Reliability</a:t>
            </a:r>
          </a:p>
          <a:p>
            <a:r>
              <a:rPr lang="en-US" sz="1100" b="0" u="none" dirty="0">
                <a:solidFill>
                  <a:prstClr val="black"/>
                </a:solidFill>
              </a:rPr>
              <a:t>Upgrade electrical &amp; backup power capabilities</a:t>
            </a:r>
          </a:p>
        </p:txBody>
      </p:sp>
      <p:grpSp>
        <p:nvGrpSpPr>
          <p:cNvPr id="38" name="Group 37"/>
          <p:cNvGrpSpPr/>
          <p:nvPr/>
        </p:nvGrpSpPr>
        <p:grpSpPr>
          <a:xfrm>
            <a:off x="6743947" y="1404981"/>
            <a:ext cx="1295400" cy="603364"/>
            <a:chOff x="5214421" y="4279703"/>
            <a:chExt cx="1295400" cy="603364"/>
          </a:xfrm>
        </p:grpSpPr>
        <p:sp>
          <p:nvSpPr>
            <p:cNvPr id="39" name="Oval 38"/>
            <p:cNvSpPr/>
            <p:nvPr/>
          </p:nvSpPr>
          <p:spPr>
            <a:xfrm>
              <a:off x="5384449" y="4279703"/>
              <a:ext cx="958257" cy="603364"/>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TextBox 44"/>
            <p:cNvSpPr txBox="1"/>
            <p:nvPr/>
          </p:nvSpPr>
          <p:spPr>
            <a:xfrm>
              <a:off x="5463766" y="4502592"/>
              <a:ext cx="76200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effectLst>
                    <a:outerShdw blurRad="50800" dist="50800" dir="2700000" algn="tr" rotWithShape="0">
                      <a:schemeClr val="bg1"/>
                    </a:outerShdw>
                  </a:effectLst>
                </a:defRPr>
              </a:lvl1pPr>
            </a:lstStyle>
            <a:p>
              <a:r>
                <a:rPr lang="en-US" dirty="0">
                  <a:solidFill>
                    <a:prstClr val="black"/>
                  </a:solidFill>
                  <a:effectLst>
                    <a:outerShdw blurRad="50800" dist="50800" dir="2700000" algn="tr" rotWithShape="0">
                      <a:prstClr val="white"/>
                    </a:outerShdw>
                  </a:effectLst>
                </a:rPr>
                <a:t>$17M</a:t>
              </a:r>
            </a:p>
          </p:txBody>
        </p:sp>
        <p:sp>
          <p:nvSpPr>
            <p:cNvPr id="46" name="TextBox 45"/>
            <p:cNvSpPr txBox="1"/>
            <p:nvPr/>
          </p:nvSpPr>
          <p:spPr>
            <a:xfrm>
              <a:off x="5214421" y="4337198"/>
              <a:ext cx="12954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prstClr val="black"/>
                  </a:solidFill>
                  <a:effectLst>
                    <a:outerShdw blurRad="50800" dist="50800" dir="2700000" algn="tr" rotWithShape="0">
                      <a:prstClr val="white"/>
                    </a:outerShdw>
                  </a:effectLst>
                </a:rPr>
                <a:t>NASSAU</a:t>
              </a:r>
            </a:p>
          </p:txBody>
        </p:sp>
      </p:grpSp>
      <p:graphicFrame>
        <p:nvGraphicFramePr>
          <p:cNvPr id="7" name="Table 6"/>
          <p:cNvGraphicFramePr>
            <a:graphicFrameLocks noGrp="1"/>
          </p:cNvGraphicFramePr>
          <p:nvPr>
            <p:extLst>
              <p:ext uri="{D42A27DB-BD31-4B8C-83A1-F6EECF244321}">
                <p14:modId xmlns:p14="http://schemas.microsoft.com/office/powerpoint/2010/main" val="3160505611"/>
              </p:ext>
            </p:extLst>
          </p:nvPr>
        </p:nvGraphicFramePr>
        <p:xfrm>
          <a:off x="228600" y="1415227"/>
          <a:ext cx="3795952" cy="1615440"/>
        </p:xfrm>
        <a:graphic>
          <a:graphicData uri="http://schemas.openxmlformats.org/drawingml/2006/table">
            <a:tbl>
              <a:tblPr/>
              <a:tblGrid>
                <a:gridCol w="1652356">
                  <a:extLst>
                    <a:ext uri="{9D8B030D-6E8A-4147-A177-3AD203B41FA5}">
                      <a16:colId xmlns:a16="http://schemas.microsoft.com/office/drawing/2014/main" val="20000"/>
                    </a:ext>
                  </a:extLst>
                </a:gridCol>
                <a:gridCol w="535899">
                  <a:extLst>
                    <a:ext uri="{9D8B030D-6E8A-4147-A177-3AD203B41FA5}">
                      <a16:colId xmlns:a16="http://schemas.microsoft.com/office/drawing/2014/main" val="20001"/>
                    </a:ext>
                  </a:extLst>
                </a:gridCol>
                <a:gridCol w="535899">
                  <a:extLst>
                    <a:ext uri="{9D8B030D-6E8A-4147-A177-3AD203B41FA5}">
                      <a16:colId xmlns:a16="http://schemas.microsoft.com/office/drawing/2014/main" val="20002"/>
                    </a:ext>
                  </a:extLst>
                </a:gridCol>
                <a:gridCol w="535899">
                  <a:extLst>
                    <a:ext uri="{9D8B030D-6E8A-4147-A177-3AD203B41FA5}">
                      <a16:colId xmlns:a16="http://schemas.microsoft.com/office/drawing/2014/main" val="20003"/>
                    </a:ext>
                  </a:extLst>
                </a:gridCol>
                <a:gridCol w="535899">
                  <a:extLst>
                    <a:ext uri="{9D8B030D-6E8A-4147-A177-3AD203B41FA5}">
                      <a16:colId xmlns:a16="http://schemas.microsoft.com/office/drawing/2014/main" val="20004"/>
                    </a:ext>
                  </a:extLst>
                </a:gridCol>
              </a:tblGrid>
              <a:tr h="176208">
                <a:tc>
                  <a:txBody>
                    <a:bodyPr/>
                    <a:lstStyle/>
                    <a:p>
                      <a:pPr algn="ctr" rtl="0" fontAlgn="b"/>
                      <a:r>
                        <a:rPr lang="en-US" sz="1200" b="1" i="0" u="none" strike="noStrike" dirty="0">
                          <a:solidFill>
                            <a:srgbClr val="FFFFFF"/>
                          </a:solidFill>
                          <a:effectLst/>
                          <a:latin typeface="Calibri"/>
                        </a:rPr>
                        <a:t>($ in millions)</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b"/>
                      <a:r>
                        <a:rPr lang="en-US" sz="1200" b="1" i="0" u="none" strike="noStrike" dirty="0">
                          <a:solidFill>
                            <a:srgbClr val="FFFFFF"/>
                          </a:solidFill>
                          <a:effectLst/>
                          <a:latin typeface="Calibri"/>
                        </a:rPr>
                        <a:t>FY 17</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b"/>
                      <a:r>
                        <a:rPr lang="en-US" sz="1200" b="1" i="0" u="none" strike="noStrike" dirty="0">
                          <a:solidFill>
                            <a:srgbClr val="FFFFFF"/>
                          </a:solidFill>
                          <a:effectLst/>
                          <a:latin typeface="Calibri"/>
                        </a:rPr>
                        <a:t>FY18</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b"/>
                      <a:r>
                        <a:rPr lang="en-US" sz="1200" b="1" i="0" u="none" strike="noStrike" dirty="0">
                          <a:solidFill>
                            <a:srgbClr val="FFFFFF"/>
                          </a:solidFill>
                          <a:effectLst/>
                          <a:latin typeface="Calibri"/>
                        </a:rPr>
                        <a:t>FY19</a:t>
                      </a:r>
                    </a:p>
                  </a:txBody>
                  <a:tcPr marL="7620" marR="7620" marT="762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b"/>
                      <a:r>
                        <a:rPr lang="en-US" sz="1200" b="1" i="0" u="none" strike="noStrike" dirty="0">
                          <a:solidFill>
                            <a:srgbClr val="FFFFFF"/>
                          </a:solidFill>
                          <a:effectLst/>
                          <a:latin typeface="Calibri"/>
                        </a:rPr>
                        <a:t>Total</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10000"/>
                  </a:ext>
                </a:extLst>
              </a:tr>
              <a:tr h="176208">
                <a:tc>
                  <a:txBody>
                    <a:bodyPr/>
                    <a:lstStyle/>
                    <a:p>
                      <a:pPr algn="l" rtl="0" fontAlgn="b"/>
                      <a:r>
                        <a:rPr lang="en-US" sz="1200" b="1" i="0" u="none" strike="noStrike" dirty="0">
                          <a:solidFill>
                            <a:srgbClr val="000000"/>
                          </a:solidFill>
                          <a:effectLst/>
                          <a:latin typeface="Calibri"/>
                        </a:rPr>
                        <a:t>Arlington East</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rtl="0" fontAlgn="b"/>
                      <a:r>
                        <a:rPr lang="en-US" sz="1200" b="1" i="0" u="none" strike="noStrike" dirty="0">
                          <a:solidFill>
                            <a:srgbClr val="000000"/>
                          </a:solidFill>
                          <a:effectLst/>
                          <a:latin typeface="Calibri"/>
                        </a:rPr>
                        <a:t>10</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b"/>
                      <a:r>
                        <a:rPr lang="en-US" sz="1200" b="1" i="0" u="none" strike="noStrike" dirty="0">
                          <a:solidFill>
                            <a:srgbClr val="000000"/>
                          </a:solidFill>
                          <a:effectLst/>
                          <a:latin typeface="Calibri"/>
                        </a:rPr>
                        <a:t>5</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b"/>
                      <a:r>
                        <a:rPr lang="en-US" sz="1200" b="1" i="0" u="none" strike="noStrike" dirty="0">
                          <a:solidFill>
                            <a:srgbClr val="000000"/>
                          </a:solidFill>
                          <a:effectLst/>
                          <a:latin typeface="Calibri"/>
                        </a:rPr>
                        <a:t>2</a:t>
                      </a:r>
                    </a:p>
                  </a:txBody>
                  <a:tcPr marL="7620" marR="7620" marT="762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b"/>
                      <a:r>
                        <a:rPr lang="en-US" sz="1200" b="1" i="0" u="none" strike="noStrike" dirty="0">
                          <a:solidFill>
                            <a:srgbClr val="000000"/>
                          </a:solidFill>
                          <a:effectLst/>
                          <a:latin typeface="Calibri"/>
                        </a:rPr>
                        <a:t>$17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76208">
                <a:tc>
                  <a:txBody>
                    <a:bodyPr/>
                    <a:lstStyle/>
                    <a:p>
                      <a:pPr algn="l" rtl="0" fontAlgn="b"/>
                      <a:r>
                        <a:rPr lang="en-US" sz="1200" b="1" i="0" u="none" strike="noStrike" dirty="0">
                          <a:solidFill>
                            <a:srgbClr val="000000"/>
                          </a:solidFill>
                          <a:effectLst/>
                          <a:latin typeface="Calibri"/>
                        </a:rPr>
                        <a:t>Blacks Ford</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200" b="1" i="0" u="none" strike="noStrike" dirty="0">
                          <a:solidFill>
                            <a:srgbClr val="000000"/>
                          </a:solidFill>
                          <a:effectLst/>
                          <a:latin typeface="Calibri"/>
                        </a:rPr>
                        <a:t>37</a:t>
                      </a:r>
                    </a:p>
                  </a:txBody>
                  <a:tcPr marL="7620" marR="7620" marT="7620" marB="0" anchor="b">
                    <a:lnL>
                      <a:noFill/>
                    </a:lnL>
                    <a:lnR>
                      <a:noFill/>
                    </a:lnR>
                    <a:lnT>
                      <a:noFill/>
                    </a:lnT>
                    <a:lnB>
                      <a:noFill/>
                    </a:lnB>
                  </a:tcPr>
                </a:tc>
                <a:tc>
                  <a:txBody>
                    <a:bodyPr/>
                    <a:lstStyle/>
                    <a:p>
                      <a:pPr algn="ctr" rtl="0" fontAlgn="b"/>
                      <a:r>
                        <a:rPr lang="en-US" sz="1200" b="1" i="0" u="none" strike="noStrike" dirty="0">
                          <a:solidFill>
                            <a:srgbClr val="000000"/>
                          </a:solidFill>
                          <a:effectLst/>
                          <a:latin typeface="Calibri"/>
                        </a:rPr>
                        <a:t>15</a:t>
                      </a:r>
                    </a:p>
                  </a:txBody>
                  <a:tcPr marL="7620" marR="7620" marT="7620" marB="0" anchor="b">
                    <a:lnL>
                      <a:noFill/>
                    </a:lnL>
                    <a:lnR>
                      <a:noFill/>
                    </a:lnR>
                    <a:lnT>
                      <a:noFill/>
                    </a:lnT>
                    <a:lnB>
                      <a:noFill/>
                    </a:lnB>
                  </a:tcPr>
                </a:tc>
                <a:tc>
                  <a:txBody>
                    <a:bodyPr/>
                    <a:lstStyle/>
                    <a:p>
                      <a:pPr algn="ctr" rtl="0" fontAlgn="b"/>
                      <a:r>
                        <a:rPr lang="en-US" sz="1200" b="1" i="0" u="none" strike="noStrike" dirty="0">
                          <a:solidFill>
                            <a:srgbClr val="000000"/>
                          </a:solidFill>
                          <a:effectLst/>
                          <a:latin typeface="Calibri"/>
                        </a:rPr>
                        <a:t>--</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200" b="1" i="0" u="none" strike="noStrike" dirty="0">
                          <a:solidFill>
                            <a:srgbClr val="000000"/>
                          </a:solidFill>
                          <a:effectLst/>
                          <a:latin typeface="Calibri"/>
                        </a:rPr>
                        <a:t>  52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76208">
                <a:tc>
                  <a:txBody>
                    <a:bodyPr/>
                    <a:lstStyle/>
                    <a:p>
                      <a:pPr algn="l" rtl="0" fontAlgn="b"/>
                      <a:r>
                        <a:rPr lang="en-US" sz="1200" b="1" i="0" u="none" strike="noStrike" dirty="0">
                          <a:solidFill>
                            <a:srgbClr val="000000"/>
                          </a:solidFill>
                          <a:effectLst/>
                          <a:latin typeface="Calibri"/>
                        </a:rPr>
                        <a:t>Greenland</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200" b="1" i="0" u="none" strike="noStrike" dirty="0">
                          <a:solidFill>
                            <a:srgbClr val="000000"/>
                          </a:solidFill>
                          <a:effectLst/>
                          <a:latin typeface="Calibri"/>
                        </a:rPr>
                        <a:t>0</a:t>
                      </a:r>
                    </a:p>
                  </a:txBody>
                  <a:tcPr marL="7620" marR="7620" marT="7620" marB="0" anchor="b">
                    <a:lnL>
                      <a:noFill/>
                    </a:lnL>
                    <a:lnR>
                      <a:noFill/>
                    </a:lnR>
                    <a:lnT>
                      <a:noFill/>
                    </a:lnT>
                    <a:lnB>
                      <a:noFill/>
                    </a:lnB>
                  </a:tcPr>
                </a:tc>
                <a:tc>
                  <a:txBody>
                    <a:bodyPr/>
                    <a:lstStyle/>
                    <a:p>
                      <a:pPr algn="ctr" rtl="0" fontAlgn="b"/>
                      <a:r>
                        <a:rPr lang="en-US" sz="1200" b="1" i="0" u="none" strike="noStrike" dirty="0">
                          <a:solidFill>
                            <a:srgbClr val="000000"/>
                          </a:solidFill>
                          <a:effectLst/>
                          <a:latin typeface="Calibri"/>
                        </a:rPr>
                        <a:t>14</a:t>
                      </a:r>
                    </a:p>
                  </a:txBody>
                  <a:tcPr marL="7620" marR="7620" marT="7620" marB="0" anchor="b">
                    <a:lnL>
                      <a:noFill/>
                    </a:lnL>
                    <a:lnR>
                      <a:noFill/>
                    </a:lnR>
                    <a:lnT>
                      <a:noFill/>
                    </a:lnT>
                    <a:lnB>
                      <a:noFill/>
                    </a:lnB>
                  </a:tcPr>
                </a:tc>
                <a:tc>
                  <a:txBody>
                    <a:bodyPr/>
                    <a:lstStyle/>
                    <a:p>
                      <a:pPr algn="ctr" rtl="0" fontAlgn="b"/>
                      <a:r>
                        <a:rPr lang="en-US" sz="1200" b="1" i="0" u="none" strike="noStrike" dirty="0">
                          <a:solidFill>
                            <a:srgbClr val="000000"/>
                          </a:solidFill>
                          <a:effectLst/>
                          <a:latin typeface="Calibri"/>
                        </a:rPr>
                        <a:t>2</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200" b="1" i="0" u="none" strike="noStrike" dirty="0">
                          <a:solidFill>
                            <a:srgbClr val="000000"/>
                          </a:solidFill>
                          <a:effectLst/>
                          <a:latin typeface="Calibri"/>
                        </a:rPr>
                        <a:t>  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76208">
                <a:tc>
                  <a:txBody>
                    <a:bodyPr/>
                    <a:lstStyle/>
                    <a:p>
                      <a:pPr algn="l" rtl="0" fontAlgn="b"/>
                      <a:r>
                        <a:rPr lang="en-US" sz="1200" b="1" i="0" u="none" strike="noStrike" dirty="0">
                          <a:solidFill>
                            <a:srgbClr val="000000"/>
                          </a:solidFill>
                          <a:effectLst/>
                          <a:latin typeface="Calibri"/>
                        </a:rPr>
                        <a:t>Nassau Regional</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200" b="1" i="0" u="none" strike="noStrike" dirty="0">
                          <a:solidFill>
                            <a:srgbClr val="000000"/>
                          </a:solidFill>
                          <a:effectLst/>
                          <a:latin typeface="Calibri"/>
                        </a:rPr>
                        <a:t>1</a:t>
                      </a:r>
                    </a:p>
                  </a:txBody>
                  <a:tcPr marL="7620" marR="7620" marT="7620" marB="0" anchor="b">
                    <a:lnL>
                      <a:noFill/>
                    </a:lnL>
                    <a:lnR>
                      <a:noFill/>
                    </a:lnR>
                    <a:lnT>
                      <a:noFill/>
                    </a:lnT>
                    <a:lnB>
                      <a:noFill/>
                    </a:lnB>
                  </a:tcPr>
                </a:tc>
                <a:tc>
                  <a:txBody>
                    <a:bodyPr/>
                    <a:lstStyle/>
                    <a:p>
                      <a:pPr algn="ctr" rtl="0" fontAlgn="b"/>
                      <a:r>
                        <a:rPr lang="en-US" sz="1200" b="1" i="0" u="none" strike="noStrike" dirty="0">
                          <a:solidFill>
                            <a:srgbClr val="000000"/>
                          </a:solidFill>
                          <a:effectLst/>
                          <a:latin typeface="Calibri"/>
                        </a:rPr>
                        <a:t>5</a:t>
                      </a:r>
                    </a:p>
                  </a:txBody>
                  <a:tcPr marL="7620" marR="7620" marT="7620" marB="0" anchor="b">
                    <a:lnL>
                      <a:noFill/>
                    </a:lnL>
                    <a:lnR>
                      <a:noFill/>
                    </a:lnR>
                    <a:lnT>
                      <a:noFill/>
                    </a:lnT>
                    <a:lnB>
                      <a:noFill/>
                    </a:lnB>
                  </a:tcPr>
                </a:tc>
                <a:tc>
                  <a:txBody>
                    <a:bodyPr/>
                    <a:lstStyle/>
                    <a:p>
                      <a:pPr algn="ctr" rtl="0" fontAlgn="b"/>
                      <a:r>
                        <a:rPr lang="en-US" sz="1200" b="1" i="0" u="none" strike="noStrike" dirty="0">
                          <a:solidFill>
                            <a:srgbClr val="000000"/>
                          </a:solidFill>
                          <a:effectLst/>
                          <a:latin typeface="Calibri"/>
                        </a:rPr>
                        <a:t>11</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200" b="1" i="0" u="none" strike="noStrike" dirty="0">
                          <a:solidFill>
                            <a:srgbClr val="000000"/>
                          </a:solidFill>
                          <a:effectLst/>
                          <a:latin typeface="Calibri"/>
                        </a:rPr>
                        <a:t>  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76208">
                <a:tc>
                  <a:txBody>
                    <a:bodyPr/>
                    <a:lstStyle/>
                    <a:p>
                      <a:pPr algn="l" rtl="0" fontAlgn="b"/>
                      <a:r>
                        <a:rPr lang="en-US" sz="1200" b="1" i="0" u="none" strike="noStrike" dirty="0">
                          <a:solidFill>
                            <a:srgbClr val="000000"/>
                          </a:solidFill>
                          <a:effectLst/>
                          <a:latin typeface="Calibri"/>
                        </a:rPr>
                        <a:t>Pump Station Upgrades</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200" b="1" i="0" u="none" strike="noStrike" dirty="0">
                          <a:solidFill>
                            <a:srgbClr val="000000"/>
                          </a:solidFill>
                          <a:effectLst/>
                          <a:latin typeface="Calibri"/>
                        </a:rPr>
                        <a:t>10</a:t>
                      </a:r>
                    </a:p>
                  </a:txBody>
                  <a:tcPr marL="7620" marR="7620" marT="7620" marB="0" anchor="b">
                    <a:lnL>
                      <a:noFill/>
                    </a:lnL>
                    <a:lnR>
                      <a:noFill/>
                    </a:lnR>
                    <a:lnT>
                      <a:noFill/>
                    </a:lnT>
                    <a:lnB>
                      <a:noFill/>
                    </a:lnB>
                  </a:tcPr>
                </a:tc>
                <a:tc>
                  <a:txBody>
                    <a:bodyPr/>
                    <a:lstStyle/>
                    <a:p>
                      <a:pPr algn="ctr" rtl="0" fontAlgn="b"/>
                      <a:r>
                        <a:rPr lang="en-US" sz="1200" b="1" i="0" u="none" strike="noStrike" dirty="0">
                          <a:solidFill>
                            <a:srgbClr val="000000"/>
                          </a:solidFill>
                          <a:effectLst/>
                          <a:latin typeface="Calibri"/>
                        </a:rPr>
                        <a:t>10</a:t>
                      </a:r>
                    </a:p>
                  </a:txBody>
                  <a:tcPr marL="7620" marR="7620" marT="7620" marB="0" anchor="b">
                    <a:lnL>
                      <a:noFill/>
                    </a:lnL>
                    <a:lnR>
                      <a:noFill/>
                    </a:lnR>
                    <a:lnT>
                      <a:noFill/>
                    </a:lnT>
                    <a:lnB>
                      <a:noFill/>
                    </a:lnB>
                  </a:tcPr>
                </a:tc>
                <a:tc>
                  <a:txBody>
                    <a:bodyPr/>
                    <a:lstStyle/>
                    <a:p>
                      <a:pPr algn="ctr" rtl="0" fontAlgn="b"/>
                      <a:r>
                        <a:rPr lang="en-US" sz="1200" b="1" i="0" u="none" strike="noStrike" dirty="0">
                          <a:solidFill>
                            <a:srgbClr val="000000"/>
                          </a:solidFill>
                          <a:effectLst/>
                          <a:latin typeface="Calibri"/>
                        </a:rPr>
                        <a:t>19</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200" b="1" i="0" u="none" strike="noStrike" dirty="0">
                          <a:solidFill>
                            <a:srgbClr val="000000"/>
                          </a:solidFill>
                          <a:effectLst/>
                          <a:latin typeface="Calibri"/>
                        </a:rPr>
                        <a:t>  39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76208">
                <a:tc>
                  <a:txBody>
                    <a:bodyPr/>
                    <a:lstStyle/>
                    <a:p>
                      <a:pPr algn="l" rtl="0" fontAlgn="b"/>
                      <a:r>
                        <a:rPr lang="en-US" sz="1200" b="1" i="0" u="none" strike="noStrike" dirty="0">
                          <a:solidFill>
                            <a:srgbClr val="000000"/>
                          </a:solidFill>
                          <a:effectLst/>
                          <a:latin typeface="Calibri"/>
                        </a:rPr>
                        <a:t>Pump Station Reliability</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200" b="1" i="0" u="none" strike="noStrike" dirty="0">
                          <a:solidFill>
                            <a:srgbClr val="000000"/>
                          </a:solidFill>
                          <a:effectLst/>
                          <a:latin typeface="Calibri"/>
                        </a:rPr>
                        <a:t>2</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solidFill>
                            <a:srgbClr val="000000"/>
                          </a:solidFill>
                          <a:effectLst/>
                          <a:latin typeface="Calibri"/>
                        </a:rPr>
                        <a:t>2</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solidFill>
                            <a:srgbClr val="000000"/>
                          </a:solidFill>
                          <a:effectLst/>
                          <a:latin typeface="Calibri"/>
                        </a:rPr>
                        <a:t>1</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solidFill>
                            <a:srgbClr val="000000"/>
                          </a:solidFill>
                          <a:effectLst/>
                          <a:latin typeface="Calibri"/>
                        </a:rPr>
                        <a:t>    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0787">
                <a:tc>
                  <a:txBody>
                    <a:bodyPr/>
                    <a:lstStyle/>
                    <a:p>
                      <a:pPr algn="ctr" rtl="0" fontAlgn="ctr"/>
                      <a:r>
                        <a:rPr lang="en-US" sz="1800" b="0" i="0" u="none" strike="noStrike" dirty="0">
                          <a:solidFill>
                            <a:srgbClr val="000000"/>
                          </a:solidFill>
                          <a:effectLst/>
                          <a:latin typeface="Arial"/>
                        </a:rPr>
                        <a:t> </a:t>
                      </a:r>
                    </a:p>
                  </a:txBody>
                  <a:tcPr marL="7620" marR="7620" marT="7620"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solidFill>
                            <a:srgbClr val="000000"/>
                          </a:solidFill>
                          <a:effectLst/>
                          <a:latin typeface="Calibri"/>
                        </a:rPr>
                        <a:t>$60 </a:t>
                      </a:r>
                    </a:p>
                  </a:txBody>
                  <a:tcPr marL="7620" marR="7620" marT="762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solidFill>
                            <a:srgbClr val="000000"/>
                          </a:solidFill>
                          <a:effectLst/>
                          <a:latin typeface="Calibri"/>
                        </a:rPr>
                        <a:t>$51 </a:t>
                      </a:r>
                    </a:p>
                  </a:txBody>
                  <a:tcPr marL="7620" marR="7620" marT="762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solidFill>
                            <a:srgbClr val="000000"/>
                          </a:solidFill>
                          <a:effectLst/>
                          <a:latin typeface="Calibri"/>
                        </a:rPr>
                        <a:t>$35 </a:t>
                      </a:r>
                    </a:p>
                  </a:txBody>
                  <a:tcPr marL="7620" marR="7620" marT="762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1" i="0" u="none" strike="noStrike" dirty="0">
                          <a:solidFill>
                            <a:srgbClr val="000000"/>
                          </a:solidFill>
                          <a:effectLst/>
                          <a:latin typeface="Calibri"/>
                        </a:rPr>
                        <a:t>$146 </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0" name="TextBox 29"/>
          <p:cNvSpPr txBox="1"/>
          <p:nvPr/>
        </p:nvSpPr>
        <p:spPr>
          <a:xfrm>
            <a:off x="1173480" y="2796540"/>
            <a:ext cx="705321" cy="276999"/>
          </a:xfrm>
          <a:prstGeom prst="rect">
            <a:avLst/>
          </a:prstGeom>
          <a:noFill/>
        </p:spPr>
        <p:txBody>
          <a:bodyPr wrap="none" rtlCol="0">
            <a:spAutoFit/>
          </a:bodyPr>
          <a:lstStyle/>
          <a:p>
            <a:r>
              <a:rPr lang="en-US" sz="1200" b="1" dirty="0"/>
              <a:t>Totals  =</a:t>
            </a:r>
          </a:p>
        </p:txBody>
      </p:sp>
      <p:grpSp>
        <p:nvGrpSpPr>
          <p:cNvPr id="32" name="Group 31"/>
          <p:cNvGrpSpPr/>
          <p:nvPr/>
        </p:nvGrpSpPr>
        <p:grpSpPr>
          <a:xfrm>
            <a:off x="7054611" y="3703914"/>
            <a:ext cx="1433637" cy="660543"/>
            <a:chOff x="4724400" y="444623"/>
            <a:chExt cx="1346891" cy="660543"/>
          </a:xfrm>
        </p:grpSpPr>
        <p:sp>
          <p:nvSpPr>
            <p:cNvPr id="35" name="Oval 34"/>
            <p:cNvSpPr/>
            <p:nvPr/>
          </p:nvSpPr>
          <p:spPr>
            <a:xfrm>
              <a:off x="4724400" y="444623"/>
              <a:ext cx="1346891" cy="660543"/>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TextBox 39"/>
            <p:cNvSpPr txBox="1"/>
            <p:nvPr/>
          </p:nvSpPr>
          <p:spPr>
            <a:xfrm>
              <a:off x="5025805" y="722436"/>
              <a:ext cx="76200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prstClr val="black"/>
                  </a:solidFill>
                  <a:effectLst>
                    <a:outerShdw blurRad="50800" dist="50800" dir="2700000" algn="tr" rotWithShape="0">
                      <a:prstClr val="white"/>
                    </a:outerShdw>
                  </a:effectLst>
                </a:rPr>
                <a:t>$17M</a:t>
              </a:r>
            </a:p>
          </p:txBody>
        </p:sp>
        <p:sp>
          <p:nvSpPr>
            <p:cNvPr id="42" name="TextBox 41"/>
            <p:cNvSpPr txBox="1"/>
            <p:nvPr/>
          </p:nvSpPr>
          <p:spPr>
            <a:xfrm>
              <a:off x="4765658" y="574883"/>
              <a:ext cx="12954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prstClr val="black"/>
                  </a:solidFill>
                  <a:effectLst>
                    <a:outerShdw blurRad="50800" dist="50800" dir="2700000" algn="tr" rotWithShape="0">
                      <a:prstClr val="white"/>
                    </a:outerShdw>
                  </a:effectLst>
                </a:rPr>
                <a:t>ARLINGTON EAST </a:t>
              </a:r>
            </a:p>
          </p:txBody>
        </p:sp>
      </p:grpSp>
      <p:grpSp>
        <p:nvGrpSpPr>
          <p:cNvPr id="43" name="Group 42"/>
          <p:cNvGrpSpPr/>
          <p:nvPr/>
        </p:nvGrpSpPr>
        <p:grpSpPr>
          <a:xfrm>
            <a:off x="0" y="228600"/>
            <a:ext cx="9144000" cy="685800"/>
            <a:chOff x="0" y="228600"/>
            <a:chExt cx="9144000" cy="685800"/>
          </a:xfrm>
        </p:grpSpPr>
        <p:sp>
          <p:nvSpPr>
            <p:cNvPr id="44" name="TextBox 43"/>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47" name="TextBox 46"/>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48" name="TextBox 47"/>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Water CAPEX Highlights  –  North/South/Nassau Service Area   </a:t>
              </a:r>
            </a:p>
          </p:txBody>
        </p:sp>
      </p:grpSp>
      <p:sp>
        <p:nvSpPr>
          <p:cNvPr id="49" name="Slide Number Placeholder 2"/>
          <p:cNvSpPr txBox="1">
            <a:spLocks/>
          </p:cNvSpPr>
          <p:nvPr/>
        </p:nvSpPr>
        <p:spPr>
          <a:xfrm>
            <a:off x="7036847" y="6477000"/>
            <a:ext cx="2133600" cy="4607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63DD63-DB06-4FEC-8C34-A30A2BCBE5AF}" type="slidenum">
              <a:rPr lang="en-US" smtClean="0"/>
              <a:pPr/>
              <a:t>16</a:t>
            </a:fld>
            <a:endParaRPr lang="en-US" dirty="0"/>
          </a:p>
        </p:txBody>
      </p:sp>
    </p:spTree>
    <p:extLst>
      <p:ext uri="{BB962C8B-B14F-4D97-AF65-F5344CB8AC3E}">
        <p14:creationId xmlns:p14="http://schemas.microsoft.com/office/powerpoint/2010/main" val="411907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7002780" y="6492875"/>
            <a:ext cx="2133600" cy="365125"/>
          </a:xfrm>
        </p:spPr>
        <p:txBody>
          <a:bodyPr/>
          <a:lstStyle/>
          <a:p>
            <a:fld id="{7CED2FF4-E13B-4C9D-8DAE-9329998D294C}" type="slidenum">
              <a:rPr lang="en-US" smtClean="0">
                <a:solidFill>
                  <a:prstClr val="black">
                    <a:tint val="75000"/>
                  </a:prstClr>
                </a:solidFill>
              </a:rPr>
              <a:pPr/>
              <a:t>17</a:t>
            </a:fld>
            <a:endParaRPr lang="en-US" dirty="0">
              <a:solidFill>
                <a:prstClr val="black">
                  <a:tint val="75000"/>
                </a:prstClr>
              </a:solidFill>
            </a:endParaRPr>
          </a:p>
        </p:txBody>
      </p:sp>
      <p:grpSp>
        <p:nvGrpSpPr>
          <p:cNvPr id="9" name="Group 8"/>
          <p:cNvGrpSpPr/>
          <p:nvPr/>
        </p:nvGrpSpPr>
        <p:grpSpPr>
          <a:xfrm>
            <a:off x="0" y="228600"/>
            <a:ext cx="9144000" cy="685800"/>
            <a:chOff x="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Questions?</a:t>
              </a:r>
            </a:p>
          </p:txBody>
        </p:sp>
      </p:grpSp>
    </p:spTree>
    <p:extLst>
      <p:ext uri="{BB962C8B-B14F-4D97-AF65-F5344CB8AC3E}">
        <p14:creationId xmlns:p14="http://schemas.microsoft.com/office/powerpoint/2010/main" val="388816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293034" y="998220"/>
            <a:ext cx="8686800" cy="566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342900" marR="0" lvl="1" indent="-342900" algn="l" defTabSz="914400" rtl="0" eaLnBrk="1" fontAlgn="base" latinLnBrk="0" hangingPunct="1">
              <a:lnSpc>
                <a:spcPts val="2400"/>
              </a:lnSpc>
              <a:spcBef>
                <a:spcPts val="80"/>
              </a:spcBef>
              <a:spcAft>
                <a:spcPts val="0"/>
              </a:spcAft>
              <a:buClr>
                <a:srgbClr val="00007D"/>
              </a:buClr>
              <a:buSzPct val="7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Arial"/>
              </a:rPr>
              <a:t>Established in 1883, JEA is the nation’s 7</a:t>
            </a:r>
            <a:r>
              <a:rPr kumimoji="0" lang="en-US" sz="2000" b="1" i="0" u="none" strike="noStrike" kern="0" cap="none" spc="0" normalizeH="0" baseline="30000" noProof="0" dirty="0">
                <a:ln>
                  <a:noFill/>
                </a:ln>
                <a:solidFill>
                  <a:srgbClr val="000000"/>
                </a:solidFill>
                <a:effectLst/>
                <a:uLnTx/>
                <a:uFillTx/>
                <a:latin typeface="Arial"/>
              </a:rPr>
              <a:t>th</a:t>
            </a:r>
            <a:r>
              <a:rPr kumimoji="0" lang="en-US" sz="2000" b="1" i="0" u="none" strike="noStrike" kern="0" cap="none" spc="0" normalizeH="0" baseline="0" noProof="0" dirty="0">
                <a:ln>
                  <a:noFill/>
                </a:ln>
                <a:solidFill>
                  <a:srgbClr val="000000"/>
                </a:solidFill>
                <a:effectLst/>
                <a:uLnTx/>
                <a:uFillTx/>
                <a:latin typeface="Arial"/>
              </a:rPr>
              <a:t> largest community-owned municipal utility</a:t>
            </a:r>
          </a:p>
          <a:p>
            <a:pPr marL="0" marR="0" lvl="1" indent="0" algn="l" defTabSz="914400" rtl="0" eaLnBrk="1" fontAlgn="base" latinLnBrk="0" hangingPunct="1">
              <a:lnSpc>
                <a:spcPts val="1500"/>
              </a:lnSpc>
              <a:spcBef>
                <a:spcPts val="0"/>
              </a:spcBef>
              <a:spcAft>
                <a:spcPts val="0"/>
              </a:spcAft>
              <a:buClr>
                <a:srgbClr val="00007D"/>
              </a:buClr>
              <a:buSzPct val="75000"/>
              <a:buNone/>
              <a:tabLst/>
              <a:defRPr/>
            </a:pPr>
            <a:endParaRPr kumimoji="0" lang="en-US" sz="1000" b="0" i="0" u="none" strike="noStrike" kern="0" cap="none" spc="0" normalizeH="0" baseline="0" noProof="0" dirty="0">
              <a:ln>
                <a:noFill/>
              </a:ln>
              <a:solidFill>
                <a:srgbClr val="000000"/>
              </a:solidFill>
              <a:effectLst/>
              <a:uLnTx/>
              <a:uFillTx/>
              <a:latin typeface="Arial"/>
            </a:endParaRPr>
          </a:p>
          <a:p>
            <a:pPr marL="342900" marR="0" lvl="0" indent="-342900" algn="l" defTabSz="914400" rtl="0" eaLnBrk="1" fontAlgn="base" latinLnBrk="0" hangingPunct="1">
              <a:lnSpc>
                <a:spcPts val="2400"/>
              </a:lnSpc>
              <a:spcBef>
                <a:spcPts val="80"/>
              </a:spcBef>
              <a:spcAft>
                <a:spcPts val="0"/>
              </a:spcAft>
              <a:buClr>
                <a:srgbClr val="00007D"/>
              </a:buClr>
              <a:buSzPct val="7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Arial"/>
                <a:ea typeface="+mn-ea"/>
                <a:cs typeface="+mn-cs"/>
              </a:rPr>
              <a:t>Service</a:t>
            </a:r>
            <a:r>
              <a:rPr kumimoji="0" lang="en-US" sz="2000" b="1" i="0" u="none" strike="noStrike" kern="0" cap="none" spc="0" normalizeH="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a:ln>
                  <a:noFill/>
                </a:ln>
                <a:solidFill>
                  <a:srgbClr val="000000"/>
                </a:solidFill>
                <a:effectLst/>
                <a:uLnTx/>
                <a:uFillTx/>
                <a:latin typeface="Arial"/>
                <a:ea typeface="+mn-ea"/>
                <a:cs typeface="+mn-cs"/>
              </a:rPr>
              <a:t>Territory</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Approximately 900 square miles</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All of Duval County; a portion of St. Johns County and Clay County</a:t>
            </a:r>
          </a:p>
          <a:p>
            <a:pPr marL="457200" marR="0" lvl="1" indent="0" algn="l" defTabSz="914400" rtl="0" eaLnBrk="1" fontAlgn="base" latinLnBrk="0" hangingPunct="1">
              <a:lnSpc>
                <a:spcPts val="1500"/>
              </a:lnSpc>
              <a:spcBef>
                <a:spcPts val="0"/>
              </a:spcBef>
              <a:spcAft>
                <a:spcPts val="0"/>
              </a:spcAft>
              <a:buClr>
                <a:srgbClr val="9999CC"/>
              </a:buClr>
              <a:buSzPct val="80000"/>
              <a:buNone/>
              <a:tabLst/>
              <a:defRPr/>
            </a:pPr>
            <a:endParaRPr kumimoji="0" lang="en-US" sz="1800" b="0" i="0" u="none" strike="noStrike" kern="0" cap="none" spc="0" normalizeH="0" baseline="0" noProof="0" dirty="0">
              <a:ln>
                <a:noFill/>
              </a:ln>
              <a:solidFill>
                <a:srgbClr val="000000"/>
              </a:solidFill>
              <a:effectLst/>
              <a:uLnTx/>
              <a:uFillTx/>
              <a:latin typeface="Arial"/>
            </a:endParaRPr>
          </a:p>
          <a:p>
            <a:pPr marL="342900" marR="0" lvl="0" indent="-342900" algn="l" defTabSz="914400" rtl="0" eaLnBrk="1" fontAlgn="base" latinLnBrk="0" hangingPunct="1">
              <a:lnSpc>
                <a:spcPct val="100000"/>
              </a:lnSpc>
              <a:spcBef>
                <a:spcPts val="600"/>
              </a:spcBef>
              <a:spcAft>
                <a:spcPts val="200"/>
              </a:spcAft>
              <a:buClr>
                <a:srgbClr val="00007D"/>
              </a:buClr>
              <a:buSzPct val="7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Arial"/>
                <a:ea typeface="+mn-ea"/>
                <a:cs typeface="+mn-cs"/>
              </a:rPr>
              <a:t>Serve</a:t>
            </a:r>
            <a:r>
              <a:rPr kumimoji="0" lang="en-US" sz="2000" b="1" i="0" u="none" strike="noStrike" kern="0" cap="none" spc="0" normalizeH="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a:ln>
                  <a:noFill/>
                </a:ln>
                <a:solidFill>
                  <a:srgbClr val="000000"/>
                </a:solidFill>
                <a:effectLst/>
                <a:uLnTx/>
                <a:uFillTx/>
                <a:latin typeface="Arial"/>
                <a:ea typeface="+mn-ea"/>
                <a:cs typeface="+mn-cs"/>
              </a:rPr>
              <a:t>450,000 retail electric customers</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Combination of residential, business and industrial</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Wholesale service to the City of Fernandina (through 12-31-17)</a:t>
            </a:r>
          </a:p>
          <a:p>
            <a:pPr marL="457200" marR="0" lvl="1" indent="0" algn="l" defTabSz="914400" rtl="0" eaLnBrk="1" fontAlgn="base" latinLnBrk="0" hangingPunct="1">
              <a:lnSpc>
                <a:spcPts val="1500"/>
              </a:lnSpc>
              <a:spcBef>
                <a:spcPts val="0"/>
              </a:spcBef>
              <a:spcAft>
                <a:spcPts val="0"/>
              </a:spcAft>
              <a:buClr>
                <a:srgbClr val="9999CC"/>
              </a:buClr>
              <a:buSzPct val="80000"/>
              <a:buNone/>
              <a:tabLst/>
              <a:defRPr/>
            </a:pPr>
            <a:endParaRPr kumimoji="0" lang="en-US" sz="1800" b="0" i="0" u="none" strike="noStrike" kern="0" cap="none" spc="0" normalizeH="0" baseline="0" noProof="0" dirty="0">
              <a:ln>
                <a:noFill/>
              </a:ln>
              <a:solidFill>
                <a:srgbClr val="000000"/>
              </a:solidFill>
              <a:effectLst/>
              <a:uLnTx/>
              <a:uFillTx/>
              <a:latin typeface="Arial"/>
            </a:endParaRPr>
          </a:p>
          <a:p>
            <a:pPr marL="342900" marR="0" lvl="0" indent="-342900" algn="l" defTabSz="914400" rtl="0" eaLnBrk="1" fontAlgn="base" latinLnBrk="0" hangingPunct="1">
              <a:lnSpc>
                <a:spcPct val="100000"/>
              </a:lnSpc>
              <a:spcBef>
                <a:spcPts val="600"/>
              </a:spcBef>
              <a:spcAft>
                <a:spcPts val="200"/>
              </a:spcAft>
              <a:buClr>
                <a:srgbClr val="00007D"/>
              </a:buClr>
              <a:buSzPct val="7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Arial"/>
                <a:ea typeface="+mn-ea"/>
                <a:cs typeface="+mn-cs"/>
              </a:rPr>
              <a:t>System Peaks (Instantaneous)</a:t>
            </a:r>
          </a:p>
          <a:p>
            <a:pPr lvl="1" eaLnBrk="1" hangingPunct="1">
              <a:spcBef>
                <a:spcPts val="100"/>
              </a:spcBef>
              <a:spcAft>
                <a:spcPts val="100"/>
              </a:spcAft>
              <a:buClr>
                <a:srgbClr val="9999CC"/>
              </a:buClr>
              <a:defRPr/>
            </a:pPr>
            <a:r>
              <a:rPr lang="en-US" sz="1800" kern="0" dirty="0">
                <a:solidFill>
                  <a:srgbClr val="000000"/>
                </a:solidFill>
                <a:latin typeface="Arial"/>
              </a:rPr>
              <a:t>Winter 2009/2010:  3,250 MW</a:t>
            </a:r>
          </a:p>
          <a:p>
            <a:pPr lvl="1" eaLnBrk="1" hangingPunct="1">
              <a:spcBef>
                <a:spcPts val="100"/>
              </a:spcBef>
              <a:spcAft>
                <a:spcPts val="100"/>
              </a:spcAft>
              <a:buClr>
                <a:srgbClr val="9999CC"/>
              </a:buClr>
              <a:defRPr/>
            </a:pPr>
            <a:r>
              <a:rPr lang="en-US" sz="1800" kern="0" dirty="0">
                <a:solidFill>
                  <a:srgbClr val="000000"/>
                </a:solidFill>
                <a:latin typeface="Arial"/>
              </a:rPr>
              <a:t>Summer 2007:  2,937 MW</a:t>
            </a:r>
          </a:p>
          <a:p>
            <a:pPr lvl="1" eaLnBrk="1" hangingPunct="1">
              <a:spcBef>
                <a:spcPts val="100"/>
              </a:spcBef>
              <a:spcAft>
                <a:spcPts val="100"/>
              </a:spcAft>
              <a:buClr>
                <a:srgbClr val="9999CC"/>
              </a:buClr>
              <a:defRPr/>
            </a:pPr>
            <a:r>
              <a:rPr lang="en-US" sz="1800" kern="0" dirty="0">
                <a:solidFill>
                  <a:srgbClr val="000000"/>
                </a:solidFill>
                <a:latin typeface="Arial"/>
              </a:rPr>
              <a:t>For 2016—2,763 MW(w); 2,806 MW(s)</a:t>
            </a:r>
          </a:p>
        </p:txBody>
      </p:sp>
      <p:sp>
        <p:nvSpPr>
          <p:cNvPr id="6" name="Slide Number Placeholder 3"/>
          <p:cNvSpPr>
            <a:spLocks noGrp="1"/>
          </p:cNvSpPr>
          <p:nvPr>
            <p:ph type="sldNum" sz="quarter" idx="12"/>
          </p:nvPr>
        </p:nvSpPr>
        <p:spPr>
          <a:xfrm>
            <a:off x="7001933" y="6387888"/>
            <a:ext cx="2133600" cy="365125"/>
          </a:xfrm>
        </p:spPr>
        <p:txBody>
          <a:bodyPr/>
          <a:lstStyle/>
          <a:p>
            <a:fld id="{7CED2FF4-E13B-4C9D-8DAE-9329998D294C}" type="slidenum">
              <a:rPr lang="en-US" smtClean="0"/>
              <a:pPr/>
              <a:t>2</a:t>
            </a:fld>
            <a:endParaRPr lang="en-US" dirty="0"/>
          </a:p>
        </p:txBody>
      </p:sp>
      <p:grpSp>
        <p:nvGrpSpPr>
          <p:cNvPr id="9" name="Group 8"/>
          <p:cNvGrpSpPr/>
          <p:nvPr/>
        </p:nvGrpSpPr>
        <p:grpSpPr>
          <a:xfrm>
            <a:off x="0" y="228600"/>
            <a:ext cx="9144000" cy="685800"/>
            <a:chOff x="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JEA Electric System Overview </a:t>
              </a:r>
            </a:p>
          </p:txBody>
        </p:sp>
      </p:grpSp>
    </p:spTree>
    <p:extLst>
      <p:ext uri="{BB962C8B-B14F-4D97-AF65-F5344CB8AC3E}">
        <p14:creationId xmlns:p14="http://schemas.microsoft.com/office/powerpoint/2010/main" val="297668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81000" y="617168"/>
            <a:ext cx="8686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ts val="200"/>
              </a:spcBef>
              <a:spcAft>
                <a:spcPts val="200"/>
              </a:spcAft>
              <a:buClr>
                <a:srgbClr val="00007D"/>
              </a:buClr>
              <a:buSzPct val="75000"/>
              <a:buFont typeface="Wingdings" pitchFamily="2" charset="2"/>
              <a:buChar char="n"/>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ts val="200"/>
              </a:spcBef>
              <a:spcAft>
                <a:spcPts val="200"/>
              </a:spcAft>
              <a:buClr>
                <a:srgbClr val="00007D"/>
              </a:buClr>
              <a:buSzPct val="7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Arial"/>
                <a:ea typeface="+mn-ea"/>
                <a:cs typeface="+mn-cs"/>
              </a:rPr>
              <a:t>Net Assets In-Service: $3.7B</a:t>
            </a:r>
          </a:p>
          <a:p>
            <a:pPr marL="0" marR="0" lvl="0" indent="0" algn="l" defTabSz="914400" rtl="0" eaLnBrk="1" fontAlgn="base" latinLnBrk="0" hangingPunct="1">
              <a:lnSpc>
                <a:spcPts val="1500"/>
              </a:lnSpc>
              <a:spcBef>
                <a:spcPts val="0"/>
              </a:spcBef>
              <a:spcAft>
                <a:spcPts val="0"/>
              </a:spcAft>
              <a:buClr>
                <a:srgbClr val="00007D"/>
              </a:buClr>
              <a:buSzPct val="75000"/>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ts val="600"/>
              </a:spcBef>
              <a:spcAft>
                <a:spcPts val="200"/>
              </a:spcAft>
              <a:buClr>
                <a:srgbClr val="00007D"/>
              </a:buClr>
              <a:buSzPct val="7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Arial"/>
                <a:ea typeface="+mn-ea"/>
                <a:cs typeface="+mn-cs"/>
              </a:rPr>
              <a:t>Power Production</a:t>
            </a:r>
            <a:r>
              <a:rPr kumimoji="0" lang="en-US" sz="2000" b="1" i="0" u="none" strike="noStrike" kern="0" cap="none" spc="0" normalizeH="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a:ln>
                  <a:noFill/>
                </a:ln>
                <a:solidFill>
                  <a:srgbClr val="000000"/>
                </a:solidFill>
                <a:effectLst/>
                <a:uLnTx/>
                <a:uFillTx/>
                <a:latin typeface="Arial"/>
                <a:ea typeface="+mn-ea"/>
                <a:cs typeface="+mn-cs"/>
              </a:rPr>
              <a:t>Assets</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6 Plants (2 jointly owned), 18 Units</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Net Capacity:  3,408 MW Summer / 3,743 MW Winter</a:t>
            </a:r>
          </a:p>
          <a:p>
            <a:pPr marL="742950" marR="0" lvl="1" indent="-285750" algn="l" defTabSz="914400" rtl="0" eaLnBrk="1" fontAlgn="base" latinLnBrk="0" hangingPunct="1">
              <a:lnSpc>
                <a:spcPct val="100000"/>
              </a:lnSpc>
              <a:spcBef>
                <a:spcPts val="200"/>
              </a:spcBef>
              <a:spcAft>
                <a:spcPts val="2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Fuel Sources:  Oil, Natural Gas, Coal, Petroleum Coke</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Renewables: Solar, Landfill Gas</a:t>
            </a:r>
          </a:p>
          <a:p>
            <a:pPr marL="457200" marR="0" lvl="1" indent="0" algn="l" defTabSz="914400" rtl="0" eaLnBrk="1" fontAlgn="base" latinLnBrk="0" hangingPunct="1">
              <a:lnSpc>
                <a:spcPts val="1500"/>
              </a:lnSpc>
              <a:spcBef>
                <a:spcPts val="0"/>
              </a:spcBef>
              <a:spcAft>
                <a:spcPts val="0"/>
              </a:spcAft>
              <a:buClr>
                <a:srgbClr val="9999CC"/>
              </a:buClr>
              <a:buSzPct val="80000"/>
              <a:buNone/>
              <a:tabLst/>
              <a:defRPr/>
            </a:pPr>
            <a:endParaRPr kumimoji="0" lang="en-US" sz="1800" b="0" i="0" u="none" strike="noStrike" kern="0" cap="none" spc="0" normalizeH="0" baseline="0" noProof="0" dirty="0">
              <a:ln>
                <a:noFill/>
              </a:ln>
              <a:solidFill>
                <a:srgbClr val="000000"/>
              </a:solidFill>
              <a:effectLst/>
              <a:uLnTx/>
              <a:uFillTx/>
              <a:latin typeface="Arial"/>
            </a:endParaRPr>
          </a:p>
          <a:p>
            <a:pPr marL="342900" marR="0" lvl="0" indent="-342900" algn="l" defTabSz="914400" rtl="0" eaLnBrk="1" fontAlgn="base" latinLnBrk="0" hangingPunct="1">
              <a:lnSpc>
                <a:spcPct val="100000"/>
              </a:lnSpc>
              <a:spcBef>
                <a:spcPts val="600"/>
              </a:spcBef>
              <a:spcAft>
                <a:spcPts val="200"/>
              </a:spcAft>
              <a:buClr>
                <a:srgbClr val="00007D"/>
              </a:buClr>
              <a:buSzPct val="7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Arial"/>
                <a:ea typeface="+mn-ea"/>
                <a:cs typeface="+mn-cs"/>
              </a:rPr>
              <a:t>Transmission System</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Voltage Levels (KV):  500, 230, 138 &amp; 69</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745 Miles of Transmission</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74 Substations;  200 Transformers (high side &gt;= 69kV)</a:t>
            </a:r>
          </a:p>
          <a:p>
            <a:pPr marL="457200" marR="0" lvl="1" indent="0" algn="l" defTabSz="914400" rtl="0" eaLnBrk="1" fontAlgn="base" latinLnBrk="0" hangingPunct="1">
              <a:lnSpc>
                <a:spcPts val="1500"/>
              </a:lnSpc>
              <a:spcBef>
                <a:spcPts val="0"/>
              </a:spcBef>
              <a:spcAft>
                <a:spcPts val="0"/>
              </a:spcAft>
              <a:buClr>
                <a:srgbClr val="9999CC"/>
              </a:buClr>
              <a:buSzPct val="80000"/>
              <a:buNone/>
              <a:tabLst/>
              <a:defRPr/>
            </a:pPr>
            <a:r>
              <a:rPr kumimoji="0" lang="en-US" sz="1800" b="0" i="0" u="none" strike="noStrike" kern="0" cap="none" spc="0" normalizeH="0" baseline="0" noProof="0" dirty="0">
                <a:ln>
                  <a:noFill/>
                </a:ln>
                <a:solidFill>
                  <a:srgbClr val="000000"/>
                </a:solidFill>
                <a:effectLst/>
                <a:uLnTx/>
                <a:uFillTx/>
                <a:latin typeface="Arial"/>
              </a:rPr>
              <a:t> </a:t>
            </a:r>
          </a:p>
          <a:p>
            <a:pPr marL="342900" marR="0" lvl="0" indent="-342900" algn="l" defTabSz="914400" rtl="0" eaLnBrk="1" fontAlgn="base" latinLnBrk="0" hangingPunct="1">
              <a:lnSpc>
                <a:spcPct val="100000"/>
              </a:lnSpc>
              <a:spcBef>
                <a:spcPts val="600"/>
              </a:spcBef>
              <a:spcAft>
                <a:spcPts val="200"/>
              </a:spcAft>
              <a:buClr>
                <a:srgbClr val="00007D"/>
              </a:buClr>
              <a:buSzPct val="75000"/>
              <a:buFont typeface="Wingdings" pitchFamily="2" charset="2"/>
              <a:buChar char="n"/>
              <a:tabLst/>
              <a:defRPr/>
            </a:pPr>
            <a:r>
              <a:rPr kumimoji="0" lang="en-US" sz="2000" b="1" i="0" u="none" strike="noStrike" kern="0" cap="none" spc="0" normalizeH="0" baseline="0" noProof="0" dirty="0">
                <a:ln>
                  <a:noFill/>
                </a:ln>
                <a:solidFill>
                  <a:srgbClr val="000000"/>
                </a:solidFill>
                <a:effectLst/>
                <a:uLnTx/>
                <a:uFillTx/>
                <a:latin typeface="Arial"/>
                <a:ea typeface="+mn-ea"/>
                <a:cs typeface="+mn-cs"/>
              </a:rPr>
              <a:t>Distribution System</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Voltage Levels (KV):  26.4, 13.2 &amp; 4.16 </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336 feeders (214 - 26.4kV; 95 – 13kV; 27 – 4kV)</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6,760 circuit miles (45% Overhead; 55% Underground)</a:t>
            </a:r>
          </a:p>
          <a:p>
            <a:pPr marL="742950" marR="0" lvl="1" indent="-285750" algn="l" defTabSz="914400" rtl="0" eaLnBrk="1" fontAlgn="base" latinLnBrk="0" hangingPunct="1">
              <a:lnSpc>
                <a:spcPct val="100000"/>
              </a:lnSpc>
              <a:spcBef>
                <a:spcPts val="100"/>
              </a:spcBef>
              <a:spcAft>
                <a:spcPts val="100"/>
              </a:spcAft>
              <a:buClr>
                <a:srgbClr val="9999CC"/>
              </a:buClr>
              <a:buSzPct val="80000"/>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rPr>
              <a:t>102,600 transformers, 200,900 poles</a:t>
            </a:r>
          </a:p>
        </p:txBody>
      </p:sp>
      <p:sp>
        <p:nvSpPr>
          <p:cNvPr id="6" name="Slide Number Placeholder 3"/>
          <p:cNvSpPr>
            <a:spLocks noGrp="1"/>
          </p:cNvSpPr>
          <p:nvPr>
            <p:ph type="sldNum" sz="quarter" idx="12"/>
          </p:nvPr>
        </p:nvSpPr>
        <p:spPr>
          <a:xfrm>
            <a:off x="6934200" y="6439165"/>
            <a:ext cx="2133600" cy="365125"/>
          </a:xfrm>
        </p:spPr>
        <p:txBody>
          <a:bodyPr/>
          <a:lstStyle/>
          <a:p>
            <a:fld id="{7CED2FF4-E13B-4C9D-8DAE-9329998D294C}" type="slidenum">
              <a:rPr lang="en-US" smtClean="0"/>
              <a:pPr/>
              <a:t>3</a:t>
            </a:fld>
            <a:endParaRPr lang="en-US" dirty="0"/>
          </a:p>
        </p:txBody>
      </p:sp>
      <p:grpSp>
        <p:nvGrpSpPr>
          <p:cNvPr id="9" name="Group 8"/>
          <p:cNvGrpSpPr/>
          <p:nvPr/>
        </p:nvGrpSpPr>
        <p:grpSpPr>
          <a:xfrm>
            <a:off x="0" y="228600"/>
            <a:ext cx="9144000" cy="685800"/>
            <a:chOff x="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JEA Electric System Overview </a:t>
              </a:r>
            </a:p>
          </p:txBody>
        </p:sp>
      </p:grpSp>
    </p:spTree>
    <p:extLst>
      <p:ext uri="{BB962C8B-B14F-4D97-AF65-F5344CB8AC3E}">
        <p14:creationId xmlns:p14="http://schemas.microsoft.com/office/powerpoint/2010/main" val="3195577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553200" y="6356350"/>
            <a:ext cx="2514600" cy="425450"/>
          </a:xfrm>
        </p:spPr>
        <p:txBody>
          <a:bodyPr/>
          <a:lstStyle/>
          <a:p>
            <a:fld id="{7CED2FF4-E13B-4C9D-8DAE-9329998D294C}" type="slidenum">
              <a:rPr lang="en-US" smtClean="0"/>
              <a:pPr/>
              <a:t>4</a:t>
            </a:fld>
            <a:endParaRPr lang="en-US" dirty="0"/>
          </a:p>
        </p:txBody>
      </p:sp>
      <p:grpSp>
        <p:nvGrpSpPr>
          <p:cNvPr id="9" name="Group 8"/>
          <p:cNvGrpSpPr/>
          <p:nvPr/>
        </p:nvGrpSpPr>
        <p:grpSpPr>
          <a:xfrm>
            <a:off x="0" y="228600"/>
            <a:ext cx="9144000" cy="685800"/>
            <a:chOff x="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JEA Water System Overview  </a:t>
              </a:r>
            </a:p>
          </p:txBody>
        </p:sp>
      </p:grpSp>
      <p:sp>
        <p:nvSpPr>
          <p:cNvPr id="14" name="Content Placeholder 2"/>
          <p:cNvSpPr txBox="1">
            <a:spLocks/>
          </p:cNvSpPr>
          <p:nvPr/>
        </p:nvSpPr>
        <p:spPr bwMode="auto">
          <a:xfrm>
            <a:off x="173355" y="1142148"/>
            <a:ext cx="4389120"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Net</a:t>
            </a:r>
            <a:r>
              <a:rPr kumimoji="0" lang="en-US" sz="2000" b="0" i="0" u="none" strike="noStrike" kern="0" cap="none" spc="0" normalizeH="0" noProof="0" dirty="0">
                <a:ln>
                  <a:noFill/>
                </a:ln>
                <a:solidFill>
                  <a:srgbClr val="000000"/>
                </a:solidFill>
                <a:effectLst/>
                <a:uLnTx/>
                <a:uFillTx/>
                <a:latin typeface="Arial"/>
                <a:ea typeface="+mn-ea"/>
                <a:cs typeface="+mn-cs"/>
              </a:rPr>
              <a:t> Assets In-Service $2.7B</a:t>
            </a:r>
          </a:p>
          <a:p>
            <a:pPr marL="0" marR="0" lvl="0" indent="0" algn="l" defTabSz="914400" rtl="0" eaLnBrk="0" fontAlgn="base" latinLnBrk="0" hangingPunct="0">
              <a:lnSpc>
                <a:spcPct val="100000"/>
              </a:lnSpc>
              <a:spcBef>
                <a:spcPct val="20000"/>
              </a:spcBef>
              <a:spcAft>
                <a:spcPct val="0"/>
              </a:spcAft>
              <a:buClr>
                <a:srgbClr val="00007D"/>
              </a:buClr>
              <a:buSzPct val="75000"/>
              <a:buNone/>
              <a:tabLst/>
              <a:defRPr/>
            </a:pPr>
            <a:r>
              <a:rPr lang="en-US" sz="2000" kern="0" dirty="0">
                <a:solidFill>
                  <a:srgbClr val="000000"/>
                </a:solidFill>
                <a:latin typeface="Arial"/>
              </a:rPr>
              <a:t>     in Water and Wastewater System</a:t>
            </a:r>
            <a:endParaRPr kumimoji="0" lang="en-US" sz="2000" b="0" i="0" u="none" strike="noStrike" kern="0" cap="none" spc="0" normalizeH="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ts val="1500"/>
              </a:lnSpc>
              <a:spcBef>
                <a:spcPts val="0"/>
              </a:spcBef>
              <a:spcAft>
                <a:spcPct val="0"/>
              </a:spcAft>
              <a:buClr>
                <a:srgbClr val="00007D"/>
              </a:buClr>
              <a:buSzPct val="75000"/>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Provides drinking water for approximately 330,000 customers</a:t>
            </a:r>
          </a:p>
          <a:p>
            <a:pPr marL="0" marR="0" lvl="0" indent="0" algn="l" defTabSz="914400" rtl="0" eaLnBrk="0" fontAlgn="base" latinLnBrk="0" hangingPunct="0">
              <a:lnSpc>
                <a:spcPts val="1500"/>
              </a:lnSpc>
              <a:spcBef>
                <a:spcPts val="0"/>
              </a:spcBef>
              <a:spcAft>
                <a:spcPct val="0"/>
              </a:spcAft>
              <a:buClr>
                <a:srgbClr val="00007D"/>
              </a:buClr>
              <a:buSzPct val="75000"/>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Treat and produce over 105 mgd</a:t>
            </a:r>
          </a:p>
          <a:p>
            <a:pPr marL="0" marR="0" lvl="0" indent="0" algn="l" defTabSz="914400" rtl="0" eaLnBrk="0" fontAlgn="base" latinLnBrk="0" hangingPunct="0">
              <a:lnSpc>
                <a:spcPts val="1500"/>
              </a:lnSpc>
              <a:spcBef>
                <a:spcPts val="0"/>
              </a:spcBef>
              <a:spcAft>
                <a:spcPct val="0"/>
              </a:spcAft>
              <a:buClr>
                <a:srgbClr val="00007D"/>
              </a:buClr>
              <a:buSzPct val="75000"/>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Source of supply is the Floridan Aquifer</a:t>
            </a:r>
          </a:p>
          <a:p>
            <a:pPr marL="0" marR="0" lvl="0" indent="0" algn="l" defTabSz="914400" rtl="0" eaLnBrk="0" fontAlgn="base" latinLnBrk="0" hangingPunct="0">
              <a:lnSpc>
                <a:spcPts val="1500"/>
              </a:lnSpc>
              <a:spcBef>
                <a:spcPts val="0"/>
              </a:spcBef>
              <a:spcAft>
                <a:spcPct val="0"/>
              </a:spcAft>
              <a:buClr>
                <a:srgbClr val="00007D"/>
              </a:buClr>
              <a:buSzPct val="75000"/>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Supply is provided by 135 wells and 37 treatment plants</a:t>
            </a:r>
          </a:p>
          <a:p>
            <a:pPr marL="0" marR="0" lvl="0" indent="0" algn="l" defTabSz="914400" rtl="0" eaLnBrk="0" fontAlgn="base" latinLnBrk="0" hangingPunct="0">
              <a:lnSpc>
                <a:spcPts val="1500"/>
              </a:lnSpc>
              <a:spcBef>
                <a:spcPts val="0"/>
              </a:spcBef>
              <a:spcAft>
                <a:spcPct val="0"/>
              </a:spcAft>
              <a:buClr>
                <a:srgbClr val="00007D"/>
              </a:buClr>
              <a:buSzPct val="75000"/>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Water is distributed by over 4,300 miles of pipe</a:t>
            </a:r>
          </a:p>
        </p:txBody>
      </p:sp>
      <p:pic>
        <p:nvPicPr>
          <p:cNvPr id="15" name="Content Placeholder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524000"/>
            <a:ext cx="4392090" cy="380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89320" y="1234440"/>
            <a:ext cx="1940083"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Water System </a:t>
            </a:r>
          </a:p>
        </p:txBody>
      </p:sp>
    </p:spTree>
    <p:extLst>
      <p:ext uri="{BB962C8B-B14F-4D97-AF65-F5344CB8AC3E}">
        <p14:creationId xmlns:p14="http://schemas.microsoft.com/office/powerpoint/2010/main" val="4084539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uizmm.CORP\AppData\Local\Microsoft\Windows\Temporary Internet Files\Content.Outlook\OPQJ4PA9\Wastewater Service Area 2017_8.5x11.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248" y="1780032"/>
            <a:ext cx="4398264" cy="38130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227320" y="1516380"/>
            <a:ext cx="2651816"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Wastewater System </a:t>
            </a:r>
          </a:p>
        </p:txBody>
      </p:sp>
      <p:sp>
        <p:nvSpPr>
          <p:cNvPr id="6" name="Slide Number Placeholder 3"/>
          <p:cNvSpPr>
            <a:spLocks noGrp="1"/>
          </p:cNvSpPr>
          <p:nvPr>
            <p:ph type="sldNum" sz="quarter" idx="12"/>
          </p:nvPr>
        </p:nvSpPr>
        <p:spPr>
          <a:xfrm>
            <a:off x="7010400" y="6462395"/>
            <a:ext cx="2133600" cy="365125"/>
          </a:xfrm>
        </p:spPr>
        <p:txBody>
          <a:bodyPr/>
          <a:lstStyle/>
          <a:p>
            <a:fld id="{7CED2FF4-E13B-4C9D-8DAE-9329998D294C}" type="slidenum">
              <a:rPr lang="en-US" smtClean="0"/>
              <a:pPr/>
              <a:t>5</a:t>
            </a:fld>
            <a:endParaRPr lang="en-US" dirty="0"/>
          </a:p>
        </p:txBody>
      </p:sp>
      <p:grpSp>
        <p:nvGrpSpPr>
          <p:cNvPr id="9" name="Group 8"/>
          <p:cNvGrpSpPr/>
          <p:nvPr/>
        </p:nvGrpSpPr>
        <p:grpSpPr>
          <a:xfrm>
            <a:off x="0" y="228600"/>
            <a:ext cx="9144000" cy="685800"/>
            <a:chOff x="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JEA Wastewater System Overview  </a:t>
              </a:r>
            </a:p>
          </p:txBody>
        </p:sp>
      </p:grpSp>
      <p:sp>
        <p:nvSpPr>
          <p:cNvPr id="16" name="Content Placeholder 2"/>
          <p:cNvSpPr txBox="1">
            <a:spLocks/>
          </p:cNvSpPr>
          <p:nvPr/>
        </p:nvSpPr>
        <p:spPr bwMode="auto">
          <a:xfrm>
            <a:off x="330197" y="1066800"/>
            <a:ext cx="3886200"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Treat more than 75 mgd</a:t>
            </a:r>
          </a:p>
          <a:p>
            <a:pPr marL="0" marR="0" lvl="0" indent="0" algn="l" defTabSz="914400" rtl="0" eaLnBrk="0" fontAlgn="base" latinLnBrk="0" hangingPunct="0">
              <a:lnSpc>
                <a:spcPts val="1500"/>
              </a:lnSpc>
              <a:spcBef>
                <a:spcPts val="0"/>
              </a:spcBef>
              <a:spcAft>
                <a:spcPct val="0"/>
              </a:spcAft>
              <a:buClr>
                <a:srgbClr val="00007D"/>
              </a:buClr>
              <a:buSzPct val="75000"/>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Wastewater is collected by 3,800 miles of pipe and over 1,300    pump lift stations</a:t>
            </a:r>
          </a:p>
          <a:p>
            <a:pPr marL="0" marR="0" lvl="0" indent="0" algn="l" defTabSz="914400" rtl="0" eaLnBrk="0" fontAlgn="base" latinLnBrk="0" hangingPunct="0">
              <a:lnSpc>
                <a:spcPts val="1800"/>
              </a:lnSpc>
              <a:spcBef>
                <a:spcPts val="0"/>
              </a:spcBef>
              <a:spcAft>
                <a:spcPct val="0"/>
              </a:spcAft>
              <a:buClr>
                <a:srgbClr val="00007D"/>
              </a:buClr>
              <a:buSzPct val="75000"/>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Most of the treated water is discharged to the St Johns River</a:t>
            </a:r>
          </a:p>
          <a:p>
            <a:pPr marL="0" marR="0" lvl="0" indent="0" algn="l" defTabSz="914400" rtl="0" eaLnBrk="0" fontAlgn="base" latinLnBrk="0" hangingPunct="0">
              <a:lnSpc>
                <a:spcPts val="1500"/>
              </a:lnSpc>
              <a:spcBef>
                <a:spcPts val="0"/>
              </a:spcBef>
              <a:spcAft>
                <a:spcPct val="0"/>
              </a:spcAft>
              <a:buClr>
                <a:srgbClr val="00007D"/>
              </a:buClr>
              <a:buSzPct val="75000"/>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Due to enhanced treatment, the nutrient loading has been  reduced from ~900 tons/year in 2006 to ~590 tons/year in 2015</a:t>
            </a:r>
          </a:p>
          <a:p>
            <a:pPr marL="0" marR="0" lvl="0" indent="0" algn="l" defTabSz="914400" rtl="0" eaLnBrk="0" fontAlgn="base" latinLnBrk="0" hangingPunct="0">
              <a:lnSpc>
                <a:spcPts val="1500"/>
              </a:lnSpc>
              <a:spcBef>
                <a:spcPts val="0"/>
              </a:spcBef>
              <a:spcAft>
                <a:spcPct val="0"/>
              </a:spcAft>
              <a:buClr>
                <a:srgbClr val="00007D"/>
              </a:buClr>
              <a:buSzPct val="75000"/>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Implemented a Reclaimed Water Program, 13.5 mgd of reclaimed water irrigating golf courses,     ball fields, common areas and residential lawns</a:t>
            </a:r>
          </a:p>
        </p:txBody>
      </p:sp>
    </p:spTree>
    <p:extLst>
      <p:ext uri="{BB962C8B-B14F-4D97-AF65-F5344CB8AC3E}">
        <p14:creationId xmlns:p14="http://schemas.microsoft.com/office/powerpoint/2010/main" val="2141258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p:cNvGraphicFramePr/>
          <p:nvPr>
            <p:extLst>
              <p:ext uri="{D42A27DB-BD31-4B8C-83A1-F6EECF244321}">
                <p14:modId xmlns:p14="http://schemas.microsoft.com/office/powerpoint/2010/main" val="1078283324"/>
              </p:ext>
            </p:extLst>
          </p:nvPr>
        </p:nvGraphicFramePr>
        <p:xfrm>
          <a:off x="254434" y="1271653"/>
          <a:ext cx="8630588" cy="4619513"/>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p:cNvGrpSpPr/>
          <p:nvPr/>
        </p:nvGrpSpPr>
        <p:grpSpPr>
          <a:xfrm>
            <a:off x="-287395" y="145232"/>
            <a:ext cx="9240895" cy="905839"/>
            <a:chOff x="-287395" y="228600"/>
            <a:chExt cx="9240895" cy="905839"/>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90500" y="797969"/>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287395" y="364998"/>
              <a:ext cx="9144000" cy="769441"/>
            </a:xfrm>
            <a:prstGeom prst="rect">
              <a:avLst/>
            </a:prstGeom>
            <a:noFill/>
          </p:spPr>
          <p:txBody>
            <a:bodyPr wrap="square" rtlCol="0">
              <a:spAutoFit/>
            </a:bodyPr>
            <a:lstStyle/>
            <a:p>
              <a:pPr algn="ctr"/>
              <a:r>
                <a:rPr lang="en-US" sz="2100" dirty="0">
                  <a:solidFill>
                    <a:srgbClr val="204D84"/>
                  </a:solidFill>
                  <a:latin typeface="Tw Cen MT Condensed Extra Bold" pitchFamily="34" charset="0"/>
                  <a:cs typeface="Arial" pitchFamily="34" charset="0"/>
                </a:rPr>
                <a:t> </a:t>
              </a:r>
              <a:r>
                <a:rPr lang="en-US" sz="2200" dirty="0">
                  <a:solidFill>
                    <a:srgbClr val="204D84"/>
                  </a:solidFill>
                  <a:latin typeface="Tw Cen MT Condensed Extra Bold" pitchFamily="34" charset="0"/>
                  <a:cs typeface="Arial" pitchFamily="34" charset="0"/>
                </a:rPr>
                <a:t>Capital Spending &amp; Projections - Electric System</a:t>
              </a:r>
            </a:p>
            <a:p>
              <a:pPr algn="ctr"/>
              <a:r>
                <a:rPr lang="en-US" sz="2200" b="1" dirty="0">
                  <a:solidFill>
                    <a:srgbClr val="204D84"/>
                  </a:solidFill>
                  <a:latin typeface="Tw Cen MT Condensed Extra Bold" pitchFamily="34" charset="0"/>
                  <a:cs typeface="Arial" pitchFamily="34" charset="0"/>
                </a:rPr>
                <a:t> </a:t>
              </a:r>
            </a:p>
          </p:txBody>
        </p:sp>
      </p:grpSp>
      <p:sp>
        <p:nvSpPr>
          <p:cNvPr id="27" name="TextBox 26"/>
          <p:cNvSpPr txBox="1"/>
          <p:nvPr/>
        </p:nvSpPr>
        <p:spPr>
          <a:xfrm>
            <a:off x="129208" y="6259735"/>
            <a:ext cx="5871099" cy="246221"/>
          </a:xfrm>
          <a:prstGeom prst="rect">
            <a:avLst/>
          </a:prstGeom>
          <a:noFill/>
        </p:spPr>
        <p:txBody>
          <a:bodyPr wrap="square" t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sng" strike="noStrike" kern="0" cap="none" spc="0" normalizeH="0" baseline="0" noProof="0" dirty="0">
                <a:ln>
                  <a:noFill/>
                </a:ln>
                <a:solidFill>
                  <a:prstClr val="black"/>
                </a:solidFill>
                <a:effectLst/>
                <a:uLnTx/>
                <a:uFillTx/>
              </a:rPr>
              <a:t>Notes: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Includes SJRPP and Scherer CAPEX</a:t>
            </a:r>
          </a:p>
        </p:txBody>
      </p:sp>
      <p:sp>
        <p:nvSpPr>
          <p:cNvPr id="28" name="Rounded Rectangle 27"/>
          <p:cNvSpPr/>
          <p:nvPr/>
        </p:nvSpPr>
        <p:spPr>
          <a:xfrm>
            <a:off x="7498080" y="4724400"/>
            <a:ext cx="759248" cy="328198"/>
          </a:xfrm>
          <a:prstGeom prst="roundRect">
            <a:avLst/>
          </a:prstGeom>
          <a:solidFill>
            <a:srgbClr val="FFFFFF"/>
          </a:solidFill>
          <a:ln w="12700" cap="flat" cmpd="sng" algn="ctr">
            <a:solidFill>
              <a:srgbClr val="000000"/>
            </a:solidFill>
            <a:prstDash val="solid"/>
          </a:ln>
          <a:effectLst/>
        </p:spPr>
        <p:txBody>
          <a:bodyPr lIns="0" r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mn-cs"/>
              </a:rPr>
              <a:t>5 Year Avg.</a:t>
            </a:r>
            <a:br>
              <a:rPr kumimoji="0" lang="en-US" sz="800" b="1" i="0" u="none" strike="noStrike" kern="0" cap="none" spc="0" normalizeH="0" baseline="0" noProof="0" dirty="0">
                <a:ln>
                  <a:noFill/>
                </a:ln>
                <a:solidFill>
                  <a:srgbClr val="000000"/>
                </a:solidFill>
                <a:effectLst/>
                <a:uLnTx/>
                <a:uFillTx/>
                <a:latin typeface="Arial"/>
                <a:ea typeface="+mn-ea"/>
                <a:cs typeface="+mn-cs"/>
              </a:rPr>
            </a:br>
            <a:r>
              <a:rPr kumimoji="0" lang="en-US" sz="800" b="1" i="0" u="none" strike="noStrike" kern="0" cap="none" spc="0" normalizeH="0" baseline="0" noProof="0" dirty="0">
                <a:ln>
                  <a:noFill/>
                </a:ln>
                <a:solidFill>
                  <a:srgbClr val="000000"/>
                </a:solidFill>
                <a:effectLst/>
                <a:uLnTx/>
                <a:uFillTx/>
                <a:latin typeface="Arial"/>
                <a:ea typeface="+mn-ea"/>
                <a:cs typeface="+mn-cs"/>
              </a:rPr>
              <a:t>CAPEX: $167M</a:t>
            </a:r>
          </a:p>
        </p:txBody>
      </p:sp>
      <p:sp>
        <p:nvSpPr>
          <p:cNvPr id="2" name="Slide Number Placeholder 1"/>
          <p:cNvSpPr>
            <a:spLocks noGrp="1"/>
          </p:cNvSpPr>
          <p:nvPr>
            <p:ph type="sldNum" sz="quarter" idx="12"/>
          </p:nvPr>
        </p:nvSpPr>
        <p:spPr>
          <a:xfrm>
            <a:off x="6995160" y="6505956"/>
            <a:ext cx="2133600" cy="365125"/>
          </a:xfrm>
        </p:spPr>
        <p:txBody>
          <a:bodyPr/>
          <a:lstStyle/>
          <a:p>
            <a:fld id="{4D63DD63-DB06-4FEC-8C34-A30A2BCBE5AF}" type="slidenum">
              <a:rPr lang="en-US" smtClean="0"/>
              <a:t>6</a:t>
            </a:fld>
            <a:endParaRPr lang="en-US" dirty="0"/>
          </a:p>
        </p:txBody>
      </p:sp>
      <p:sp>
        <p:nvSpPr>
          <p:cNvPr id="35" name="TextBox 34"/>
          <p:cNvSpPr txBox="1"/>
          <p:nvPr/>
        </p:nvSpPr>
        <p:spPr>
          <a:xfrm rot="16200000">
            <a:off x="-898656" y="2984171"/>
            <a:ext cx="2133601" cy="246221"/>
          </a:xfrm>
          <a:prstGeom prst="rect">
            <a:avLst/>
          </a:prstGeom>
          <a:noFill/>
        </p:spPr>
        <p:txBody>
          <a:bodyPr wrap="square" rtlCol="0">
            <a:spAutoFit/>
          </a:bodyPr>
          <a:lstStyle/>
          <a:p>
            <a:pPr algn="ctr" fontAlgn="base">
              <a:spcBef>
                <a:spcPct val="50000"/>
              </a:spcBef>
              <a:spcAft>
                <a:spcPct val="0"/>
              </a:spcAft>
            </a:pPr>
            <a:r>
              <a:rPr lang="en-US" sz="1000" b="1" dirty="0">
                <a:solidFill>
                  <a:srgbClr val="000000"/>
                </a:solidFill>
              </a:rPr>
              <a:t>CAPEX (in millions)</a:t>
            </a:r>
          </a:p>
        </p:txBody>
      </p:sp>
      <p:sp>
        <p:nvSpPr>
          <p:cNvPr id="36" name="TextBox 35"/>
          <p:cNvSpPr txBox="1"/>
          <p:nvPr/>
        </p:nvSpPr>
        <p:spPr>
          <a:xfrm rot="16200000">
            <a:off x="7710900" y="3111881"/>
            <a:ext cx="2349046" cy="246221"/>
          </a:xfrm>
          <a:prstGeom prst="rect">
            <a:avLst/>
          </a:prstGeom>
          <a:noFill/>
        </p:spPr>
        <p:txBody>
          <a:bodyPr wrap="square" rtlCol="0">
            <a:spAutoFit/>
          </a:bodyPr>
          <a:lstStyle/>
          <a:p>
            <a:pPr algn="ctr" fontAlgn="base">
              <a:spcBef>
                <a:spcPct val="50000"/>
              </a:spcBef>
              <a:spcAft>
                <a:spcPct val="0"/>
              </a:spcAft>
            </a:pPr>
            <a:r>
              <a:rPr lang="en-US" sz="1000" b="1" dirty="0">
                <a:solidFill>
                  <a:srgbClr val="000000"/>
                </a:solidFill>
              </a:rPr>
              <a:t>% Debt to Asset Ratio</a:t>
            </a:r>
          </a:p>
        </p:txBody>
      </p:sp>
      <p:sp>
        <p:nvSpPr>
          <p:cNvPr id="37" name="TextBox 36"/>
          <p:cNvSpPr txBox="1"/>
          <p:nvPr/>
        </p:nvSpPr>
        <p:spPr>
          <a:xfrm>
            <a:off x="873534" y="5891167"/>
            <a:ext cx="7449200" cy="307777"/>
          </a:xfrm>
          <a:prstGeom prst="rect">
            <a:avLst/>
          </a:prstGeom>
          <a:noFill/>
          <a:ln>
            <a:solidFill>
              <a:schemeClr val="tx1"/>
            </a:solidFill>
          </a:ln>
        </p:spPr>
        <p:txBody>
          <a:bodyPr wrap="square" rtlCol="0">
            <a:spAutoFit/>
          </a:bodyPr>
          <a:lstStyle/>
          <a:p>
            <a:pPr fontAlgn="base">
              <a:spcBef>
                <a:spcPct val="50000"/>
              </a:spcBef>
              <a:spcAft>
                <a:spcPct val="0"/>
              </a:spcAft>
            </a:pPr>
            <a:r>
              <a:rPr lang="en-US" sz="1400" dirty="0">
                <a:solidFill>
                  <a:srgbClr val="000000"/>
                </a:solidFill>
              </a:rPr>
              <a:t>         </a:t>
            </a:r>
            <a:r>
              <a:rPr lang="en-US" sz="1200" dirty="0">
                <a:solidFill>
                  <a:srgbClr val="000000"/>
                </a:solidFill>
              </a:rPr>
              <a:t>Debt Funded CAPEX                     Cash Funded CAPEX                 Prior Year Carry Over                     % Debt to Asset</a:t>
            </a:r>
            <a:endParaRPr lang="en-US" sz="1000" dirty="0">
              <a:solidFill>
                <a:srgbClr val="000000"/>
              </a:solidFill>
            </a:endParaRPr>
          </a:p>
        </p:txBody>
      </p:sp>
      <p:sp>
        <p:nvSpPr>
          <p:cNvPr id="38" name="Rectangle 37"/>
          <p:cNvSpPr/>
          <p:nvPr/>
        </p:nvSpPr>
        <p:spPr>
          <a:xfrm>
            <a:off x="946129" y="5930754"/>
            <a:ext cx="290004"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dirty="0">
              <a:solidFill>
                <a:srgbClr val="FFFFFF"/>
              </a:solidFill>
            </a:endParaRPr>
          </a:p>
        </p:txBody>
      </p:sp>
      <p:sp>
        <p:nvSpPr>
          <p:cNvPr id="39" name="Rectangle 38"/>
          <p:cNvSpPr/>
          <p:nvPr/>
        </p:nvSpPr>
        <p:spPr>
          <a:xfrm>
            <a:off x="2945970" y="5930754"/>
            <a:ext cx="290004"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dirty="0">
              <a:solidFill>
                <a:srgbClr val="FFFFFF"/>
              </a:solidFill>
            </a:endParaRPr>
          </a:p>
        </p:txBody>
      </p:sp>
      <p:sp>
        <p:nvSpPr>
          <p:cNvPr id="40" name="Rectangle 39"/>
          <p:cNvSpPr/>
          <p:nvPr/>
        </p:nvSpPr>
        <p:spPr>
          <a:xfrm>
            <a:off x="4741334" y="5930754"/>
            <a:ext cx="290004" cy="228600"/>
          </a:xfrm>
          <a:prstGeom prst="rect">
            <a:avLst/>
          </a:prstGeom>
          <a:pattFill prst="diagBrick">
            <a:fgClr>
              <a:srgbClr val="00B050"/>
            </a:fgClr>
            <a:bgClr>
              <a:schemeClr val="accent3">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dirty="0">
              <a:solidFill>
                <a:srgbClr val="FFFFFF"/>
              </a:solidFill>
            </a:endParaRPr>
          </a:p>
        </p:txBody>
      </p:sp>
      <p:cxnSp>
        <p:nvCxnSpPr>
          <p:cNvPr id="41" name="Straight Connector 40"/>
          <p:cNvCxnSpPr/>
          <p:nvPr/>
        </p:nvCxnSpPr>
        <p:spPr>
          <a:xfrm>
            <a:off x="6646334" y="6056406"/>
            <a:ext cx="457200" cy="0"/>
          </a:xfrm>
          <a:prstGeom prst="line">
            <a:avLst/>
          </a:prstGeom>
          <a:ln w="38100">
            <a:solidFill>
              <a:schemeClr val="tx2">
                <a:lumMod val="7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flipV="1">
            <a:off x="7426782" y="1329280"/>
            <a:ext cx="0" cy="3999644"/>
          </a:xfrm>
          <a:prstGeom prst="line">
            <a:avLst/>
          </a:prstGeom>
          <a:noFill/>
          <a:ln w="25400" cap="flat" cmpd="sng" algn="ctr">
            <a:solidFill>
              <a:schemeClr val="tx1"/>
            </a:solidFill>
            <a:prstDash val="sysDash"/>
            <a:round/>
            <a:headEnd type="none" w="med" len="med"/>
            <a:tailEnd type="none" w="med" len="med"/>
          </a:ln>
          <a:effectLst/>
        </p:spPr>
      </p:cxnSp>
      <p:sp>
        <p:nvSpPr>
          <p:cNvPr id="3" name="TextBox 2"/>
          <p:cNvSpPr txBox="1"/>
          <p:nvPr/>
        </p:nvSpPr>
        <p:spPr>
          <a:xfrm>
            <a:off x="5793436" y="1591090"/>
            <a:ext cx="239613" cy="170259"/>
          </a:xfrm>
          <a:prstGeom prst="roundRect">
            <a:avLst/>
          </a:prstGeom>
          <a:noFill/>
          <a:ln w="12700">
            <a:solidFill>
              <a:schemeClr val="tx1"/>
            </a:solidFill>
          </a:ln>
        </p:spPr>
        <p:txBody>
          <a:bodyPr wrap="none" lIns="0" tIns="0" rIns="0" bIns="0" rtlCol="0">
            <a:spAutoFit/>
          </a:bodyPr>
          <a:lstStyle/>
          <a:p>
            <a:r>
              <a:rPr lang="en-US" sz="1000" b="1" dirty="0"/>
              <a:t>91%</a:t>
            </a:r>
          </a:p>
        </p:txBody>
      </p:sp>
    </p:spTree>
    <p:extLst>
      <p:ext uri="{BB962C8B-B14F-4D97-AF65-F5344CB8AC3E}">
        <p14:creationId xmlns:p14="http://schemas.microsoft.com/office/powerpoint/2010/main" val="291015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3048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lgn="ctr"/>
            <a:endParaRPr lang="en-US" sz="3600" kern="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62908441"/>
              </p:ext>
            </p:extLst>
          </p:nvPr>
        </p:nvGraphicFramePr>
        <p:xfrm>
          <a:off x="457200" y="1143000"/>
          <a:ext cx="7653689" cy="2400300"/>
        </p:xfrm>
        <a:graphic>
          <a:graphicData uri="http://schemas.openxmlformats.org/drawingml/2006/table">
            <a:tbl>
              <a:tblPr/>
              <a:tblGrid>
                <a:gridCol w="2515401">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33112">
                  <a:extLst>
                    <a:ext uri="{9D8B030D-6E8A-4147-A177-3AD203B41FA5}">
                      <a16:colId xmlns:a16="http://schemas.microsoft.com/office/drawing/2014/main" val="20002"/>
                    </a:ext>
                  </a:extLst>
                </a:gridCol>
                <a:gridCol w="1033112">
                  <a:extLst>
                    <a:ext uri="{9D8B030D-6E8A-4147-A177-3AD203B41FA5}">
                      <a16:colId xmlns:a16="http://schemas.microsoft.com/office/drawing/2014/main" val="20003"/>
                    </a:ext>
                  </a:extLst>
                </a:gridCol>
                <a:gridCol w="1033112">
                  <a:extLst>
                    <a:ext uri="{9D8B030D-6E8A-4147-A177-3AD203B41FA5}">
                      <a16:colId xmlns:a16="http://schemas.microsoft.com/office/drawing/2014/main" val="20004"/>
                    </a:ext>
                  </a:extLst>
                </a:gridCol>
                <a:gridCol w="1033112">
                  <a:extLst>
                    <a:ext uri="{9D8B030D-6E8A-4147-A177-3AD203B41FA5}">
                      <a16:colId xmlns:a16="http://schemas.microsoft.com/office/drawing/2014/main" val="20005"/>
                    </a:ext>
                  </a:extLst>
                </a:gridCol>
              </a:tblGrid>
              <a:tr h="266700">
                <a:tc>
                  <a:txBody>
                    <a:bodyPr/>
                    <a:lstStyle/>
                    <a:p>
                      <a:pPr algn="l" fontAlgn="b"/>
                      <a:r>
                        <a:rPr lang="en-US" sz="1100" b="1" i="0" u="none" strike="noStrike" dirty="0">
                          <a:solidFill>
                            <a:srgbClr val="FFFFFF"/>
                          </a:solidFill>
                          <a:effectLst/>
                          <a:latin typeface="Calibri"/>
                        </a:rPr>
                        <a:t>Asset Category (Costs in $1000's)</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b"/>
                      <a:r>
                        <a:rPr lang="en-US" sz="1100" b="1" i="0" u="none" strike="noStrike" dirty="0">
                          <a:solidFill>
                            <a:srgbClr val="FFFFFF"/>
                          </a:solidFill>
                          <a:effectLst/>
                          <a:latin typeface="Calibri"/>
                        </a:rPr>
                        <a:t>FY17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b"/>
                      <a:r>
                        <a:rPr lang="en-US" sz="1100" b="1" i="0" u="none" strike="noStrike" dirty="0">
                          <a:solidFill>
                            <a:srgbClr val="FFFFFF"/>
                          </a:solidFill>
                          <a:effectLst/>
                          <a:latin typeface="Calibri"/>
                        </a:rPr>
                        <a:t>FY18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b"/>
                      <a:r>
                        <a:rPr lang="en-US" sz="1100" b="1" i="0" u="none" strike="noStrike" dirty="0">
                          <a:solidFill>
                            <a:srgbClr val="FFFFFF"/>
                          </a:solidFill>
                          <a:effectLst/>
                          <a:latin typeface="Calibri"/>
                        </a:rPr>
                        <a:t>FY19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b"/>
                      <a:r>
                        <a:rPr lang="en-US" sz="1100" b="1" i="0" u="none" strike="noStrike" dirty="0">
                          <a:solidFill>
                            <a:srgbClr val="FFFFFF"/>
                          </a:solidFill>
                          <a:effectLst/>
                          <a:latin typeface="Calibri"/>
                        </a:rPr>
                        <a:t>FY20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b"/>
                      <a:r>
                        <a:rPr lang="en-US" sz="1100" b="1" i="0" u="none" strike="noStrike" dirty="0">
                          <a:solidFill>
                            <a:srgbClr val="FFFFFF"/>
                          </a:solidFill>
                          <a:effectLst/>
                          <a:latin typeface="Calibri"/>
                        </a:rPr>
                        <a:t>FY21</a:t>
                      </a:r>
                    </a:p>
                  </a:txBody>
                  <a:tcPr marL="0" marR="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0000"/>
                  </a:ext>
                </a:extLst>
              </a:tr>
              <a:tr h="266700">
                <a:tc>
                  <a:txBody>
                    <a:bodyPr/>
                    <a:lstStyle/>
                    <a:p>
                      <a:pPr algn="l" fontAlgn="b"/>
                      <a:r>
                        <a:rPr lang="en-US" sz="1100" b="1" i="0" u="none" strike="noStrike" dirty="0">
                          <a:solidFill>
                            <a:srgbClr val="000000"/>
                          </a:solidFill>
                          <a:effectLst/>
                          <a:latin typeface="Calibri"/>
                        </a:rPr>
                        <a:t>Generation Projects</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 $21,323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 $26,631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 $25,384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 $17,534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 $18,632 </a:t>
                      </a:r>
                    </a:p>
                  </a:txBody>
                  <a:tcPr marL="0" marR="18288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66700">
                <a:tc>
                  <a:txBody>
                    <a:bodyPr/>
                    <a:lstStyle/>
                    <a:p>
                      <a:pPr algn="l" fontAlgn="b"/>
                      <a:r>
                        <a:rPr lang="en-US" sz="1100" b="1" i="0" u="none" strike="noStrike" dirty="0">
                          <a:solidFill>
                            <a:srgbClr val="000000"/>
                          </a:solidFill>
                          <a:effectLst/>
                          <a:latin typeface="Calibri"/>
                        </a:rPr>
                        <a:t>Substation</a:t>
                      </a:r>
                      <a:r>
                        <a:rPr lang="en-US" sz="1100" b="1" i="0" u="none" strike="noStrike" baseline="0" dirty="0">
                          <a:solidFill>
                            <a:srgbClr val="000000"/>
                          </a:solidFill>
                          <a:effectLst/>
                          <a:latin typeface="Calibri"/>
                        </a:rPr>
                        <a:t> &amp; Transmission </a:t>
                      </a:r>
                      <a:r>
                        <a:rPr lang="en-US" sz="1100" b="1" i="0" u="none" strike="noStrike" dirty="0">
                          <a:solidFill>
                            <a:srgbClr val="000000"/>
                          </a:solidFill>
                          <a:effectLst/>
                          <a:latin typeface="Calibri"/>
                        </a:rPr>
                        <a:t>Projects</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35,405</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42,889</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24,146</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16,160</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21,403</a:t>
                      </a:r>
                    </a:p>
                  </a:txBody>
                  <a:tcPr marL="0" marR="18288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66700">
                <a:tc>
                  <a:txBody>
                    <a:bodyPr/>
                    <a:lstStyle/>
                    <a:p>
                      <a:pPr algn="l" fontAlgn="b"/>
                      <a:r>
                        <a:rPr lang="en-US" sz="1100" b="1" i="0" u="none" strike="noStrike" dirty="0">
                          <a:solidFill>
                            <a:srgbClr val="000000"/>
                          </a:solidFill>
                          <a:effectLst/>
                          <a:latin typeface="Calibri"/>
                        </a:rPr>
                        <a:t>Distribution Projects</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55,256</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51,888</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48,738</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47,351</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44,263</a:t>
                      </a:r>
                    </a:p>
                  </a:txBody>
                  <a:tcPr marL="0" marR="18288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266700">
                <a:tc>
                  <a:txBody>
                    <a:bodyPr/>
                    <a:lstStyle/>
                    <a:p>
                      <a:pPr algn="l" fontAlgn="b"/>
                      <a:r>
                        <a:rPr lang="en-US" sz="1100" b="1" i="0" u="none" strike="noStrike" dirty="0">
                          <a:solidFill>
                            <a:srgbClr val="000000"/>
                          </a:solidFill>
                          <a:effectLst/>
                          <a:latin typeface="Calibri"/>
                        </a:rPr>
                        <a:t>Other </a:t>
                      </a:r>
                      <a:r>
                        <a:rPr lang="en-US" sz="800" b="1" i="0" u="none" strike="noStrike" dirty="0">
                          <a:solidFill>
                            <a:srgbClr val="000000"/>
                          </a:solidFill>
                          <a:effectLst/>
                          <a:latin typeface="Calibri"/>
                        </a:rPr>
                        <a:t>(Fleet, Facilities, Meters, IT, etc.)</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54,425</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73,733</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53,548</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29,370</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28,303</a:t>
                      </a:r>
                    </a:p>
                  </a:txBody>
                  <a:tcPr marL="0" marR="18288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266700">
                <a:tc>
                  <a:txBody>
                    <a:bodyPr/>
                    <a:lstStyle/>
                    <a:p>
                      <a:pPr algn="l" fontAlgn="b"/>
                      <a:r>
                        <a:rPr lang="en-US" sz="1100" b="1" i="0" u="none" strike="noStrike" dirty="0">
                          <a:solidFill>
                            <a:srgbClr val="000000"/>
                          </a:solidFill>
                          <a:effectLst/>
                          <a:latin typeface="Calibri"/>
                        </a:rPr>
                        <a:t>Subtotal</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r" fontAlgn="b"/>
                      <a:r>
                        <a:rPr lang="en-US" sz="1100" b="1" i="0" u="none" strike="noStrike" dirty="0">
                          <a:solidFill>
                            <a:srgbClr val="000000"/>
                          </a:solidFill>
                          <a:effectLst/>
                          <a:latin typeface="Calibri"/>
                        </a:rPr>
                        <a:t> $166,409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r" fontAlgn="b"/>
                      <a:r>
                        <a:rPr lang="en-US" sz="1100" b="1" i="0" u="none" strike="noStrike" dirty="0">
                          <a:solidFill>
                            <a:srgbClr val="000000"/>
                          </a:solidFill>
                          <a:effectLst/>
                          <a:latin typeface="Calibri"/>
                        </a:rPr>
                        <a:t> $195,141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r" fontAlgn="b"/>
                      <a:r>
                        <a:rPr lang="en-US" sz="1100" b="1" i="0" u="none" strike="noStrike" dirty="0">
                          <a:solidFill>
                            <a:srgbClr val="000000"/>
                          </a:solidFill>
                          <a:effectLst/>
                          <a:latin typeface="Calibri"/>
                        </a:rPr>
                        <a:t> $151,816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r" fontAlgn="b"/>
                      <a:r>
                        <a:rPr lang="en-US" sz="1100" b="1" i="0" u="none" strike="noStrike" dirty="0">
                          <a:solidFill>
                            <a:srgbClr val="000000"/>
                          </a:solidFill>
                          <a:effectLst/>
                          <a:latin typeface="Calibri"/>
                        </a:rPr>
                        <a:t> $110,415</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r" fontAlgn="b"/>
                      <a:r>
                        <a:rPr lang="en-US" sz="1100" b="1" i="0" u="none" strike="noStrike" dirty="0">
                          <a:solidFill>
                            <a:srgbClr val="000000"/>
                          </a:solidFill>
                          <a:effectLst/>
                          <a:latin typeface="Calibri"/>
                        </a:rPr>
                        <a:t> $112,601 </a:t>
                      </a:r>
                    </a:p>
                  </a:txBody>
                  <a:tcPr marL="0" marR="18288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5"/>
                  </a:ext>
                </a:extLst>
              </a:tr>
              <a:tr h="266700">
                <a:tc>
                  <a:txBody>
                    <a:bodyPr/>
                    <a:lstStyle/>
                    <a:p>
                      <a:pPr algn="l" fontAlgn="b"/>
                      <a:r>
                        <a:rPr lang="en-US" sz="1100" b="1" i="0" u="none" strike="noStrike" dirty="0">
                          <a:solidFill>
                            <a:srgbClr val="000000"/>
                          </a:solidFill>
                          <a:effectLst/>
                          <a:latin typeface="Calibri"/>
                        </a:rPr>
                        <a:t>SJRPP</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US" sz="1100" b="1" i="0" u="none" strike="noStrike" kern="1200" dirty="0">
                          <a:solidFill>
                            <a:srgbClr val="000000"/>
                          </a:solidFill>
                          <a:effectLst/>
                          <a:latin typeface="Calibri"/>
                          <a:ea typeface="+mn-ea"/>
                          <a:cs typeface="+mn-cs"/>
                        </a:rPr>
                        <a:t>9,381</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US" sz="1100" b="1" i="0" u="none" strike="noStrike" kern="1200" dirty="0">
                          <a:solidFill>
                            <a:srgbClr val="000000"/>
                          </a:solidFill>
                          <a:effectLst/>
                          <a:latin typeface="Calibri"/>
                          <a:ea typeface="+mn-ea"/>
                          <a:cs typeface="+mn-cs"/>
                        </a:rPr>
                        <a:t>9,564</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10,027</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14,532</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11,276</a:t>
                      </a:r>
                    </a:p>
                  </a:txBody>
                  <a:tcPr marL="0" marR="18288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r h="266700">
                <a:tc>
                  <a:txBody>
                    <a:bodyPr/>
                    <a:lstStyle/>
                    <a:p>
                      <a:pPr algn="l" fontAlgn="b"/>
                      <a:r>
                        <a:rPr lang="en-US" sz="1100" b="1" i="0" u="none" strike="noStrike" dirty="0">
                          <a:solidFill>
                            <a:srgbClr val="000000"/>
                          </a:solidFill>
                          <a:effectLst/>
                          <a:latin typeface="Calibri"/>
                        </a:rPr>
                        <a:t>Scherer</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             10,185</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19,210</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3,764</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8,330</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1" i="0" u="none" strike="noStrike" dirty="0">
                          <a:solidFill>
                            <a:srgbClr val="000000"/>
                          </a:solidFill>
                          <a:effectLst/>
                          <a:latin typeface="Calibri"/>
                        </a:rPr>
                        <a:t>3,441</a:t>
                      </a:r>
                    </a:p>
                  </a:txBody>
                  <a:tcPr marL="0" marR="18288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266700">
                <a:tc>
                  <a:txBody>
                    <a:bodyPr/>
                    <a:lstStyle/>
                    <a:p>
                      <a:pPr algn="l" fontAlgn="b"/>
                      <a:r>
                        <a:rPr lang="en-US" sz="1100" b="1" i="0" u="none" strike="noStrike" dirty="0">
                          <a:solidFill>
                            <a:srgbClr val="000000"/>
                          </a:solidFill>
                          <a:effectLst/>
                          <a:latin typeface="Calibri"/>
                        </a:rPr>
                        <a:t>Total</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r" fontAlgn="b"/>
                      <a:r>
                        <a:rPr lang="en-US" sz="1100" b="1" i="0" u="none" strike="noStrike" dirty="0">
                          <a:solidFill>
                            <a:srgbClr val="000000"/>
                          </a:solidFill>
                          <a:effectLst/>
                          <a:latin typeface="Calibri"/>
                        </a:rPr>
                        <a:t> $185,975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r" fontAlgn="b"/>
                      <a:r>
                        <a:rPr lang="en-US" sz="1100" b="1" i="0" u="none" strike="noStrike" dirty="0">
                          <a:solidFill>
                            <a:srgbClr val="000000"/>
                          </a:solidFill>
                          <a:effectLst/>
                          <a:latin typeface="Calibri"/>
                        </a:rPr>
                        <a:t> $223,915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r" fontAlgn="b"/>
                      <a:r>
                        <a:rPr lang="en-US" sz="1100" b="1" i="0" u="none" strike="noStrike" dirty="0">
                          <a:solidFill>
                            <a:srgbClr val="000000"/>
                          </a:solidFill>
                          <a:effectLst/>
                          <a:latin typeface="Calibri"/>
                        </a:rPr>
                        <a:t> $165,607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r" fontAlgn="b"/>
                      <a:r>
                        <a:rPr lang="en-US" sz="1100" b="1" i="0" u="none" strike="noStrike" dirty="0">
                          <a:solidFill>
                            <a:srgbClr val="000000"/>
                          </a:solidFill>
                          <a:effectLst/>
                          <a:latin typeface="Calibri"/>
                        </a:rPr>
                        <a:t> $133,277 </a:t>
                      </a:r>
                    </a:p>
                  </a:txBody>
                  <a:tcPr marL="0" marR="1828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r" fontAlgn="b"/>
                      <a:r>
                        <a:rPr lang="en-US" sz="1100" b="1" i="0" u="none" strike="noStrike" dirty="0">
                          <a:solidFill>
                            <a:srgbClr val="000000"/>
                          </a:solidFill>
                          <a:effectLst/>
                          <a:latin typeface="Calibri"/>
                        </a:rPr>
                        <a:t> $127,318 </a:t>
                      </a:r>
                    </a:p>
                  </a:txBody>
                  <a:tcPr marL="0" marR="18288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extLst>
                  <a:ext uri="{0D108BD9-81ED-4DB2-BD59-A6C34878D82A}">
                    <a16:rowId xmlns:a16="http://schemas.microsoft.com/office/drawing/2014/main" val="10008"/>
                  </a:ext>
                </a:extLst>
              </a:tr>
            </a:tbl>
          </a:graphicData>
        </a:graphic>
      </p:graphicFrame>
      <p:sp>
        <p:nvSpPr>
          <p:cNvPr id="6" name="TextBox 5"/>
          <p:cNvSpPr txBox="1"/>
          <p:nvPr/>
        </p:nvSpPr>
        <p:spPr>
          <a:xfrm>
            <a:off x="2162175" y="3616112"/>
            <a:ext cx="2742995" cy="221599"/>
          </a:xfrm>
          <a:prstGeom prst="rect">
            <a:avLst/>
          </a:prstGeom>
          <a:noFill/>
          <a:ln w="12700">
            <a:solidFill>
              <a:schemeClr val="tx1"/>
            </a:solidFill>
          </a:ln>
        </p:spPr>
        <p:txBody>
          <a:bodyPr wrap="none" lIns="18288" tIns="18288" rIns="18288" bIns="18288" rtlCol="0">
            <a:spAutoFit/>
          </a:bodyPr>
          <a:lstStyle/>
          <a:p>
            <a:r>
              <a:rPr lang="en-US" sz="1200" b="1" dirty="0"/>
              <a:t>Forecast:              $150,000             $185,000</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530" y="4131736"/>
            <a:ext cx="34251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2111" y="4131733"/>
            <a:ext cx="3429000" cy="202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0290" y="77945"/>
            <a:ext cx="8763000" cy="190262"/>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8" name="TextBox 7"/>
          <p:cNvSpPr txBox="1"/>
          <p:nvPr/>
        </p:nvSpPr>
        <p:spPr>
          <a:xfrm>
            <a:off x="98087" y="566818"/>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9" name="TextBox 8"/>
          <p:cNvSpPr txBox="1"/>
          <p:nvPr/>
        </p:nvSpPr>
        <p:spPr>
          <a:xfrm>
            <a:off x="-280710" y="210146"/>
            <a:ext cx="9144000" cy="430887"/>
          </a:xfrm>
          <a:prstGeom prst="rect">
            <a:avLst/>
          </a:prstGeom>
          <a:noFill/>
        </p:spPr>
        <p:txBody>
          <a:bodyPr wrap="square" rtlCol="0">
            <a:spAutoFit/>
          </a:bodyPr>
          <a:lstStyle/>
          <a:p>
            <a:pPr algn="ctr"/>
            <a:r>
              <a:rPr lang="en-US" sz="2100" dirty="0">
                <a:solidFill>
                  <a:srgbClr val="204D84"/>
                </a:solidFill>
                <a:latin typeface="Tw Cen MT Condensed Extra Bold" pitchFamily="34" charset="0"/>
                <a:cs typeface="Arial" pitchFamily="34" charset="0"/>
              </a:rPr>
              <a:t> </a:t>
            </a:r>
            <a:r>
              <a:rPr lang="en-US" sz="2200" dirty="0">
                <a:solidFill>
                  <a:srgbClr val="204D84"/>
                </a:solidFill>
                <a:latin typeface="Tw Cen MT Condensed Extra Bold" pitchFamily="34" charset="0"/>
                <a:cs typeface="Arial" pitchFamily="34" charset="0"/>
              </a:rPr>
              <a:t>JEA Electric Five-Year CAPEX Projection </a:t>
            </a:r>
          </a:p>
        </p:txBody>
      </p:sp>
      <p:sp>
        <p:nvSpPr>
          <p:cNvPr id="2" name="Slide Number Placeholder 1"/>
          <p:cNvSpPr>
            <a:spLocks noGrp="1"/>
          </p:cNvSpPr>
          <p:nvPr>
            <p:ph type="sldNum" sz="quarter" idx="12"/>
          </p:nvPr>
        </p:nvSpPr>
        <p:spPr>
          <a:xfrm>
            <a:off x="6934200" y="6400800"/>
            <a:ext cx="2133600" cy="365125"/>
          </a:xfrm>
        </p:spPr>
        <p:txBody>
          <a:bodyPr/>
          <a:lstStyle/>
          <a:p>
            <a:fld id="{4D63DD63-DB06-4FEC-8C34-A30A2BCBE5AF}" type="slidenum">
              <a:rPr lang="en-US" smtClean="0"/>
              <a:t>7</a:t>
            </a:fld>
            <a:endParaRPr lang="en-US" dirty="0"/>
          </a:p>
        </p:txBody>
      </p:sp>
    </p:spTree>
    <p:extLst>
      <p:ext uri="{BB962C8B-B14F-4D97-AF65-F5344CB8AC3E}">
        <p14:creationId xmlns:p14="http://schemas.microsoft.com/office/powerpoint/2010/main" val="3801763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934200" y="6400800"/>
            <a:ext cx="2133600" cy="365125"/>
          </a:xfrm>
        </p:spPr>
        <p:txBody>
          <a:bodyPr/>
          <a:lstStyle/>
          <a:p>
            <a:fld id="{7CED2FF4-E13B-4C9D-8DAE-9329998D294C}" type="slidenum">
              <a:rPr lang="en-US" smtClean="0">
                <a:solidFill>
                  <a:prstClr val="black">
                    <a:tint val="75000"/>
                  </a:prstClr>
                </a:solidFill>
              </a:rPr>
              <a:pPr/>
              <a:t>8</a:t>
            </a:fld>
            <a:endParaRPr lang="en-US" dirty="0">
              <a:solidFill>
                <a:prstClr val="black">
                  <a:tint val="75000"/>
                </a:prstClr>
              </a:solidFill>
            </a:endParaRPr>
          </a:p>
        </p:txBody>
      </p:sp>
      <p:grpSp>
        <p:nvGrpSpPr>
          <p:cNvPr id="9" name="Group 8"/>
          <p:cNvGrpSpPr/>
          <p:nvPr/>
        </p:nvGrpSpPr>
        <p:grpSpPr>
          <a:xfrm>
            <a:off x="0" y="228600"/>
            <a:ext cx="9144000" cy="685800"/>
            <a:chOff x="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JEA Electric Major Projects  </a:t>
              </a:r>
            </a:p>
          </p:txBody>
        </p:sp>
      </p:grpSp>
      <p:sp>
        <p:nvSpPr>
          <p:cNvPr id="18" name="Content Placeholder 2"/>
          <p:cNvSpPr txBox="1">
            <a:spLocks/>
          </p:cNvSpPr>
          <p:nvPr/>
        </p:nvSpPr>
        <p:spPr bwMode="auto">
          <a:xfrm>
            <a:off x="5223932" y="1371600"/>
            <a:ext cx="4038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9pPr>
          </a:lstStyle>
          <a:p>
            <a:pPr marL="0" marR="0" lvl="0" indent="0"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Generation Power </a:t>
            </a:r>
            <a:r>
              <a:rPr kumimoji="0" lang="en-US" sz="2800" b="1" i="0" u="sng" strike="noStrike" kern="0" cap="none" spc="0" normalizeH="0" baseline="0" noProof="0" dirty="0">
                <a:ln>
                  <a:noFill/>
                </a:ln>
                <a:solidFill>
                  <a:srgbClr val="000000"/>
                </a:solidFill>
                <a:effectLst/>
                <a:uLnTx/>
                <a:uFillTx/>
                <a:latin typeface="Arial"/>
                <a:ea typeface="+mn-ea"/>
                <a:cs typeface="+mn-cs"/>
              </a:rPr>
              <a:t>Purchase Agreements</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300" b="0" i="0" u="none" strike="noStrike" kern="0" cap="none" spc="0" normalizeH="0" baseline="0" noProof="0" dirty="0">
                <a:ln>
                  <a:noFill/>
                </a:ln>
                <a:solidFill>
                  <a:srgbClr val="000000"/>
                </a:solidFill>
                <a:effectLst/>
                <a:uLnTx/>
                <a:uFillTx/>
                <a:latin typeface="Arial"/>
                <a:ea typeface="+mn-ea"/>
                <a:cs typeface="+mn-cs"/>
              </a:rPr>
              <a:t>Solar PV</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r>
              <a:rPr kumimoji="0" lang="en-US" sz="2100" b="0" i="0" u="none" strike="noStrike" kern="0" cap="none" spc="0" normalizeH="0" baseline="0" noProof="0" dirty="0">
                <a:ln>
                  <a:noFill/>
                </a:ln>
                <a:solidFill>
                  <a:srgbClr val="000000"/>
                </a:solidFill>
                <a:effectLst/>
                <a:uLnTx/>
                <a:uFillTx/>
                <a:latin typeface="Arial"/>
              </a:rPr>
              <a:t>Montgomery</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r>
              <a:rPr kumimoji="0" lang="en-US" sz="2100" b="0" i="0" u="none" strike="noStrike" kern="0" cap="none" spc="0" normalizeH="0" baseline="0" noProof="0" dirty="0">
                <a:ln>
                  <a:noFill/>
                </a:ln>
                <a:solidFill>
                  <a:srgbClr val="000000"/>
                </a:solidFill>
                <a:effectLst/>
                <a:uLnTx/>
                <a:uFillTx/>
                <a:latin typeface="Arial"/>
              </a:rPr>
              <a:t>Old Plank</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r>
              <a:rPr kumimoji="0" lang="en-US" sz="2100" b="0" i="0" u="none" strike="noStrike" kern="0" cap="none" spc="0" normalizeH="0" baseline="0" noProof="0" dirty="0">
                <a:ln>
                  <a:noFill/>
                </a:ln>
                <a:solidFill>
                  <a:srgbClr val="000000"/>
                </a:solidFill>
                <a:effectLst/>
                <a:uLnTx/>
                <a:uFillTx/>
                <a:latin typeface="Arial"/>
              </a:rPr>
              <a:t>Imeson</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r>
              <a:rPr kumimoji="0" lang="en-US" sz="2100" b="0" i="0" u="none" strike="noStrike" kern="0" cap="none" spc="0" normalizeH="0" baseline="0" noProof="0" dirty="0">
                <a:ln>
                  <a:noFill/>
                </a:ln>
                <a:solidFill>
                  <a:srgbClr val="000000"/>
                </a:solidFill>
                <a:effectLst/>
                <a:uLnTx/>
                <a:uFillTx/>
                <a:latin typeface="Arial"/>
              </a:rPr>
              <a:t>Blair</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r>
              <a:rPr kumimoji="0" lang="en-US" sz="2100" b="0" i="0" u="none" strike="noStrike" kern="0" cap="none" spc="0" normalizeH="0" baseline="0" noProof="0" dirty="0">
                <a:ln>
                  <a:noFill/>
                </a:ln>
                <a:solidFill>
                  <a:srgbClr val="000000"/>
                </a:solidFill>
                <a:effectLst/>
                <a:uLnTx/>
                <a:uFillTx/>
                <a:latin typeface="Arial"/>
              </a:rPr>
              <a:t>Simmons</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r>
              <a:rPr kumimoji="0" lang="en-US" sz="2100" b="0" i="0" u="none" strike="noStrike" kern="0" cap="none" spc="0" normalizeH="0" baseline="0" noProof="0" dirty="0">
                <a:ln>
                  <a:noFill/>
                </a:ln>
                <a:solidFill>
                  <a:srgbClr val="000000"/>
                </a:solidFill>
                <a:effectLst/>
                <a:uLnTx/>
                <a:uFillTx/>
                <a:latin typeface="Arial"/>
              </a:rPr>
              <a:t>Starratt</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r>
              <a:rPr kumimoji="0" lang="en-US" sz="2100" b="0" i="0" u="none" strike="noStrike" kern="0" cap="none" spc="0" normalizeH="0" baseline="0" noProof="0" dirty="0">
                <a:ln>
                  <a:noFill/>
                </a:ln>
                <a:solidFill>
                  <a:srgbClr val="000000"/>
                </a:solidFill>
                <a:effectLst/>
                <a:uLnTx/>
                <a:uFillTx/>
                <a:latin typeface="Arial"/>
              </a:rPr>
              <a:t>Old Kings</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r>
              <a:rPr kumimoji="0" lang="en-US" sz="2100" b="0" i="0" u="none" strike="noStrike" kern="0" cap="none" spc="0" normalizeH="0" baseline="0" noProof="0" dirty="0">
                <a:ln>
                  <a:noFill/>
                </a:ln>
                <a:solidFill>
                  <a:srgbClr val="000000"/>
                </a:solidFill>
                <a:effectLst/>
                <a:uLnTx/>
                <a:uFillTx/>
                <a:latin typeface="Arial"/>
              </a:rPr>
              <a:t>Yellow Water</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300" b="0" i="0" u="none" strike="noStrike" kern="0" cap="none" spc="0" normalizeH="0" baseline="0" noProof="0" dirty="0">
                <a:ln>
                  <a:noFill/>
                </a:ln>
                <a:solidFill>
                  <a:srgbClr val="000000"/>
                </a:solidFill>
                <a:effectLst/>
                <a:uLnTx/>
                <a:uFillTx/>
                <a:latin typeface="Arial"/>
                <a:ea typeface="+mn-ea"/>
                <a:cs typeface="+mn-cs"/>
              </a:rPr>
              <a:t>Nuclear - Plant Vogtle</a:t>
            </a:r>
          </a:p>
          <a:p>
            <a:pPr marL="742950" marR="0" lvl="1" indent="-285750" algn="l" defTabSz="914400" rtl="0" eaLnBrk="0" fontAlgn="base" latinLnBrk="0" hangingPunct="0">
              <a:lnSpc>
                <a:spcPct val="100000"/>
              </a:lnSpc>
              <a:spcBef>
                <a:spcPct val="20000"/>
              </a:spcBef>
              <a:spcAft>
                <a:spcPct val="0"/>
              </a:spcAft>
              <a:buClr>
                <a:srgbClr val="9999CC"/>
              </a:buClr>
              <a:buSzPct val="80000"/>
              <a:buFont typeface="Wingdings" pitchFamily="2" charset="2"/>
              <a:buChar char="¨"/>
              <a:tabLst/>
              <a:defRPr/>
            </a:pPr>
            <a:endParaRPr kumimoji="0" lang="en-US" sz="2100" b="0" i="0" u="none" strike="noStrike" kern="0" cap="none" spc="0" normalizeH="0" baseline="0" noProof="0" dirty="0">
              <a:ln>
                <a:noFill/>
              </a:ln>
              <a:solidFill>
                <a:srgbClr val="000000"/>
              </a:solidFill>
              <a:effectLst/>
              <a:uLnTx/>
              <a:uFillTx/>
              <a:latin typeface="Arial"/>
            </a:endParaRPr>
          </a:p>
        </p:txBody>
      </p:sp>
      <p:sp>
        <p:nvSpPr>
          <p:cNvPr id="19" name="Content Placeholder 3"/>
          <p:cNvSpPr txBox="1">
            <a:spLocks/>
          </p:cNvSpPr>
          <p:nvPr/>
        </p:nvSpPr>
        <p:spPr bwMode="auto">
          <a:xfrm>
            <a:off x="457200" y="1371600"/>
            <a:ext cx="4038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9pPr>
          </a:lstStyle>
          <a:p>
            <a:pPr marL="0" marR="0" lvl="0" indent="0"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r>
              <a:rPr kumimoji="0" lang="en-US" sz="2800" b="1" i="0" u="sng" strike="noStrike" kern="0" cap="none" spc="0" normalizeH="0" baseline="0" noProof="0" dirty="0">
                <a:ln>
                  <a:noFill/>
                </a:ln>
                <a:solidFill>
                  <a:srgbClr val="000000"/>
                </a:solidFill>
                <a:effectLst/>
                <a:uLnTx/>
                <a:uFillTx/>
                <a:latin typeface="Arial"/>
                <a:ea typeface="+mn-ea"/>
                <a:cs typeface="+mn-cs"/>
              </a:rPr>
              <a:t>Substations</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300" b="0" i="0" u="none" strike="noStrike" kern="0" cap="none" spc="0" normalizeH="0" baseline="0" noProof="0" dirty="0">
                <a:ln>
                  <a:noFill/>
                </a:ln>
                <a:solidFill>
                  <a:srgbClr val="000000"/>
                </a:solidFill>
                <a:effectLst/>
                <a:uLnTx/>
                <a:uFillTx/>
                <a:latin typeface="Arial"/>
                <a:ea typeface="+mn-ea"/>
                <a:cs typeface="+mn-cs"/>
              </a:rPr>
              <a:t>Point Meadows</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300" b="0" i="0" u="none" strike="noStrike" kern="0" cap="none" spc="0" normalizeH="0" baseline="0" noProof="0" dirty="0">
                <a:ln>
                  <a:noFill/>
                </a:ln>
                <a:solidFill>
                  <a:srgbClr val="000000"/>
                </a:solidFill>
                <a:effectLst/>
                <a:uLnTx/>
                <a:uFillTx/>
                <a:latin typeface="Arial"/>
                <a:ea typeface="+mn-ea"/>
                <a:cs typeface="+mn-cs"/>
              </a:rPr>
              <a:t>Dinsmore</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300" b="0" i="0" u="none" strike="noStrike" kern="0" cap="none" spc="0" normalizeH="0" baseline="0" noProof="0" dirty="0">
                <a:ln>
                  <a:noFill/>
                </a:ln>
                <a:solidFill>
                  <a:srgbClr val="000000"/>
                </a:solidFill>
                <a:effectLst/>
                <a:uLnTx/>
                <a:uFillTx/>
                <a:latin typeface="Arial"/>
                <a:ea typeface="+mn-ea"/>
                <a:cs typeface="+mn-cs"/>
              </a:rPr>
              <a:t>Nocatee</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300" b="0" i="0" u="none" strike="noStrike" kern="0" cap="none" spc="0" normalizeH="0" baseline="0" noProof="0" dirty="0">
                <a:ln>
                  <a:noFill/>
                </a:ln>
                <a:solidFill>
                  <a:srgbClr val="000000"/>
                </a:solidFill>
                <a:effectLst/>
                <a:uLnTx/>
                <a:uFillTx/>
                <a:latin typeface="Arial"/>
                <a:ea typeface="+mn-ea"/>
                <a:cs typeface="+mn-cs"/>
              </a:rPr>
              <a:t>Cecil Commerce Center South</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endParaRPr kumimoji="0" lang="en-US" sz="3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r>
              <a:rPr kumimoji="0" lang="en-US" sz="2800" b="1" i="0" u="sng" strike="noStrike" kern="0" cap="none" spc="0" normalizeH="0" baseline="0" noProof="0" dirty="0">
                <a:ln>
                  <a:noFill/>
                </a:ln>
                <a:solidFill>
                  <a:srgbClr val="000000"/>
                </a:solidFill>
                <a:effectLst/>
                <a:uLnTx/>
                <a:uFillTx/>
                <a:latin typeface="Arial"/>
                <a:ea typeface="+mn-ea"/>
                <a:cs typeface="+mn-cs"/>
              </a:rPr>
              <a:t>Distribution</a:t>
            </a:r>
          </a:p>
          <a:p>
            <a:pPr marL="342900" marR="0" lvl="0" indent="-342900" algn="l" defTabSz="914400" rtl="0" eaLnBrk="0" fontAlgn="base" latinLnBrk="0" hangingPunct="0">
              <a:lnSpc>
                <a:spcPct val="100000"/>
              </a:lnSpc>
              <a:spcBef>
                <a:spcPct val="20000"/>
              </a:spcBef>
              <a:spcAft>
                <a:spcPct val="0"/>
              </a:spcAft>
              <a:buClr>
                <a:srgbClr val="00007D"/>
              </a:buClr>
              <a:buSzPct val="75000"/>
              <a:buFont typeface="Wingdings" pitchFamily="2" charset="2"/>
              <a:buChar char="n"/>
              <a:tabLst/>
              <a:defRPr/>
            </a:pPr>
            <a:r>
              <a:rPr kumimoji="0" lang="en-US" sz="2300" b="0" i="0" u="none" strike="noStrike" kern="0" cap="none" spc="0" normalizeH="0" baseline="0" noProof="0" dirty="0">
                <a:ln>
                  <a:noFill/>
                </a:ln>
                <a:solidFill>
                  <a:srgbClr val="000000"/>
                </a:solidFill>
                <a:effectLst/>
                <a:uLnTx/>
                <a:uFillTx/>
                <a:latin typeface="Arial"/>
                <a:ea typeface="+mn-ea"/>
                <a:cs typeface="+mn-cs"/>
              </a:rPr>
              <a:t>Downtown Network Distribution Improvements</a:t>
            </a:r>
          </a:p>
        </p:txBody>
      </p:sp>
    </p:spTree>
    <p:extLst>
      <p:ext uri="{BB962C8B-B14F-4D97-AF65-F5344CB8AC3E}">
        <p14:creationId xmlns:p14="http://schemas.microsoft.com/office/powerpoint/2010/main" val="1822451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987540" y="6492875"/>
            <a:ext cx="2133600" cy="365125"/>
          </a:xfrm>
        </p:spPr>
        <p:txBody>
          <a:bodyPr/>
          <a:lstStyle/>
          <a:p>
            <a:fld id="{7CED2FF4-E13B-4C9D-8DAE-9329998D294C}" type="slidenum">
              <a:rPr lang="en-US" smtClean="0">
                <a:solidFill>
                  <a:prstClr val="black">
                    <a:tint val="75000"/>
                  </a:prstClr>
                </a:solidFill>
              </a:rPr>
              <a:pPr/>
              <a:t>9</a:t>
            </a:fld>
            <a:endParaRPr lang="en-US" dirty="0">
              <a:solidFill>
                <a:prstClr val="black">
                  <a:tint val="75000"/>
                </a:prstClr>
              </a:solidFill>
            </a:endParaRPr>
          </a:p>
        </p:txBody>
      </p:sp>
      <p:grpSp>
        <p:nvGrpSpPr>
          <p:cNvPr id="9" name="Group 8"/>
          <p:cNvGrpSpPr/>
          <p:nvPr/>
        </p:nvGrpSpPr>
        <p:grpSpPr>
          <a:xfrm>
            <a:off x="-22860" y="228600"/>
            <a:ext cx="9144000" cy="685800"/>
            <a:chOff x="-22860" y="228600"/>
            <a:chExt cx="9144000" cy="685800"/>
          </a:xfrm>
        </p:grpSpPr>
        <p:sp>
          <p:nvSpPr>
            <p:cNvPr id="10" name="TextBox 9"/>
            <p:cNvSpPr txBox="1"/>
            <p:nvPr/>
          </p:nvSpPr>
          <p:spPr>
            <a:xfrm>
              <a:off x="180975" y="228600"/>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1" name="TextBox 10"/>
            <p:cNvSpPr txBox="1"/>
            <p:nvPr/>
          </p:nvSpPr>
          <p:spPr>
            <a:xfrm>
              <a:off x="180975" y="729734"/>
              <a:ext cx="8763000" cy="184666"/>
            </a:xfrm>
            <a:prstGeom prst="rect">
              <a:avLst/>
            </a:prstGeom>
            <a:noFill/>
          </p:spPr>
          <p:txBody>
            <a:bodyPr wrap="square" rtlCol="0" anchor="ctr">
              <a:spAutoFit/>
            </a:bodyPr>
            <a:lstStyle/>
            <a:p>
              <a:pPr algn="ctr"/>
              <a:r>
                <a:rPr lang="en-US" sz="600" dirty="0">
                  <a:solidFill>
                    <a:srgbClr val="7C88B0"/>
                  </a:solidFill>
                  <a:latin typeface="Berlin Sans FB Demi" pitchFamily="34" charset="0"/>
                </a:rPr>
                <a:t>**********************************************************************************************************************************************************************************************************************************************************************</a:t>
              </a:r>
            </a:p>
          </p:txBody>
        </p:sp>
        <p:sp>
          <p:nvSpPr>
            <p:cNvPr id="12" name="TextBox 11"/>
            <p:cNvSpPr txBox="1"/>
            <p:nvPr/>
          </p:nvSpPr>
          <p:spPr>
            <a:xfrm>
              <a:off x="-22860" y="364998"/>
              <a:ext cx="9144000" cy="430887"/>
            </a:xfrm>
            <a:prstGeom prst="rect">
              <a:avLst/>
            </a:prstGeom>
            <a:noFill/>
          </p:spPr>
          <p:txBody>
            <a:bodyPr wrap="square" rtlCol="0">
              <a:spAutoFit/>
            </a:bodyPr>
            <a:lstStyle/>
            <a:p>
              <a:pPr algn="ctr"/>
              <a:r>
                <a:rPr lang="en-US" sz="2200" dirty="0">
                  <a:solidFill>
                    <a:srgbClr val="204D84"/>
                  </a:solidFill>
                  <a:latin typeface="Tw Cen MT Condensed Extra Bold" pitchFamily="34" charset="0"/>
                  <a:cs typeface="Arial" pitchFamily="34" charset="0"/>
                </a:rPr>
                <a:t>JEA Future Substation Projects  </a:t>
              </a:r>
            </a:p>
          </p:txBody>
        </p:sp>
      </p:grpSp>
      <p:pic>
        <p:nvPicPr>
          <p:cNvPr id="2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8750" t="21641" r="10626" b="15001"/>
          <a:stretch/>
        </p:blipFill>
        <p:spPr bwMode="auto">
          <a:xfrm>
            <a:off x="381000" y="1219200"/>
            <a:ext cx="5943600" cy="513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951" y="6221191"/>
            <a:ext cx="3489649" cy="133175"/>
          </a:xfrm>
          <a:prstGeom prst="rect">
            <a:avLst/>
          </a:prstGeom>
          <a:noFill/>
          <a:ln>
            <a:noFill/>
          </a:ln>
        </p:spPr>
      </p:pic>
      <p:sp>
        <p:nvSpPr>
          <p:cNvPr id="28" name="Oval 27"/>
          <p:cNvSpPr/>
          <p:nvPr/>
        </p:nvSpPr>
        <p:spPr>
          <a:xfrm>
            <a:off x="1905000" y="4572000"/>
            <a:ext cx="182880" cy="182880"/>
          </a:xfrm>
          <a:prstGeom prst="ellipse">
            <a:avLst/>
          </a:prstGeom>
          <a:solidFill>
            <a:srgbClr val="FFFFFF"/>
          </a:solidFill>
          <a:ln w="3175" cap="flat" cmpd="sng" algn="ctr">
            <a:solidFill>
              <a:srgbClr val="000000"/>
            </a:solid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29" name="Oval 28"/>
          <p:cNvSpPr/>
          <p:nvPr/>
        </p:nvSpPr>
        <p:spPr>
          <a:xfrm>
            <a:off x="5013960" y="5577840"/>
            <a:ext cx="182880" cy="182880"/>
          </a:xfrm>
          <a:prstGeom prst="ellipse">
            <a:avLst/>
          </a:prstGeom>
          <a:solidFill>
            <a:srgbClr val="FFFFFF"/>
          </a:solidFill>
          <a:ln w="3175" cap="flat" cmpd="sng" algn="ctr">
            <a:solidFill>
              <a:srgbClr val="000000"/>
            </a:solid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30" name="Oval 29"/>
          <p:cNvSpPr/>
          <p:nvPr/>
        </p:nvSpPr>
        <p:spPr>
          <a:xfrm>
            <a:off x="4579775" y="4745736"/>
            <a:ext cx="182880" cy="182880"/>
          </a:xfrm>
          <a:prstGeom prst="ellipse">
            <a:avLst/>
          </a:prstGeom>
          <a:solidFill>
            <a:srgbClr val="FFFFFF"/>
          </a:solidFill>
          <a:ln w="3175" cap="flat" cmpd="sng" algn="ctr">
            <a:solidFill>
              <a:srgbClr val="000000"/>
            </a:solid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31" name="Oval 30"/>
          <p:cNvSpPr/>
          <p:nvPr/>
        </p:nvSpPr>
        <p:spPr>
          <a:xfrm>
            <a:off x="2743511" y="2438400"/>
            <a:ext cx="182880" cy="182880"/>
          </a:xfrm>
          <a:prstGeom prst="ellipse">
            <a:avLst/>
          </a:prstGeom>
          <a:solidFill>
            <a:srgbClr val="FFFFFF"/>
          </a:solidFill>
          <a:ln w="3175" cap="flat" cmpd="sng" algn="ctr">
            <a:solidFill>
              <a:srgbClr val="000000"/>
            </a:solid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32" name="Rectangular Callout 31"/>
          <p:cNvSpPr/>
          <p:nvPr/>
        </p:nvSpPr>
        <p:spPr>
          <a:xfrm>
            <a:off x="2438400" y="5486400"/>
            <a:ext cx="1283152" cy="548640"/>
          </a:xfrm>
          <a:prstGeom prst="wedgeRectCallout">
            <a:avLst>
              <a:gd name="adj1" fmla="val 144465"/>
              <a:gd name="adj2" fmla="val -18510"/>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Nocatee</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Fall 2020</a:t>
            </a:r>
          </a:p>
        </p:txBody>
      </p:sp>
      <p:sp>
        <p:nvSpPr>
          <p:cNvPr id="33" name="Rectangular Callout 32"/>
          <p:cNvSpPr/>
          <p:nvPr/>
        </p:nvSpPr>
        <p:spPr>
          <a:xfrm>
            <a:off x="1066800" y="1369532"/>
            <a:ext cx="1447800" cy="548640"/>
          </a:xfrm>
          <a:prstGeom prst="wedgeRectCallout">
            <a:avLst>
              <a:gd name="adj1" fmla="val 64507"/>
              <a:gd name="adj2" fmla="val 149714"/>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Dinsmore</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Fall 2018</a:t>
            </a:r>
          </a:p>
        </p:txBody>
      </p:sp>
      <p:sp>
        <p:nvSpPr>
          <p:cNvPr id="34" name="Rectangular Callout 33"/>
          <p:cNvSpPr/>
          <p:nvPr/>
        </p:nvSpPr>
        <p:spPr>
          <a:xfrm>
            <a:off x="412976" y="3048000"/>
            <a:ext cx="2025424" cy="769263"/>
          </a:xfrm>
          <a:prstGeom prst="wedgeRectCallout">
            <a:avLst>
              <a:gd name="adj1" fmla="val 25687"/>
              <a:gd name="adj2" fmla="val 143990"/>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Cecil Commerce Center South</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TBD</a:t>
            </a:r>
          </a:p>
        </p:txBody>
      </p:sp>
      <p:sp>
        <p:nvSpPr>
          <p:cNvPr id="35" name="Rectangular Callout 34"/>
          <p:cNvSpPr/>
          <p:nvPr/>
        </p:nvSpPr>
        <p:spPr>
          <a:xfrm>
            <a:off x="4267200" y="3276600"/>
            <a:ext cx="1981200" cy="670560"/>
          </a:xfrm>
          <a:prstGeom prst="wedgeRectCallout">
            <a:avLst>
              <a:gd name="adj1" fmla="val -27585"/>
              <a:gd name="adj2" fmla="val 161183"/>
            </a:avLst>
          </a:prstGeom>
          <a:solidFill>
            <a:srgbClr val="FFFFFF">
              <a:alpha val="80000"/>
            </a:srgbClr>
          </a:solidFill>
          <a:ln w="3175" cap="flat" cmpd="sng" algn="ctr">
            <a:solidFill>
              <a:srgbClr val="000000"/>
            </a:solidFill>
            <a:prstDash val="soli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Point Meadows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Spring 2017</a:t>
            </a:r>
          </a:p>
        </p:txBody>
      </p:sp>
      <p:graphicFrame>
        <p:nvGraphicFramePr>
          <p:cNvPr id="36" name="Table 35"/>
          <p:cNvGraphicFramePr>
            <a:graphicFrameLocks noGrp="1"/>
          </p:cNvGraphicFramePr>
          <p:nvPr>
            <p:extLst>
              <p:ext uri="{D42A27DB-BD31-4B8C-83A1-F6EECF244321}">
                <p14:modId xmlns:p14="http://schemas.microsoft.com/office/powerpoint/2010/main" val="1646566305"/>
              </p:ext>
            </p:extLst>
          </p:nvPr>
        </p:nvGraphicFramePr>
        <p:xfrm>
          <a:off x="6477000" y="1283710"/>
          <a:ext cx="2362200" cy="2968177"/>
        </p:xfrm>
        <a:graphic>
          <a:graphicData uri="http://schemas.openxmlformats.org/drawingml/2006/table">
            <a:tbl>
              <a:tblPr firstRow="1" bandRow="1"/>
              <a:tblGrid>
                <a:gridCol w="1246717">
                  <a:extLst>
                    <a:ext uri="{9D8B030D-6E8A-4147-A177-3AD203B41FA5}">
                      <a16:colId xmlns:a16="http://schemas.microsoft.com/office/drawing/2014/main" val="20000"/>
                    </a:ext>
                  </a:extLst>
                </a:gridCol>
                <a:gridCol w="1115483">
                  <a:extLst>
                    <a:ext uri="{9D8B030D-6E8A-4147-A177-3AD203B41FA5}">
                      <a16:colId xmlns:a16="http://schemas.microsoft.com/office/drawing/2014/main" val="20001"/>
                    </a:ext>
                  </a:extLst>
                </a:gridCol>
              </a:tblGrid>
              <a:tr h="626617">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1600" dirty="0"/>
                        <a:t>Substation</a:t>
                      </a:r>
                    </a:p>
                  </a:txBody>
                  <a:tcPr marL="0" marR="0" marT="0" marB="0" anchor="ctr">
                    <a:lnL w="38100" cap="flat" cmpd="sng" algn="ctr">
                      <a:solidFill>
                        <a:schemeClr val="tx1"/>
                      </a:solidFill>
                      <a:prstDash val="solid"/>
                      <a:round/>
                      <a:headEnd type="none" w="med" len="med"/>
                      <a:tailEnd type="none" w="med" len="med"/>
                    </a:lnL>
                    <a:lnR w="12700" cmpd="sng">
                      <a:solidFill>
                        <a:srgbClr val="000000"/>
                      </a:solidFill>
                    </a:lnR>
                    <a:lnT w="381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1600" dirty="0"/>
                        <a:t>Estimated Cost</a:t>
                      </a:r>
                    </a:p>
                  </a:txBody>
                  <a:tcPr marL="0" marR="0" marT="0" marB="0" anchor="ctr">
                    <a:lnL w="12700" cmpd="sng">
                      <a:solidFill>
                        <a:srgbClr val="000000"/>
                      </a:solid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7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400" dirty="0"/>
                        <a:t>Pt. Meadows</a:t>
                      </a:r>
                    </a:p>
                  </a:txBody>
                  <a:tcPr marR="0" marT="0" marB="0" anchor="ctr">
                    <a:lnL w="38100" cap="flat" cmpd="sng" algn="ctr">
                      <a:solidFill>
                        <a:schemeClr val="tx1"/>
                      </a:solidFill>
                      <a:prstDash val="solid"/>
                      <a:round/>
                      <a:headEnd type="none" w="med" len="med"/>
                      <a:tailEnd type="none" w="med" len="med"/>
                    </a:lnL>
                    <a:lnR w="12700" cmpd="sng">
                      <a:solidFill>
                        <a:srgbClr val="000000"/>
                      </a:solidFill>
                    </a:lnR>
                    <a:lnT w="254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$14</a:t>
                      </a:r>
                      <a:r>
                        <a:rPr lang="en-US" sz="1400" baseline="0" dirty="0"/>
                        <a:t> Million</a:t>
                      </a:r>
                      <a:endParaRPr lang="en-US" sz="1400" dirty="0"/>
                    </a:p>
                  </a:txBody>
                  <a:tcPr marL="0" marR="0" marT="0" marB="0" anchor="ctr">
                    <a:lnL w="12700" cmpd="sng">
                      <a:solidFill>
                        <a:srgbClr val="000000"/>
                      </a:solidFill>
                    </a:lnL>
                    <a:lnR w="38100" cap="flat" cmpd="sng" algn="ctr">
                      <a:solidFill>
                        <a:schemeClr val="tx1"/>
                      </a:solidFill>
                      <a:prstDash val="solid"/>
                      <a:round/>
                      <a:headEnd type="none" w="med" len="med"/>
                      <a:tailEnd type="none" w="med" len="med"/>
                    </a:lnR>
                    <a:lnT w="254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567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400" dirty="0"/>
                        <a:t>Nocatee</a:t>
                      </a:r>
                    </a:p>
                  </a:txBody>
                  <a:tcPr marR="0" marT="0" marB="0" anchor="ctr">
                    <a:lnL w="38100" cap="flat" cmpd="sng" algn="ctr">
                      <a:solidFill>
                        <a:schemeClr val="tx1"/>
                      </a:solidFill>
                      <a:prstDash val="solid"/>
                      <a:round/>
                      <a:headEnd type="none" w="med" len="med"/>
                      <a:tailEnd type="none" w="med" len="med"/>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$10</a:t>
                      </a:r>
                      <a:r>
                        <a:rPr lang="en-US" sz="1400" baseline="0" dirty="0"/>
                        <a:t> Million</a:t>
                      </a:r>
                      <a:endParaRPr lang="en-US" sz="1400" dirty="0"/>
                    </a:p>
                  </a:txBody>
                  <a:tcPr marL="0" marR="0" marT="0" marB="0" anchor="ctr">
                    <a:lnL w="12700" cmpd="sng">
                      <a:solidFill>
                        <a:srgbClr val="000000"/>
                      </a:solidFill>
                    </a:lnL>
                    <a:lnR w="38100" cap="flat" cmpd="sng" algn="ctr">
                      <a:solidFill>
                        <a:schemeClr val="tx1"/>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567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400" dirty="0"/>
                        <a:t>Dinsmore</a:t>
                      </a:r>
                    </a:p>
                  </a:txBody>
                  <a:tcPr marR="0" marT="0" marB="0" anchor="ctr">
                    <a:lnL w="38100" cap="flat" cmpd="sng" algn="ctr">
                      <a:solidFill>
                        <a:schemeClr val="tx1"/>
                      </a:solidFill>
                      <a:prstDash val="solid"/>
                      <a:round/>
                      <a:headEnd type="none" w="med" len="med"/>
                      <a:tailEnd type="none" w="med" len="med"/>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$11</a:t>
                      </a:r>
                      <a:r>
                        <a:rPr lang="en-US" sz="1400" baseline="0" dirty="0"/>
                        <a:t> Million</a:t>
                      </a:r>
                      <a:endParaRPr lang="en-US" sz="1400" dirty="0"/>
                    </a:p>
                  </a:txBody>
                  <a:tcPr marL="0" marR="0" marT="0" marB="0" anchor="ctr">
                    <a:lnL w="12700" cmpd="sng">
                      <a:solidFill>
                        <a:srgbClr val="000000"/>
                      </a:solidFill>
                    </a:lnL>
                    <a:lnR w="38100" cap="flat" cmpd="sng" algn="ctr">
                      <a:solidFill>
                        <a:schemeClr val="tx1"/>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567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400" dirty="0"/>
                        <a:t>Cecil Commerce Center South</a:t>
                      </a:r>
                    </a:p>
                  </a:txBody>
                  <a:tcPr marR="0" marT="0" marB="0" anchor="ctr">
                    <a:lnL w="38100" cap="flat" cmpd="sng" algn="ctr">
                      <a:solidFill>
                        <a:schemeClr val="tx1"/>
                      </a:solidFill>
                      <a:prstDash val="solid"/>
                      <a:round/>
                      <a:headEnd type="none" w="med" len="med"/>
                      <a:tailEnd type="none" w="med" len="med"/>
                    </a:lnL>
                    <a:lnR w="12700" cmpd="sng">
                      <a:solidFill>
                        <a:srgbClr val="000000"/>
                      </a:solidFill>
                    </a:lnR>
                    <a:lnT w="12700" cmpd="sng">
                      <a:solidFill>
                        <a:srgbClr val="000000"/>
                      </a:solid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t>$14</a:t>
                      </a:r>
                      <a:r>
                        <a:rPr lang="en-US" sz="1400" baseline="0" dirty="0"/>
                        <a:t> Million</a:t>
                      </a:r>
                      <a:endParaRPr lang="en-US" sz="1400" dirty="0"/>
                    </a:p>
                  </a:txBody>
                  <a:tcPr marL="0" marR="0" marT="0" marB="0" anchor="ctr">
                    <a:lnL w="12700" cmpd="sng">
                      <a:solidFill>
                        <a:srgbClr val="000000"/>
                      </a:solidFill>
                    </a:lnL>
                    <a:lnR w="38100" cap="flat" cmpd="sng" algn="ctr">
                      <a:solidFill>
                        <a:schemeClr val="tx1"/>
                      </a:solidFill>
                      <a:prstDash val="solid"/>
                      <a:round/>
                      <a:headEnd type="none" w="med" len="med"/>
                      <a:tailEnd type="none" w="med" len="med"/>
                    </a:lnR>
                    <a:lnT w="12700" cmpd="sng">
                      <a:solidFill>
                        <a:srgbClr val="000000"/>
                      </a:solid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7724775" y="4286250"/>
            <a:ext cx="109837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$49 Million</a:t>
            </a:r>
          </a:p>
        </p:txBody>
      </p:sp>
    </p:spTree>
    <p:extLst>
      <p:ext uri="{BB962C8B-B14F-4D97-AF65-F5344CB8AC3E}">
        <p14:creationId xmlns:p14="http://schemas.microsoft.com/office/powerpoint/2010/main" val="2696125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B4D3193F068E41A2B394A1025C8ACA" ma:contentTypeVersion="2" ma:contentTypeDescription="Create a new document." ma:contentTypeScope="" ma:versionID="fab7acc4017500a0bcd26fedb8e7fda4">
  <xsd:schema xmlns:xsd="http://www.w3.org/2001/XMLSchema" xmlns:xs="http://www.w3.org/2001/XMLSchema" xmlns:p="http://schemas.microsoft.com/office/2006/metadata/properties" targetNamespace="http://schemas.microsoft.com/office/2006/metadata/properties" ma:root="true" ma:fieldsID="25aac036d8e8bf60f2f795180a28958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2B98B7-075C-494B-9F2F-DA3B373886D5}">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7FAB7E-6B6A-4A72-B0EE-56F16E975E3C}">
  <ds:schemaRefs>
    <ds:schemaRef ds:uri="http://schemas.microsoft.com/sharepoint/v3/contenttype/forms"/>
  </ds:schemaRefs>
</ds:datastoreItem>
</file>

<file path=customXml/itemProps3.xml><?xml version="1.0" encoding="utf-8"?>
<ds:datastoreItem xmlns:ds="http://schemas.openxmlformats.org/officeDocument/2006/customXml" ds:itemID="{BC5841A1-7E1D-4884-B5D3-8D83E3574B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2839</TotalTime>
  <Words>1495</Words>
  <Application>Microsoft Office PowerPoint</Application>
  <PresentationFormat>On-screen Show (4:3)</PresentationFormat>
  <Paragraphs>511</Paragraphs>
  <Slides>17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Berlin Sans FB Demi</vt:lpstr>
      <vt:lpstr>Calibri</vt:lpstr>
      <vt:lpstr>Tw Cen MT Condensed Extra Bold</vt:lpstr>
      <vt:lpstr>Wingdings</vt:lpstr>
      <vt:lpstr>Office Theme</vt:lpstr>
      <vt:lpstr>         JEA’s Initiatives and Capital Improvements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JEA FY2016 Budget</dc:title>
  <dc:creator>Jolley, David R. -  Manager, Operating Budgets</dc:creator>
  <cp:lastModifiedBy>Doug McCutchen</cp:lastModifiedBy>
  <cp:revision>58</cp:revision>
  <cp:lastPrinted>2017-03-22T13:48:46Z</cp:lastPrinted>
  <dcterms:created xsi:type="dcterms:W3CDTF">2017-03-09T14:54:27Z</dcterms:created>
  <dcterms:modified xsi:type="dcterms:W3CDTF">2017-03-23T21:51:13Z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0x01010056B4D3193F068E41A2B394A1025C8ACA</vt:lpwstr>
  </property>
</Properties>
</file>