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7"/>
  </p:notesMasterIdLst>
  <p:sldIdLst>
    <p:sldId id="256" r:id="rId2"/>
    <p:sldId id="284" r:id="rId3"/>
    <p:sldId id="299" r:id="rId4"/>
    <p:sldId id="274" r:id="rId5"/>
    <p:sldId id="309" r:id="rId6"/>
    <p:sldId id="302" r:id="rId7"/>
    <p:sldId id="258" r:id="rId8"/>
    <p:sldId id="259" r:id="rId9"/>
    <p:sldId id="260" r:id="rId10"/>
    <p:sldId id="261" r:id="rId11"/>
    <p:sldId id="262" r:id="rId12"/>
    <p:sldId id="263" r:id="rId13"/>
    <p:sldId id="268" r:id="rId14"/>
    <p:sldId id="276" r:id="rId15"/>
    <p:sldId id="310" r:id="rId16"/>
    <p:sldId id="311" r:id="rId17"/>
    <p:sldId id="269" r:id="rId18"/>
    <p:sldId id="270" r:id="rId19"/>
    <p:sldId id="304" r:id="rId20"/>
    <p:sldId id="305" r:id="rId21"/>
    <p:sldId id="273" r:id="rId22"/>
    <p:sldId id="282" r:id="rId23"/>
    <p:sldId id="313" r:id="rId24"/>
    <p:sldId id="312" r:id="rId25"/>
    <p:sldId id="295" r:id="rId26"/>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52" autoAdjust="0"/>
    <p:restoredTop sz="96339" autoAdjust="0"/>
  </p:normalViewPr>
  <p:slideViewPr>
    <p:cSldViewPr>
      <p:cViewPr>
        <p:scale>
          <a:sx n="100" d="100"/>
          <a:sy n="100" d="100"/>
        </p:scale>
        <p:origin x="-654" y="3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FE3028-1531-40A4-A3EB-88DE26D8946B}"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DBB6B043-3BA3-4B17-890D-2254F2140CA8}">
      <dgm:prSet custT="1"/>
      <dgm:spPr/>
      <dgm:t>
        <a:bodyPr/>
        <a:lstStyle/>
        <a:p>
          <a:pPr rtl="0"/>
          <a:r>
            <a:rPr lang="en-US" sz="2000" smtClean="0"/>
            <a:t>Locating small business opportunities can often be a tedious task and getting a piece of the pie may seem next to impossible.</a:t>
          </a:r>
          <a:endParaRPr lang="en-US" sz="2000" dirty="0"/>
        </a:p>
      </dgm:t>
    </dgm:pt>
    <dgm:pt modelId="{B840FF27-36E0-49AE-9528-9588BE75278B}" type="parTrans" cxnId="{93F674B6-9163-4E02-BC2F-6484E8A2ECF7}">
      <dgm:prSet/>
      <dgm:spPr/>
      <dgm:t>
        <a:bodyPr/>
        <a:lstStyle/>
        <a:p>
          <a:endParaRPr lang="en-US"/>
        </a:p>
      </dgm:t>
    </dgm:pt>
    <dgm:pt modelId="{015A3DAB-39B7-4D81-9B86-859193BFC4A0}" type="sibTrans" cxnId="{93F674B6-9163-4E02-BC2F-6484E8A2ECF7}">
      <dgm:prSet/>
      <dgm:spPr/>
      <dgm:t>
        <a:bodyPr/>
        <a:lstStyle/>
        <a:p>
          <a:endParaRPr lang="en-US"/>
        </a:p>
      </dgm:t>
    </dgm:pt>
    <dgm:pt modelId="{EB610EF1-EB07-423D-9E67-DA7DB86F1EA9}">
      <dgm:prSet custT="1"/>
      <dgm:spPr/>
      <dgm:t>
        <a:bodyPr/>
        <a:lstStyle/>
        <a:p>
          <a:pPr rtl="0"/>
          <a:r>
            <a:rPr lang="en-US" sz="2000" smtClean="0"/>
            <a:t>The following slides are designed to provide insight and to highlight small business resources and links to assist you in locating small business opportunities in your endeavor to do business with the Government.</a:t>
          </a:r>
          <a:endParaRPr lang="en-US" sz="2000" dirty="0"/>
        </a:p>
      </dgm:t>
    </dgm:pt>
    <dgm:pt modelId="{CC839625-B417-4EDC-B533-7BD45179E1C9}" type="parTrans" cxnId="{2A734777-892F-4AFD-BE7E-2046B7447842}">
      <dgm:prSet/>
      <dgm:spPr/>
      <dgm:t>
        <a:bodyPr/>
        <a:lstStyle/>
        <a:p>
          <a:endParaRPr lang="en-US"/>
        </a:p>
      </dgm:t>
    </dgm:pt>
    <dgm:pt modelId="{A06AEE8A-6DC5-4F7B-A713-BDB3104D59F1}" type="sibTrans" cxnId="{2A734777-892F-4AFD-BE7E-2046B7447842}">
      <dgm:prSet/>
      <dgm:spPr/>
      <dgm:t>
        <a:bodyPr/>
        <a:lstStyle/>
        <a:p>
          <a:endParaRPr lang="en-US"/>
        </a:p>
      </dgm:t>
    </dgm:pt>
    <dgm:pt modelId="{66987551-A565-4FC3-8A2C-CD8D193D9137}" type="pres">
      <dgm:prSet presAssocID="{E4FE3028-1531-40A4-A3EB-88DE26D8946B}" presName="linear" presStyleCnt="0">
        <dgm:presLayoutVars>
          <dgm:animLvl val="lvl"/>
          <dgm:resizeHandles val="exact"/>
        </dgm:presLayoutVars>
      </dgm:prSet>
      <dgm:spPr/>
      <dgm:t>
        <a:bodyPr/>
        <a:lstStyle/>
        <a:p>
          <a:endParaRPr lang="en-US"/>
        </a:p>
      </dgm:t>
    </dgm:pt>
    <dgm:pt modelId="{1A6D90DF-142F-4403-AB7D-83D10F60DC0F}" type="pres">
      <dgm:prSet presAssocID="{DBB6B043-3BA3-4B17-890D-2254F2140CA8}" presName="parentText" presStyleLbl="node1" presStyleIdx="0" presStyleCnt="2">
        <dgm:presLayoutVars>
          <dgm:chMax val="0"/>
          <dgm:bulletEnabled val="1"/>
        </dgm:presLayoutVars>
      </dgm:prSet>
      <dgm:spPr/>
      <dgm:t>
        <a:bodyPr/>
        <a:lstStyle/>
        <a:p>
          <a:endParaRPr lang="en-US"/>
        </a:p>
      </dgm:t>
    </dgm:pt>
    <dgm:pt modelId="{5727E53C-96E0-466B-929B-A7FE577FB843}" type="pres">
      <dgm:prSet presAssocID="{015A3DAB-39B7-4D81-9B86-859193BFC4A0}" presName="spacer" presStyleCnt="0"/>
      <dgm:spPr/>
      <dgm:t>
        <a:bodyPr/>
        <a:lstStyle/>
        <a:p>
          <a:endParaRPr lang="en-US"/>
        </a:p>
      </dgm:t>
    </dgm:pt>
    <dgm:pt modelId="{A8573800-B004-4EA1-AF18-F0298A4D0CAA}" type="pres">
      <dgm:prSet presAssocID="{EB610EF1-EB07-423D-9E67-DA7DB86F1EA9}" presName="parentText" presStyleLbl="node1" presStyleIdx="1" presStyleCnt="2">
        <dgm:presLayoutVars>
          <dgm:chMax val="0"/>
          <dgm:bulletEnabled val="1"/>
        </dgm:presLayoutVars>
      </dgm:prSet>
      <dgm:spPr/>
      <dgm:t>
        <a:bodyPr/>
        <a:lstStyle/>
        <a:p>
          <a:endParaRPr lang="en-US"/>
        </a:p>
      </dgm:t>
    </dgm:pt>
  </dgm:ptLst>
  <dgm:cxnLst>
    <dgm:cxn modelId="{5082BAF6-31F1-47BA-870F-2A2B67AE8D54}" type="presOf" srcId="{EB610EF1-EB07-423D-9E67-DA7DB86F1EA9}" destId="{A8573800-B004-4EA1-AF18-F0298A4D0CAA}" srcOrd="0" destOrd="0" presId="urn:microsoft.com/office/officeart/2005/8/layout/vList2"/>
    <dgm:cxn modelId="{8CC0CAF5-E3FF-42FB-A1D6-D07D3DB51200}" type="presOf" srcId="{DBB6B043-3BA3-4B17-890D-2254F2140CA8}" destId="{1A6D90DF-142F-4403-AB7D-83D10F60DC0F}" srcOrd="0" destOrd="0" presId="urn:microsoft.com/office/officeart/2005/8/layout/vList2"/>
    <dgm:cxn modelId="{77BEF228-82D5-4049-887B-BE62202C0CFA}" type="presOf" srcId="{E4FE3028-1531-40A4-A3EB-88DE26D8946B}" destId="{66987551-A565-4FC3-8A2C-CD8D193D9137}" srcOrd="0" destOrd="0" presId="urn:microsoft.com/office/officeart/2005/8/layout/vList2"/>
    <dgm:cxn modelId="{2A734777-892F-4AFD-BE7E-2046B7447842}" srcId="{E4FE3028-1531-40A4-A3EB-88DE26D8946B}" destId="{EB610EF1-EB07-423D-9E67-DA7DB86F1EA9}" srcOrd="1" destOrd="0" parTransId="{CC839625-B417-4EDC-B533-7BD45179E1C9}" sibTransId="{A06AEE8A-6DC5-4F7B-A713-BDB3104D59F1}"/>
    <dgm:cxn modelId="{93F674B6-9163-4E02-BC2F-6484E8A2ECF7}" srcId="{E4FE3028-1531-40A4-A3EB-88DE26D8946B}" destId="{DBB6B043-3BA3-4B17-890D-2254F2140CA8}" srcOrd="0" destOrd="0" parTransId="{B840FF27-36E0-49AE-9528-9588BE75278B}" sibTransId="{015A3DAB-39B7-4D81-9B86-859193BFC4A0}"/>
    <dgm:cxn modelId="{2E90ADEA-A0D4-4F00-971A-E1EE1A35289B}" type="presParOf" srcId="{66987551-A565-4FC3-8A2C-CD8D193D9137}" destId="{1A6D90DF-142F-4403-AB7D-83D10F60DC0F}" srcOrd="0" destOrd="0" presId="urn:microsoft.com/office/officeart/2005/8/layout/vList2"/>
    <dgm:cxn modelId="{CB4156D3-2C10-462D-B8FD-5F4FF32B4E79}" type="presParOf" srcId="{66987551-A565-4FC3-8A2C-CD8D193D9137}" destId="{5727E53C-96E0-466B-929B-A7FE577FB843}" srcOrd="1" destOrd="0" presId="urn:microsoft.com/office/officeart/2005/8/layout/vList2"/>
    <dgm:cxn modelId="{D015950E-058A-489D-BE52-B044964785F7}" type="presParOf" srcId="{66987551-A565-4FC3-8A2C-CD8D193D9137}" destId="{A8573800-B004-4EA1-AF18-F0298A4D0CAA}"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ED1A76E-B6E4-4FE4-A995-CD34EB91D69E}" type="doc">
      <dgm:prSet loTypeId="urn:microsoft.com/office/officeart/2005/8/layout/cycle6" loCatId="relationship" qsTypeId="urn:microsoft.com/office/officeart/2005/8/quickstyle/simple1" qsCatId="simple" csTypeId="urn:microsoft.com/office/officeart/2005/8/colors/accent1_2" csCatId="accent1"/>
      <dgm:spPr/>
      <dgm:t>
        <a:bodyPr/>
        <a:lstStyle/>
        <a:p>
          <a:endParaRPr lang="en-US"/>
        </a:p>
      </dgm:t>
    </dgm:pt>
    <dgm:pt modelId="{E9F06826-968B-470A-A0E2-95DD20E66056}">
      <dgm:prSet/>
      <dgm:spPr/>
      <dgm:t>
        <a:bodyPr/>
        <a:lstStyle/>
        <a:p>
          <a:pPr rtl="0"/>
          <a:r>
            <a:rPr lang="en-US" b="0" i="0" baseline="0" dirty="0" smtClean="0"/>
            <a:t>The GSA Forecast of Contracting Opportunities informs vendors of anticipated contracts offered by GSA for the current fiscal year.</a:t>
          </a:r>
          <a:endParaRPr lang="en-US" dirty="0"/>
        </a:p>
      </dgm:t>
    </dgm:pt>
    <dgm:pt modelId="{9F9A6EC4-CB94-4F92-A1C9-57998C3AE796}" type="parTrans" cxnId="{A0BC1986-0A19-4CC2-8B57-E08DB7F068EE}">
      <dgm:prSet/>
      <dgm:spPr/>
      <dgm:t>
        <a:bodyPr/>
        <a:lstStyle/>
        <a:p>
          <a:endParaRPr lang="en-US"/>
        </a:p>
      </dgm:t>
    </dgm:pt>
    <dgm:pt modelId="{3DBD56CB-94A5-4D97-BF31-C800F2B63F4F}" type="sibTrans" cxnId="{A0BC1986-0A19-4CC2-8B57-E08DB7F068EE}">
      <dgm:prSet/>
      <dgm:spPr/>
      <dgm:t>
        <a:bodyPr/>
        <a:lstStyle/>
        <a:p>
          <a:endParaRPr lang="en-US"/>
        </a:p>
      </dgm:t>
    </dgm:pt>
    <dgm:pt modelId="{6E309AA6-E393-4423-AE77-1F04EE463402}">
      <dgm:prSet/>
      <dgm:spPr/>
      <dgm:t>
        <a:bodyPr/>
        <a:lstStyle/>
        <a:p>
          <a:pPr rtl="0"/>
          <a:r>
            <a:rPr lang="en-US" b="0" i="0" baseline="0" dirty="0" smtClean="0"/>
            <a:t>GSA's agency-wide Forecast, can be sorted and searched by GSA Organization and Region, NAICS Code, Place of Performance, Contract Dollar Value, Quarter, and other criteria.</a:t>
          </a:r>
          <a:endParaRPr lang="en-US" dirty="0"/>
        </a:p>
      </dgm:t>
    </dgm:pt>
    <dgm:pt modelId="{BA81FB8D-0F49-44BA-84EA-AD20ACB854BE}" type="parTrans" cxnId="{AFE879D8-4DE4-44EE-BAA1-14A0442B26F0}">
      <dgm:prSet/>
      <dgm:spPr/>
      <dgm:t>
        <a:bodyPr/>
        <a:lstStyle/>
        <a:p>
          <a:endParaRPr lang="en-US"/>
        </a:p>
      </dgm:t>
    </dgm:pt>
    <dgm:pt modelId="{D70C64D9-DB42-42F3-9E16-AE3DAF138277}" type="sibTrans" cxnId="{AFE879D8-4DE4-44EE-BAA1-14A0442B26F0}">
      <dgm:prSet/>
      <dgm:spPr/>
      <dgm:t>
        <a:bodyPr/>
        <a:lstStyle/>
        <a:p>
          <a:endParaRPr lang="en-US"/>
        </a:p>
      </dgm:t>
    </dgm:pt>
    <dgm:pt modelId="{468671BE-A95F-4806-A1E6-0AF9C964C90C}" type="pres">
      <dgm:prSet presAssocID="{7ED1A76E-B6E4-4FE4-A995-CD34EB91D69E}" presName="cycle" presStyleCnt="0">
        <dgm:presLayoutVars>
          <dgm:dir/>
          <dgm:resizeHandles val="exact"/>
        </dgm:presLayoutVars>
      </dgm:prSet>
      <dgm:spPr/>
      <dgm:t>
        <a:bodyPr/>
        <a:lstStyle/>
        <a:p>
          <a:endParaRPr lang="en-US"/>
        </a:p>
      </dgm:t>
    </dgm:pt>
    <dgm:pt modelId="{F1EA4C3B-9EE7-493E-8D4E-B8C15F1B5A5A}" type="pres">
      <dgm:prSet presAssocID="{E9F06826-968B-470A-A0E2-95DD20E66056}" presName="node" presStyleLbl="node1" presStyleIdx="0" presStyleCnt="2">
        <dgm:presLayoutVars>
          <dgm:bulletEnabled val="1"/>
        </dgm:presLayoutVars>
      </dgm:prSet>
      <dgm:spPr/>
      <dgm:t>
        <a:bodyPr/>
        <a:lstStyle/>
        <a:p>
          <a:endParaRPr lang="en-US"/>
        </a:p>
      </dgm:t>
    </dgm:pt>
    <dgm:pt modelId="{698E471D-C7D0-4D72-A0C7-38F20C96BF94}" type="pres">
      <dgm:prSet presAssocID="{E9F06826-968B-470A-A0E2-95DD20E66056}" presName="spNode" presStyleCnt="0"/>
      <dgm:spPr/>
    </dgm:pt>
    <dgm:pt modelId="{A30A7089-42DF-42C2-8666-B45EA39D9082}" type="pres">
      <dgm:prSet presAssocID="{3DBD56CB-94A5-4D97-BF31-C800F2B63F4F}" presName="sibTrans" presStyleLbl="sibTrans1D1" presStyleIdx="0" presStyleCnt="2"/>
      <dgm:spPr/>
      <dgm:t>
        <a:bodyPr/>
        <a:lstStyle/>
        <a:p>
          <a:endParaRPr lang="en-US"/>
        </a:p>
      </dgm:t>
    </dgm:pt>
    <dgm:pt modelId="{1168CAE2-E538-4CE5-BC5F-76E8277F381D}" type="pres">
      <dgm:prSet presAssocID="{6E309AA6-E393-4423-AE77-1F04EE463402}" presName="node" presStyleLbl="node1" presStyleIdx="1" presStyleCnt="2">
        <dgm:presLayoutVars>
          <dgm:bulletEnabled val="1"/>
        </dgm:presLayoutVars>
      </dgm:prSet>
      <dgm:spPr/>
      <dgm:t>
        <a:bodyPr/>
        <a:lstStyle/>
        <a:p>
          <a:endParaRPr lang="en-US"/>
        </a:p>
      </dgm:t>
    </dgm:pt>
    <dgm:pt modelId="{79D4E81F-A19A-4354-BEC1-6763D1AE4CBF}" type="pres">
      <dgm:prSet presAssocID="{6E309AA6-E393-4423-AE77-1F04EE463402}" presName="spNode" presStyleCnt="0"/>
      <dgm:spPr/>
    </dgm:pt>
    <dgm:pt modelId="{6D0A6B09-7F9A-4A6E-8245-DD6BE511AB6B}" type="pres">
      <dgm:prSet presAssocID="{D70C64D9-DB42-42F3-9E16-AE3DAF138277}" presName="sibTrans" presStyleLbl="sibTrans1D1" presStyleIdx="1" presStyleCnt="2"/>
      <dgm:spPr/>
      <dgm:t>
        <a:bodyPr/>
        <a:lstStyle/>
        <a:p>
          <a:endParaRPr lang="en-US"/>
        </a:p>
      </dgm:t>
    </dgm:pt>
  </dgm:ptLst>
  <dgm:cxnLst>
    <dgm:cxn modelId="{AFE879D8-4DE4-44EE-BAA1-14A0442B26F0}" srcId="{7ED1A76E-B6E4-4FE4-A995-CD34EB91D69E}" destId="{6E309AA6-E393-4423-AE77-1F04EE463402}" srcOrd="1" destOrd="0" parTransId="{BA81FB8D-0F49-44BA-84EA-AD20ACB854BE}" sibTransId="{D70C64D9-DB42-42F3-9E16-AE3DAF138277}"/>
    <dgm:cxn modelId="{1F4519E0-15BB-4364-B4FA-5A47ECA217E9}" type="presOf" srcId="{E9F06826-968B-470A-A0E2-95DD20E66056}" destId="{F1EA4C3B-9EE7-493E-8D4E-B8C15F1B5A5A}" srcOrd="0" destOrd="0" presId="urn:microsoft.com/office/officeart/2005/8/layout/cycle6"/>
    <dgm:cxn modelId="{CC707B5F-AA83-4938-BBE7-443CFFA40B35}" type="presOf" srcId="{6E309AA6-E393-4423-AE77-1F04EE463402}" destId="{1168CAE2-E538-4CE5-BC5F-76E8277F381D}" srcOrd="0" destOrd="0" presId="urn:microsoft.com/office/officeart/2005/8/layout/cycle6"/>
    <dgm:cxn modelId="{D13A18C1-49CC-4AEA-9B51-39D0B4CABDA7}" type="presOf" srcId="{7ED1A76E-B6E4-4FE4-A995-CD34EB91D69E}" destId="{468671BE-A95F-4806-A1E6-0AF9C964C90C}" srcOrd="0" destOrd="0" presId="urn:microsoft.com/office/officeart/2005/8/layout/cycle6"/>
    <dgm:cxn modelId="{539B55D9-9349-4784-B855-677BFD21FC07}" type="presOf" srcId="{3DBD56CB-94A5-4D97-BF31-C800F2B63F4F}" destId="{A30A7089-42DF-42C2-8666-B45EA39D9082}" srcOrd="0" destOrd="0" presId="urn:microsoft.com/office/officeart/2005/8/layout/cycle6"/>
    <dgm:cxn modelId="{A0BC1986-0A19-4CC2-8B57-E08DB7F068EE}" srcId="{7ED1A76E-B6E4-4FE4-A995-CD34EB91D69E}" destId="{E9F06826-968B-470A-A0E2-95DD20E66056}" srcOrd="0" destOrd="0" parTransId="{9F9A6EC4-CB94-4F92-A1C9-57998C3AE796}" sibTransId="{3DBD56CB-94A5-4D97-BF31-C800F2B63F4F}"/>
    <dgm:cxn modelId="{71F97396-B9A0-4410-AC51-EE238E062815}" type="presOf" srcId="{D70C64D9-DB42-42F3-9E16-AE3DAF138277}" destId="{6D0A6B09-7F9A-4A6E-8245-DD6BE511AB6B}" srcOrd="0" destOrd="0" presId="urn:microsoft.com/office/officeart/2005/8/layout/cycle6"/>
    <dgm:cxn modelId="{10AE6C3D-ACE9-46CC-A21D-8169A05EC3D3}" type="presParOf" srcId="{468671BE-A95F-4806-A1E6-0AF9C964C90C}" destId="{F1EA4C3B-9EE7-493E-8D4E-B8C15F1B5A5A}" srcOrd="0" destOrd="0" presId="urn:microsoft.com/office/officeart/2005/8/layout/cycle6"/>
    <dgm:cxn modelId="{00A73F08-5264-4D42-86BE-331DF2FFA93A}" type="presParOf" srcId="{468671BE-A95F-4806-A1E6-0AF9C964C90C}" destId="{698E471D-C7D0-4D72-A0C7-38F20C96BF94}" srcOrd="1" destOrd="0" presId="urn:microsoft.com/office/officeart/2005/8/layout/cycle6"/>
    <dgm:cxn modelId="{695B6F84-0280-4490-A687-6F49B1B21B6D}" type="presParOf" srcId="{468671BE-A95F-4806-A1E6-0AF9C964C90C}" destId="{A30A7089-42DF-42C2-8666-B45EA39D9082}" srcOrd="2" destOrd="0" presId="urn:microsoft.com/office/officeart/2005/8/layout/cycle6"/>
    <dgm:cxn modelId="{5224B16D-4BB1-43EB-A766-70C8D5AB6D57}" type="presParOf" srcId="{468671BE-A95F-4806-A1E6-0AF9C964C90C}" destId="{1168CAE2-E538-4CE5-BC5F-76E8277F381D}" srcOrd="3" destOrd="0" presId="urn:microsoft.com/office/officeart/2005/8/layout/cycle6"/>
    <dgm:cxn modelId="{179D7CB8-2758-445A-A96C-2B827391CECC}" type="presParOf" srcId="{468671BE-A95F-4806-A1E6-0AF9C964C90C}" destId="{79D4E81F-A19A-4354-BEC1-6763D1AE4CBF}" srcOrd="4" destOrd="0" presId="urn:microsoft.com/office/officeart/2005/8/layout/cycle6"/>
    <dgm:cxn modelId="{305026CC-F1C0-42B9-8DED-72A2D1FE09FF}" type="presParOf" srcId="{468671BE-A95F-4806-A1E6-0AF9C964C90C}" destId="{6D0A6B09-7F9A-4A6E-8245-DD6BE511AB6B}" srcOrd="5" destOrd="0" presId="urn:microsoft.com/office/officeart/2005/8/layout/cycle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557719-DE48-43E8-A69F-5601221B7A2F}" type="doc">
      <dgm:prSet loTypeId="urn:microsoft.com/office/officeart/2005/8/layout/process2" loCatId="process" qsTypeId="urn:microsoft.com/office/officeart/2005/8/quickstyle/simple1" qsCatId="simple" csTypeId="urn:microsoft.com/office/officeart/2005/8/colors/accent1_2" csCatId="accent1"/>
      <dgm:spPr/>
      <dgm:t>
        <a:bodyPr/>
        <a:lstStyle/>
        <a:p>
          <a:endParaRPr lang="en-US"/>
        </a:p>
      </dgm:t>
    </dgm:pt>
    <dgm:pt modelId="{592AFC0E-B1F3-43F0-956E-B908AF6BB7A2}">
      <dgm:prSet custT="1"/>
      <dgm:spPr/>
      <dgm:t>
        <a:bodyPr/>
        <a:lstStyle/>
        <a:p>
          <a:pPr rtl="0"/>
          <a:r>
            <a:rPr lang="en-US" sz="1800" b="0" i="0" baseline="0" dirty="0" smtClean="0"/>
            <a:t>The Dynamic Small Business Search is a database manned by The Small Business Administration.</a:t>
          </a:r>
          <a:endParaRPr lang="en-US" sz="1800" dirty="0"/>
        </a:p>
      </dgm:t>
    </dgm:pt>
    <dgm:pt modelId="{0675F2D7-5CBF-4D5F-BFE4-E9237056D74C}" type="parTrans" cxnId="{D2B75270-1BCF-4898-B22A-1083C529210B}">
      <dgm:prSet/>
      <dgm:spPr/>
      <dgm:t>
        <a:bodyPr/>
        <a:lstStyle/>
        <a:p>
          <a:endParaRPr lang="en-US"/>
        </a:p>
      </dgm:t>
    </dgm:pt>
    <dgm:pt modelId="{0A2811E3-4FB4-4D8F-A40A-B934EFE8FDC9}" type="sibTrans" cxnId="{D2B75270-1BCF-4898-B22A-1083C529210B}">
      <dgm:prSet/>
      <dgm:spPr/>
      <dgm:t>
        <a:bodyPr/>
        <a:lstStyle/>
        <a:p>
          <a:endParaRPr lang="en-US"/>
        </a:p>
      </dgm:t>
    </dgm:pt>
    <dgm:pt modelId="{D6B029F2-1DBC-40E9-ABB8-10C4BF5E9695}">
      <dgm:prSet custT="1"/>
      <dgm:spPr/>
      <dgm:t>
        <a:bodyPr/>
        <a:lstStyle/>
        <a:p>
          <a:pPr rtl="0"/>
          <a:r>
            <a:rPr lang="en-US" sz="1800" b="0" i="0" baseline="0" dirty="0" smtClean="0"/>
            <a:t>The tool is used by Contracting Officers to identify potential vendors for small business contracting opportunities.</a:t>
          </a:r>
          <a:endParaRPr lang="en-US" sz="1800" dirty="0"/>
        </a:p>
      </dgm:t>
    </dgm:pt>
    <dgm:pt modelId="{D70AFECB-1AAD-4E51-ACAF-B52DBD985C7A}" type="parTrans" cxnId="{188DB94C-3AFB-492F-B299-96688369E13D}">
      <dgm:prSet/>
      <dgm:spPr/>
      <dgm:t>
        <a:bodyPr/>
        <a:lstStyle/>
        <a:p>
          <a:endParaRPr lang="en-US"/>
        </a:p>
      </dgm:t>
    </dgm:pt>
    <dgm:pt modelId="{740E6B49-85E0-4084-8481-387EB1843E4E}" type="sibTrans" cxnId="{188DB94C-3AFB-492F-B299-96688369E13D}">
      <dgm:prSet/>
      <dgm:spPr/>
      <dgm:t>
        <a:bodyPr/>
        <a:lstStyle/>
        <a:p>
          <a:endParaRPr lang="en-US"/>
        </a:p>
      </dgm:t>
    </dgm:pt>
    <dgm:pt modelId="{20252A38-CD4B-4A22-BF03-4E6EF7AFAABB}" type="pres">
      <dgm:prSet presAssocID="{8E557719-DE48-43E8-A69F-5601221B7A2F}" presName="linearFlow" presStyleCnt="0">
        <dgm:presLayoutVars>
          <dgm:resizeHandles val="exact"/>
        </dgm:presLayoutVars>
      </dgm:prSet>
      <dgm:spPr/>
      <dgm:t>
        <a:bodyPr/>
        <a:lstStyle/>
        <a:p>
          <a:endParaRPr lang="en-US"/>
        </a:p>
      </dgm:t>
    </dgm:pt>
    <dgm:pt modelId="{72D64985-57D3-415B-A320-42743F827B35}" type="pres">
      <dgm:prSet presAssocID="{592AFC0E-B1F3-43F0-956E-B908AF6BB7A2}" presName="node" presStyleLbl="node1" presStyleIdx="0" presStyleCnt="2">
        <dgm:presLayoutVars>
          <dgm:bulletEnabled val="1"/>
        </dgm:presLayoutVars>
      </dgm:prSet>
      <dgm:spPr/>
      <dgm:t>
        <a:bodyPr/>
        <a:lstStyle/>
        <a:p>
          <a:endParaRPr lang="en-US"/>
        </a:p>
      </dgm:t>
    </dgm:pt>
    <dgm:pt modelId="{D63C555A-DC17-4C48-A414-7CFEA9FA8E9C}" type="pres">
      <dgm:prSet presAssocID="{0A2811E3-4FB4-4D8F-A40A-B934EFE8FDC9}" presName="sibTrans" presStyleLbl="sibTrans2D1" presStyleIdx="0" presStyleCnt="1"/>
      <dgm:spPr/>
      <dgm:t>
        <a:bodyPr/>
        <a:lstStyle/>
        <a:p>
          <a:endParaRPr lang="en-US"/>
        </a:p>
      </dgm:t>
    </dgm:pt>
    <dgm:pt modelId="{5D65434D-91FD-4BAA-8A0F-7566868BA533}" type="pres">
      <dgm:prSet presAssocID="{0A2811E3-4FB4-4D8F-A40A-B934EFE8FDC9}" presName="connectorText" presStyleLbl="sibTrans2D1" presStyleIdx="0" presStyleCnt="1"/>
      <dgm:spPr/>
      <dgm:t>
        <a:bodyPr/>
        <a:lstStyle/>
        <a:p>
          <a:endParaRPr lang="en-US"/>
        </a:p>
      </dgm:t>
    </dgm:pt>
    <dgm:pt modelId="{9C488F30-1281-411D-9C64-DB74CDB46137}" type="pres">
      <dgm:prSet presAssocID="{D6B029F2-1DBC-40E9-ABB8-10C4BF5E9695}" presName="node" presStyleLbl="node1" presStyleIdx="1" presStyleCnt="2">
        <dgm:presLayoutVars>
          <dgm:bulletEnabled val="1"/>
        </dgm:presLayoutVars>
      </dgm:prSet>
      <dgm:spPr/>
      <dgm:t>
        <a:bodyPr/>
        <a:lstStyle/>
        <a:p>
          <a:endParaRPr lang="en-US"/>
        </a:p>
      </dgm:t>
    </dgm:pt>
  </dgm:ptLst>
  <dgm:cxnLst>
    <dgm:cxn modelId="{D2B75270-1BCF-4898-B22A-1083C529210B}" srcId="{8E557719-DE48-43E8-A69F-5601221B7A2F}" destId="{592AFC0E-B1F3-43F0-956E-B908AF6BB7A2}" srcOrd="0" destOrd="0" parTransId="{0675F2D7-5CBF-4D5F-BFE4-E9237056D74C}" sibTransId="{0A2811E3-4FB4-4D8F-A40A-B934EFE8FDC9}"/>
    <dgm:cxn modelId="{188DB94C-3AFB-492F-B299-96688369E13D}" srcId="{8E557719-DE48-43E8-A69F-5601221B7A2F}" destId="{D6B029F2-1DBC-40E9-ABB8-10C4BF5E9695}" srcOrd="1" destOrd="0" parTransId="{D70AFECB-1AAD-4E51-ACAF-B52DBD985C7A}" sibTransId="{740E6B49-85E0-4084-8481-387EB1843E4E}"/>
    <dgm:cxn modelId="{9E945610-645E-4554-A1B6-8B7E2D4F520A}" type="presOf" srcId="{0A2811E3-4FB4-4D8F-A40A-B934EFE8FDC9}" destId="{D63C555A-DC17-4C48-A414-7CFEA9FA8E9C}" srcOrd="0" destOrd="0" presId="urn:microsoft.com/office/officeart/2005/8/layout/process2"/>
    <dgm:cxn modelId="{D6D965E1-BE97-4009-A831-1316EFE8B714}" type="presOf" srcId="{0A2811E3-4FB4-4D8F-A40A-B934EFE8FDC9}" destId="{5D65434D-91FD-4BAA-8A0F-7566868BA533}" srcOrd="1" destOrd="0" presId="urn:microsoft.com/office/officeart/2005/8/layout/process2"/>
    <dgm:cxn modelId="{38B2F1EE-60C2-4B59-91CC-F965A1BFCEFF}" type="presOf" srcId="{D6B029F2-1DBC-40E9-ABB8-10C4BF5E9695}" destId="{9C488F30-1281-411D-9C64-DB74CDB46137}" srcOrd="0" destOrd="0" presId="urn:microsoft.com/office/officeart/2005/8/layout/process2"/>
    <dgm:cxn modelId="{C0890254-5CC7-4569-A253-3CEEC6A3362E}" type="presOf" srcId="{592AFC0E-B1F3-43F0-956E-B908AF6BB7A2}" destId="{72D64985-57D3-415B-A320-42743F827B35}" srcOrd="0" destOrd="0" presId="urn:microsoft.com/office/officeart/2005/8/layout/process2"/>
    <dgm:cxn modelId="{68269F8E-5950-4BB6-9A9F-7166C09ABD37}" type="presOf" srcId="{8E557719-DE48-43E8-A69F-5601221B7A2F}" destId="{20252A38-CD4B-4A22-BF03-4E6EF7AFAABB}" srcOrd="0" destOrd="0" presId="urn:microsoft.com/office/officeart/2005/8/layout/process2"/>
    <dgm:cxn modelId="{763A23D1-CEF8-44C4-8C6A-81AF3A96D4C5}" type="presParOf" srcId="{20252A38-CD4B-4A22-BF03-4E6EF7AFAABB}" destId="{72D64985-57D3-415B-A320-42743F827B35}" srcOrd="0" destOrd="0" presId="urn:microsoft.com/office/officeart/2005/8/layout/process2"/>
    <dgm:cxn modelId="{40BEBD2E-8D13-463F-8645-AE2F9C275733}" type="presParOf" srcId="{20252A38-CD4B-4A22-BF03-4E6EF7AFAABB}" destId="{D63C555A-DC17-4C48-A414-7CFEA9FA8E9C}" srcOrd="1" destOrd="0" presId="urn:microsoft.com/office/officeart/2005/8/layout/process2"/>
    <dgm:cxn modelId="{712615AE-9E9E-432C-8FFE-12C60C2FCA0E}" type="presParOf" srcId="{D63C555A-DC17-4C48-A414-7CFEA9FA8E9C}" destId="{5D65434D-91FD-4BAA-8A0F-7566868BA533}" srcOrd="0" destOrd="0" presId="urn:microsoft.com/office/officeart/2005/8/layout/process2"/>
    <dgm:cxn modelId="{C7602261-49F2-4BC3-8F94-BC0C7D6E929F}" type="presParOf" srcId="{20252A38-CD4B-4A22-BF03-4E6EF7AFAABB}" destId="{9C488F30-1281-411D-9C64-DB74CDB46137}" srcOrd="2"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DE6405-D84F-4057-85D4-6DA4426C5327}" type="doc">
      <dgm:prSet loTypeId="urn:microsoft.com/office/officeart/2008/layout/LinedList" loCatId="list" qsTypeId="urn:microsoft.com/office/officeart/2005/8/quickstyle/simple3" qsCatId="simple" csTypeId="urn:microsoft.com/office/officeart/2005/8/colors/accent1_2" csCatId="accent1" phldr="1"/>
      <dgm:spPr/>
      <dgm:t>
        <a:bodyPr/>
        <a:lstStyle/>
        <a:p>
          <a:endParaRPr lang="en-US"/>
        </a:p>
      </dgm:t>
    </dgm:pt>
    <dgm:pt modelId="{5C7C2F94-F4FD-4FA0-9D62-AAADCEC0A663}">
      <dgm:prSet custT="1"/>
      <dgm:spPr/>
      <dgm:t>
        <a:bodyPr/>
        <a:lstStyle/>
        <a:p>
          <a:pPr rtl="0"/>
          <a:r>
            <a:rPr lang="en-US" sz="2000" b="0" i="0" baseline="0" dirty="0" smtClean="0">
              <a:solidFill>
                <a:schemeClr val="bg2"/>
              </a:solidFill>
            </a:rPr>
            <a:t>Beta.SAM.gov is the official government website (point of entry) used to post all federal procurement opportunities in excess of $25,000</a:t>
          </a:r>
          <a:endParaRPr lang="en-US" sz="2000" dirty="0">
            <a:solidFill>
              <a:schemeClr val="bg2"/>
            </a:solidFill>
          </a:endParaRPr>
        </a:p>
      </dgm:t>
    </dgm:pt>
    <dgm:pt modelId="{DC0CC690-54D5-4EBC-A1E2-74FE31E76A42}" type="parTrans" cxnId="{0802E8C2-5DB8-4956-976D-27B85D338331}">
      <dgm:prSet/>
      <dgm:spPr/>
      <dgm:t>
        <a:bodyPr/>
        <a:lstStyle/>
        <a:p>
          <a:endParaRPr lang="en-US"/>
        </a:p>
      </dgm:t>
    </dgm:pt>
    <dgm:pt modelId="{F3E7FEE8-D2ED-479E-8B11-7502CE0168FA}" type="sibTrans" cxnId="{0802E8C2-5DB8-4956-976D-27B85D338331}">
      <dgm:prSet/>
      <dgm:spPr/>
      <dgm:t>
        <a:bodyPr/>
        <a:lstStyle/>
        <a:p>
          <a:endParaRPr lang="en-US"/>
        </a:p>
      </dgm:t>
    </dgm:pt>
    <dgm:pt modelId="{7D1F9A86-395D-4E45-8F4D-C4DA89C44915}">
      <dgm:prSet custT="1"/>
      <dgm:spPr/>
      <dgm:t>
        <a:bodyPr/>
        <a:lstStyle/>
        <a:p>
          <a:pPr rtl="0"/>
          <a:r>
            <a:rPr lang="en-US" sz="2000" b="0" i="0" baseline="0" dirty="0" smtClean="0">
              <a:solidFill>
                <a:schemeClr val="bg2"/>
              </a:solidFill>
            </a:rPr>
            <a:t>Small Businesses may seek business opportunities to bid on here.</a:t>
          </a:r>
          <a:endParaRPr lang="en-US" sz="2000" dirty="0">
            <a:solidFill>
              <a:schemeClr val="bg2"/>
            </a:solidFill>
          </a:endParaRPr>
        </a:p>
      </dgm:t>
    </dgm:pt>
    <dgm:pt modelId="{39462F8A-20B7-42E7-A9E5-6A663985067D}" type="parTrans" cxnId="{1F04F7B2-3DFF-4846-94A5-44EF175DCAB4}">
      <dgm:prSet/>
      <dgm:spPr/>
      <dgm:t>
        <a:bodyPr/>
        <a:lstStyle/>
        <a:p>
          <a:endParaRPr lang="en-US"/>
        </a:p>
      </dgm:t>
    </dgm:pt>
    <dgm:pt modelId="{95420D35-9C95-433F-8B4A-3DD0E36E246A}" type="sibTrans" cxnId="{1F04F7B2-3DFF-4846-94A5-44EF175DCAB4}">
      <dgm:prSet/>
      <dgm:spPr/>
      <dgm:t>
        <a:bodyPr/>
        <a:lstStyle/>
        <a:p>
          <a:endParaRPr lang="en-US"/>
        </a:p>
      </dgm:t>
    </dgm:pt>
    <dgm:pt modelId="{02305583-BD01-49BE-B33E-3DA8BA2D240B}">
      <dgm:prSet custT="1"/>
      <dgm:spPr/>
      <dgm:t>
        <a:bodyPr/>
        <a:lstStyle/>
        <a:p>
          <a:pPr rtl="0"/>
          <a:r>
            <a:rPr lang="en-US" sz="2000" b="0" i="0" baseline="0" dirty="0" smtClean="0">
              <a:solidFill>
                <a:schemeClr val="bg2"/>
              </a:solidFill>
            </a:rPr>
            <a:t>It is known as a central location in searching for Request for Proposals (RFP’s)</a:t>
          </a:r>
          <a:endParaRPr lang="en-US" sz="2000" dirty="0">
            <a:solidFill>
              <a:schemeClr val="bg2"/>
            </a:solidFill>
          </a:endParaRPr>
        </a:p>
      </dgm:t>
    </dgm:pt>
    <dgm:pt modelId="{3CF8DC5D-74B2-4D95-9384-2CE8AB428190}" type="parTrans" cxnId="{76C8937D-FEEE-4941-9574-DF00601C1317}">
      <dgm:prSet/>
      <dgm:spPr/>
      <dgm:t>
        <a:bodyPr/>
        <a:lstStyle/>
        <a:p>
          <a:endParaRPr lang="en-US"/>
        </a:p>
      </dgm:t>
    </dgm:pt>
    <dgm:pt modelId="{321E260C-D365-4B47-AEF4-AC13562B3930}" type="sibTrans" cxnId="{76C8937D-FEEE-4941-9574-DF00601C1317}">
      <dgm:prSet/>
      <dgm:spPr/>
      <dgm:t>
        <a:bodyPr/>
        <a:lstStyle/>
        <a:p>
          <a:endParaRPr lang="en-US"/>
        </a:p>
      </dgm:t>
    </dgm:pt>
    <dgm:pt modelId="{866260D1-FB49-44B0-A3EF-3CDA8B3507C2}">
      <dgm:prSet custT="1"/>
      <dgm:spPr/>
      <dgm:t>
        <a:bodyPr/>
        <a:lstStyle/>
        <a:p>
          <a:pPr rtl="0"/>
          <a:r>
            <a:rPr lang="en-US" sz="2000" b="1" i="0" baseline="0" dirty="0" smtClean="0">
              <a:solidFill>
                <a:schemeClr val="bg2"/>
              </a:solidFill>
              <a:effectLst>
                <a:outerShdw blurRad="38100" dist="38100" dir="2700000" algn="tl">
                  <a:srgbClr val="000000">
                    <a:alpha val="43137"/>
                  </a:srgbClr>
                </a:outerShdw>
              </a:effectLst>
            </a:rPr>
            <a:t>Highly suggested to use tutorial </a:t>
          </a:r>
          <a:endParaRPr lang="en-US" sz="2000" b="1" dirty="0">
            <a:solidFill>
              <a:schemeClr val="bg2"/>
            </a:solidFill>
            <a:effectLst>
              <a:outerShdw blurRad="38100" dist="38100" dir="2700000" algn="tl">
                <a:srgbClr val="000000">
                  <a:alpha val="43137"/>
                </a:srgbClr>
              </a:outerShdw>
            </a:effectLst>
          </a:endParaRPr>
        </a:p>
      </dgm:t>
    </dgm:pt>
    <dgm:pt modelId="{5366056B-5C24-4C3A-A21B-4243A65985EC}" type="parTrans" cxnId="{C84E2E76-5140-47CB-93E4-6359DC12EE7C}">
      <dgm:prSet/>
      <dgm:spPr/>
      <dgm:t>
        <a:bodyPr/>
        <a:lstStyle/>
        <a:p>
          <a:endParaRPr lang="en-US"/>
        </a:p>
      </dgm:t>
    </dgm:pt>
    <dgm:pt modelId="{C0FD6CAE-0DFE-42C2-ABBD-73599CB8190B}" type="sibTrans" cxnId="{C84E2E76-5140-47CB-93E4-6359DC12EE7C}">
      <dgm:prSet/>
      <dgm:spPr/>
      <dgm:t>
        <a:bodyPr/>
        <a:lstStyle/>
        <a:p>
          <a:endParaRPr lang="en-US"/>
        </a:p>
      </dgm:t>
    </dgm:pt>
    <dgm:pt modelId="{5B1E75C6-D283-40A6-B6C1-1E4523B317BC}" type="pres">
      <dgm:prSet presAssocID="{13DE6405-D84F-4057-85D4-6DA4426C5327}" presName="vert0" presStyleCnt="0">
        <dgm:presLayoutVars>
          <dgm:dir/>
          <dgm:animOne val="branch"/>
          <dgm:animLvl val="lvl"/>
        </dgm:presLayoutVars>
      </dgm:prSet>
      <dgm:spPr/>
      <dgm:t>
        <a:bodyPr/>
        <a:lstStyle/>
        <a:p>
          <a:endParaRPr lang="en-US"/>
        </a:p>
      </dgm:t>
    </dgm:pt>
    <dgm:pt modelId="{168E948D-14AE-455B-B8B9-B9E63833408F}" type="pres">
      <dgm:prSet presAssocID="{5C7C2F94-F4FD-4FA0-9D62-AAADCEC0A663}" presName="thickLine" presStyleLbl="alignNode1" presStyleIdx="0" presStyleCnt="4"/>
      <dgm:spPr/>
    </dgm:pt>
    <dgm:pt modelId="{EC49EE0F-ADAA-450B-9C94-4621DC4B3564}" type="pres">
      <dgm:prSet presAssocID="{5C7C2F94-F4FD-4FA0-9D62-AAADCEC0A663}" presName="horz1" presStyleCnt="0"/>
      <dgm:spPr/>
    </dgm:pt>
    <dgm:pt modelId="{04ACCBF8-2408-4242-90F9-BABE2B4633AB}" type="pres">
      <dgm:prSet presAssocID="{5C7C2F94-F4FD-4FA0-9D62-AAADCEC0A663}" presName="tx1" presStyleLbl="revTx" presStyleIdx="0" presStyleCnt="4"/>
      <dgm:spPr/>
      <dgm:t>
        <a:bodyPr/>
        <a:lstStyle/>
        <a:p>
          <a:endParaRPr lang="en-US"/>
        </a:p>
      </dgm:t>
    </dgm:pt>
    <dgm:pt modelId="{711AB8FF-EF96-4959-80FD-426B9A8F8127}" type="pres">
      <dgm:prSet presAssocID="{5C7C2F94-F4FD-4FA0-9D62-AAADCEC0A663}" presName="vert1" presStyleCnt="0"/>
      <dgm:spPr/>
    </dgm:pt>
    <dgm:pt modelId="{978B8EDB-1999-48E9-820C-DCA1524A8950}" type="pres">
      <dgm:prSet presAssocID="{7D1F9A86-395D-4E45-8F4D-C4DA89C44915}" presName="thickLine" presStyleLbl="alignNode1" presStyleIdx="1" presStyleCnt="4"/>
      <dgm:spPr/>
    </dgm:pt>
    <dgm:pt modelId="{6B7EA013-62CE-47CF-8706-202C6C89154C}" type="pres">
      <dgm:prSet presAssocID="{7D1F9A86-395D-4E45-8F4D-C4DA89C44915}" presName="horz1" presStyleCnt="0"/>
      <dgm:spPr/>
    </dgm:pt>
    <dgm:pt modelId="{7606148A-1AA8-42E4-871A-9D0C1BBFB5E9}" type="pres">
      <dgm:prSet presAssocID="{7D1F9A86-395D-4E45-8F4D-C4DA89C44915}" presName="tx1" presStyleLbl="revTx" presStyleIdx="1" presStyleCnt="4"/>
      <dgm:spPr/>
      <dgm:t>
        <a:bodyPr/>
        <a:lstStyle/>
        <a:p>
          <a:endParaRPr lang="en-US"/>
        </a:p>
      </dgm:t>
    </dgm:pt>
    <dgm:pt modelId="{59C7F731-3136-44DB-A27D-97A562176839}" type="pres">
      <dgm:prSet presAssocID="{7D1F9A86-395D-4E45-8F4D-C4DA89C44915}" presName="vert1" presStyleCnt="0"/>
      <dgm:spPr/>
    </dgm:pt>
    <dgm:pt modelId="{0F2CBAF5-030A-4265-9132-13D02AB986FF}" type="pres">
      <dgm:prSet presAssocID="{02305583-BD01-49BE-B33E-3DA8BA2D240B}" presName="thickLine" presStyleLbl="alignNode1" presStyleIdx="2" presStyleCnt="4"/>
      <dgm:spPr/>
    </dgm:pt>
    <dgm:pt modelId="{77A4FC56-5821-42D6-B751-7F0714E59A80}" type="pres">
      <dgm:prSet presAssocID="{02305583-BD01-49BE-B33E-3DA8BA2D240B}" presName="horz1" presStyleCnt="0"/>
      <dgm:spPr/>
    </dgm:pt>
    <dgm:pt modelId="{040C153D-88CD-4E57-BE90-574040222A17}" type="pres">
      <dgm:prSet presAssocID="{02305583-BD01-49BE-B33E-3DA8BA2D240B}" presName="tx1" presStyleLbl="revTx" presStyleIdx="2" presStyleCnt="4"/>
      <dgm:spPr/>
      <dgm:t>
        <a:bodyPr/>
        <a:lstStyle/>
        <a:p>
          <a:endParaRPr lang="en-US"/>
        </a:p>
      </dgm:t>
    </dgm:pt>
    <dgm:pt modelId="{FB9B88C7-B116-40F5-9906-1D730BCADB8B}" type="pres">
      <dgm:prSet presAssocID="{02305583-BD01-49BE-B33E-3DA8BA2D240B}" presName="vert1" presStyleCnt="0"/>
      <dgm:spPr/>
    </dgm:pt>
    <dgm:pt modelId="{C74C0008-225E-4A50-9B2E-515D6C430A50}" type="pres">
      <dgm:prSet presAssocID="{866260D1-FB49-44B0-A3EF-3CDA8B3507C2}" presName="thickLine" presStyleLbl="alignNode1" presStyleIdx="3" presStyleCnt="4"/>
      <dgm:spPr/>
    </dgm:pt>
    <dgm:pt modelId="{28817E9F-02C1-4BAA-B356-BDA24E70346D}" type="pres">
      <dgm:prSet presAssocID="{866260D1-FB49-44B0-A3EF-3CDA8B3507C2}" presName="horz1" presStyleCnt="0"/>
      <dgm:spPr/>
    </dgm:pt>
    <dgm:pt modelId="{384C61C5-E64B-4470-9D05-6414997DD8A2}" type="pres">
      <dgm:prSet presAssocID="{866260D1-FB49-44B0-A3EF-3CDA8B3507C2}" presName="tx1" presStyleLbl="revTx" presStyleIdx="3" presStyleCnt="4"/>
      <dgm:spPr/>
      <dgm:t>
        <a:bodyPr/>
        <a:lstStyle/>
        <a:p>
          <a:endParaRPr lang="en-US"/>
        </a:p>
      </dgm:t>
    </dgm:pt>
    <dgm:pt modelId="{7D9818CA-9040-438B-A17C-30961D616E12}" type="pres">
      <dgm:prSet presAssocID="{866260D1-FB49-44B0-A3EF-3CDA8B3507C2}" presName="vert1" presStyleCnt="0"/>
      <dgm:spPr/>
    </dgm:pt>
  </dgm:ptLst>
  <dgm:cxnLst>
    <dgm:cxn modelId="{165CDBD6-B29E-4E0B-BC23-5008157ACD09}" type="presOf" srcId="{5C7C2F94-F4FD-4FA0-9D62-AAADCEC0A663}" destId="{04ACCBF8-2408-4242-90F9-BABE2B4633AB}" srcOrd="0" destOrd="0" presId="urn:microsoft.com/office/officeart/2008/layout/LinedList"/>
    <dgm:cxn modelId="{C84E2E76-5140-47CB-93E4-6359DC12EE7C}" srcId="{13DE6405-D84F-4057-85D4-6DA4426C5327}" destId="{866260D1-FB49-44B0-A3EF-3CDA8B3507C2}" srcOrd="3" destOrd="0" parTransId="{5366056B-5C24-4C3A-A21B-4243A65985EC}" sibTransId="{C0FD6CAE-0DFE-42C2-ABBD-73599CB8190B}"/>
    <dgm:cxn modelId="{1F04F7B2-3DFF-4846-94A5-44EF175DCAB4}" srcId="{13DE6405-D84F-4057-85D4-6DA4426C5327}" destId="{7D1F9A86-395D-4E45-8F4D-C4DA89C44915}" srcOrd="1" destOrd="0" parTransId="{39462F8A-20B7-42E7-A9E5-6A663985067D}" sibTransId="{95420D35-9C95-433F-8B4A-3DD0E36E246A}"/>
    <dgm:cxn modelId="{3C6EF582-9873-4C9D-A066-D14F02464847}" type="presOf" srcId="{866260D1-FB49-44B0-A3EF-3CDA8B3507C2}" destId="{384C61C5-E64B-4470-9D05-6414997DD8A2}" srcOrd="0" destOrd="0" presId="urn:microsoft.com/office/officeart/2008/layout/LinedList"/>
    <dgm:cxn modelId="{4869242C-7EE7-49AC-91C7-83D3F0FEF959}" type="presOf" srcId="{7D1F9A86-395D-4E45-8F4D-C4DA89C44915}" destId="{7606148A-1AA8-42E4-871A-9D0C1BBFB5E9}" srcOrd="0" destOrd="0" presId="urn:microsoft.com/office/officeart/2008/layout/LinedList"/>
    <dgm:cxn modelId="{96C1F865-7458-4DFB-A279-7EAE98D2CFD8}" type="presOf" srcId="{13DE6405-D84F-4057-85D4-6DA4426C5327}" destId="{5B1E75C6-D283-40A6-B6C1-1E4523B317BC}" srcOrd="0" destOrd="0" presId="urn:microsoft.com/office/officeart/2008/layout/LinedList"/>
    <dgm:cxn modelId="{5CFF3EAE-B7C4-4A90-B3AD-6F1893B9E45E}" type="presOf" srcId="{02305583-BD01-49BE-B33E-3DA8BA2D240B}" destId="{040C153D-88CD-4E57-BE90-574040222A17}" srcOrd="0" destOrd="0" presId="urn:microsoft.com/office/officeart/2008/layout/LinedList"/>
    <dgm:cxn modelId="{76C8937D-FEEE-4941-9574-DF00601C1317}" srcId="{13DE6405-D84F-4057-85D4-6DA4426C5327}" destId="{02305583-BD01-49BE-B33E-3DA8BA2D240B}" srcOrd="2" destOrd="0" parTransId="{3CF8DC5D-74B2-4D95-9384-2CE8AB428190}" sibTransId="{321E260C-D365-4B47-AEF4-AC13562B3930}"/>
    <dgm:cxn modelId="{0802E8C2-5DB8-4956-976D-27B85D338331}" srcId="{13DE6405-D84F-4057-85D4-6DA4426C5327}" destId="{5C7C2F94-F4FD-4FA0-9D62-AAADCEC0A663}" srcOrd="0" destOrd="0" parTransId="{DC0CC690-54D5-4EBC-A1E2-74FE31E76A42}" sibTransId="{F3E7FEE8-D2ED-479E-8B11-7502CE0168FA}"/>
    <dgm:cxn modelId="{9BE95588-C47D-40F9-99DE-F466239CE409}" type="presParOf" srcId="{5B1E75C6-D283-40A6-B6C1-1E4523B317BC}" destId="{168E948D-14AE-455B-B8B9-B9E63833408F}" srcOrd="0" destOrd="0" presId="urn:microsoft.com/office/officeart/2008/layout/LinedList"/>
    <dgm:cxn modelId="{549729DF-3B6E-4683-A73D-D3FF6E076B55}" type="presParOf" srcId="{5B1E75C6-D283-40A6-B6C1-1E4523B317BC}" destId="{EC49EE0F-ADAA-450B-9C94-4621DC4B3564}" srcOrd="1" destOrd="0" presId="urn:microsoft.com/office/officeart/2008/layout/LinedList"/>
    <dgm:cxn modelId="{A4A207E0-BD06-4BEB-82A3-10AD07A15771}" type="presParOf" srcId="{EC49EE0F-ADAA-450B-9C94-4621DC4B3564}" destId="{04ACCBF8-2408-4242-90F9-BABE2B4633AB}" srcOrd="0" destOrd="0" presId="urn:microsoft.com/office/officeart/2008/layout/LinedList"/>
    <dgm:cxn modelId="{6BC21DFA-0B69-4270-83CA-42E9015974BB}" type="presParOf" srcId="{EC49EE0F-ADAA-450B-9C94-4621DC4B3564}" destId="{711AB8FF-EF96-4959-80FD-426B9A8F8127}" srcOrd="1" destOrd="0" presId="urn:microsoft.com/office/officeart/2008/layout/LinedList"/>
    <dgm:cxn modelId="{F2F083F4-D696-440D-A758-6532DCA67938}" type="presParOf" srcId="{5B1E75C6-D283-40A6-B6C1-1E4523B317BC}" destId="{978B8EDB-1999-48E9-820C-DCA1524A8950}" srcOrd="2" destOrd="0" presId="urn:microsoft.com/office/officeart/2008/layout/LinedList"/>
    <dgm:cxn modelId="{09EB0141-811E-4C39-A3AA-F391D0895046}" type="presParOf" srcId="{5B1E75C6-D283-40A6-B6C1-1E4523B317BC}" destId="{6B7EA013-62CE-47CF-8706-202C6C89154C}" srcOrd="3" destOrd="0" presId="urn:microsoft.com/office/officeart/2008/layout/LinedList"/>
    <dgm:cxn modelId="{9FB828D0-A2B4-43D8-BFF8-FE2ED1CF9722}" type="presParOf" srcId="{6B7EA013-62CE-47CF-8706-202C6C89154C}" destId="{7606148A-1AA8-42E4-871A-9D0C1BBFB5E9}" srcOrd="0" destOrd="0" presId="urn:microsoft.com/office/officeart/2008/layout/LinedList"/>
    <dgm:cxn modelId="{983C7724-2116-4E23-A294-E225443953B3}" type="presParOf" srcId="{6B7EA013-62CE-47CF-8706-202C6C89154C}" destId="{59C7F731-3136-44DB-A27D-97A562176839}" srcOrd="1" destOrd="0" presId="urn:microsoft.com/office/officeart/2008/layout/LinedList"/>
    <dgm:cxn modelId="{FDD50195-C77C-4B81-8249-2F066CBCD1F2}" type="presParOf" srcId="{5B1E75C6-D283-40A6-B6C1-1E4523B317BC}" destId="{0F2CBAF5-030A-4265-9132-13D02AB986FF}" srcOrd="4" destOrd="0" presId="urn:microsoft.com/office/officeart/2008/layout/LinedList"/>
    <dgm:cxn modelId="{3B0DE3F5-0A61-4C91-BB0D-3209B014B70F}" type="presParOf" srcId="{5B1E75C6-D283-40A6-B6C1-1E4523B317BC}" destId="{77A4FC56-5821-42D6-B751-7F0714E59A80}" srcOrd="5" destOrd="0" presId="urn:microsoft.com/office/officeart/2008/layout/LinedList"/>
    <dgm:cxn modelId="{FB707D75-8E33-43C1-ACCE-52D05D42D5C3}" type="presParOf" srcId="{77A4FC56-5821-42D6-B751-7F0714E59A80}" destId="{040C153D-88CD-4E57-BE90-574040222A17}" srcOrd="0" destOrd="0" presId="urn:microsoft.com/office/officeart/2008/layout/LinedList"/>
    <dgm:cxn modelId="{C0D73BC1-DAA5-406A-8C8F-215E9983CDB4}" type="presParOf" srcId="{77A4FC56-5821-42D6-B751-7F0714E59A80}" destId="{FB9B88C7-B116-40F5-9906-1D730BCADB8B}" srcOrd="1" destOrd="0" presId="urn:microsoft.com/office/officeart/2008/layout/LinedList"/>
    <dgm:cxn modelId="{CF9BF03B-3A62-4D1B-9434-C33A8B313926}" type="presParOf" srcId="{5B1E75C6-D283-40A6-B6C1-1E4523B317BC}" destId="{C74C0008-225E-4A50-9B2E-515D6C430A50}" srcOrd="6" destOrd="0" presId="urn:microsoft.com/office/officeart/2008/layout/LinedList"/>
    <dgm:cxn modelId="{B17CB8ED-73B7-4083-8658-0CB8A7D2A7E5}" type="presParOf" srcId="{5B1E75C6-D283-40A6-B6C1-1E4523B317BC}" destId="{28817E9F-02C1-4BAA-B356-BDA24E70346D}" srcOrd="7" destOrd="0" presId="urn:microsoft.com/office/officeart/2008/layout/LinedList"/>
    <dgm:cxn modelId="{60DB1ABB-5A02-4F17-9DB5-66D7862EDA76}" type="presParOf" srcId="{28817E9F-02C1-4BAA-B356-BDA24E70346D}" destId="{384C61C5-E64B-4470-9D05-6414997DD8A2}" srcOrd="0" destOrd="0" presId="urn:microsoft.com/office/officeart/2008/layout/LinedList"/>
    <dgm:cxn modelId="{C57D09DE-148E-41DA-B200-0BC41A165573}" type="presParOf" srcId="{28817E9F-02C1-4BAA-B356-BDA24E70346D}" destId="{7D9818CA-9040-438B-A17C-30961D616E12}"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402EBA-5160-4409-9F55-7C779326140A}"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A58E1F39-0F82-42CD-905E-392346F0434F}">
      <dgm:prSet/>
      <dgm:spPr/>
      <dgm:t>
        <a:bodyPr/>
        <a:lstStyle/>
        <a:p>
          <a:pPr rtl="0"/>
          <a:r>
            <a:rPr lang="en-US" b="0" i="0" baseline="0" dirty="0" smtClean="0"/>
            <a:t>The Federal Procurement Data System (FPDS) is the repository of all federal contracting data </a:t>
          </a:r>
          <a:r>
            <a:rPr lang="en-US" dirty="0" smtClean="0"/>
            <a:t>whose estimated value is $3,000 or more . Every modification to that contract, regardless of dollar value must be reported to FPDS-NG. </a:t>
          </a:r>
          <a:r>
            <a:rPr lang="en-US" b="0" i="0" baseline="0" dirty="0" smtClean="0"/>
            <a:t>.</a:t>
          </a:r>
          <a:endParaRPr lang="en-US" dirty="0"/>
        </a:p>
      </dgm:t>
    </dgm:pt>
    <dgm:pt modelId="{4AE32C9E-93D5-46A8-897A-DCBF33AE9E29}" type="parTrans" cxnId="{537B5A7A-6F14-4A07-8ECF-8996691CBCC6}">
      <dgm:prSet/>
      <dgm:spPr/>
      <dgm:t>
        <a:bodyPr/>
        <a:lstStyle/>
        <a:p>
          <a:endParaRPr lang="en-US"/>
        </a:p>
      </dgm:t>
    </dgm:pt>
    <dgm:pt modelId="{611B0682-E155-4ED5-920D-B869DC1DF2F3}" type="sibTrans" cxnId="{537B5A7A-6F14-4A07-8ECF-8996691CBCC6}">
      <dgm:prSet/>
      <dgm:spPr/>
      <dgm:t>
        <a:bodyPr/>
        <a:lstStyle/>
        <a:p>
          <a:endParaRPr lang="en-US"/>
        </a:p>
      </dgm:t>
    </dgm:pt>
    <dgm:pt modelId="{44186FA5-12A1-411B-9EDF-5FC17B88F5A7}">
      <dgm:prSet custT="1"/>
      <dgm:spPr/>
      <dgm:t>
        <a:bodyPr/>
        <a:lstStyle/>
        <a:p>
          <a:pPr rtl="0"/>
          <a:r>
            <a:rPr lang="en-US" sz="1800" b="0" i="0" baseline="0" dirty="0" smtClean="0"/>
            <a:t>Small Business may use this tool to track business opportunities agency by agency.  The system data provides historical data of Federal purchases.</a:t>
          </a:r>
          <a:endParaRPr lang="en-US" sz="1800" dirty="0"/>
        </a:p>
      </dgm:t>
    </dgm:pt>
    <dgm:pt modelId="{7B2E1C20-455C-4E1D-9A2F-F88B56801FAB}" type="parTrans" cxnId="{BC7804E9-9255-43E7-9FDB-B60530F1AED1}">
      <dgm:prSet/>
      <dgm:spPr/>
      <dgm:t>
        <a:bodyPr/>
        <a:lstStyle/>
        <a:p>
          <a:endParaRPr lang="en-US"/>
        </a:p>
      </dgm:t>
    </dgm:pt>
    <dgm:pt modelId="{8FD2C892-7049-4F2D-9F5C-857622279AF4}" type="sibTrans" cxnId="{BC7804E9-9255-43E7-9FDB-B60530F1AED1}">
      <dgm:prSet/>
      <dgm:spPr/>
      <dgm:t>
        <a:bodyPr/>
        <a:lstStyle/>
        <a:p>
          <a:endParaRPr lang="en-US"/>
        </a:p>
      </dgm:t>
    </dgm:pt>
    <dgm:pt modelId="{380F7D2E-062F-4427-A91C-6DAFD1A3B591}" type="pres">
      <dgm:prSet presAssocID="{4F402EBA-5160-4409-9F55-7C779326140A}" presName="Name0" presStyleCnt="0">
        <dgm:presLayoutVars>
          <dgm:dir/>
          <dgm:resizeHandles val="exact"/>
        </dgm:presLayoutVars>
      </dgm:prSet>
      <dgm:spPr/>
      <dgm:t>
        <a:bodyPr/>
        <a:lstStyle/>
        <a:p>
          <a:endParaRPr lang="en-US"/>
        </a:p>
      </dgm:t>
    </dgm:pt>
    <dgm:pt modelId="{26695F9F-E110-4847-9C3D-005D6A12CE5C}" type="pres">
      <dgm:prSet presAssocID="{A58E1F39-0F82-42CD-905E-392346F0434F}" presName="node" presStyleLbl="node1" presStyleIdx="0" presStyleCnt="2">
        <dgm:presLayoutVars>
          <dgm:bulletEnabled val="1"/>
        </dgm:presLayoutVars>
      </dgm:prSet>
      <dgm:spPr/>
      <dgm:t>
        <a:bodyPr/>
        <a:lstStyle/>
        <a:p>
          <a:endParaRPr lang="en-US"/>
        </a:p>
      </dgm:t>
    </dgm:pt>
    <dgm:pt modelId="{E3B6C09C-5E0B-4F84-9A47-9AD79325E250}" type="pres">
      <dgm:prSet presAssocID="{611B0682-E155-4ED5-920D-B869DC1DF2F3}" presName="sibTrans" presStyleCnt="0"/>
      <dgm:spPr/>
    </dgm:pt>
    <dgm:pt modelId="{790AA2DC-2F32-44BB-BF9D-C4ECDF0D4C99}" type="pres">
      <dgm:prSet presAssocID="{44186FA5-12A1-411B-9EDF-5FC17B88F5A7}" presName="node" presStyleLbl="node1" presStyleIdx="1" presStyleCnt="2">
        <dgm:presLayoutVars>
          <dgm:bulletEnabled val="1"/>
        </dgm:presLayoutVars>
      </dgm:prSet>
      <dgm:spPr/>
      <dgm:t>
        <a:bodyPr/>
        <a:lstStyle/>
        <a:p>
          <a:endParaRPr lang="en-US"/>
        </a:p>
      </dgm:t>
    </dgm:pt>
  </dgm:ptLst>
  <dgm:cxnLst>
    <dgm:cxn modelId="{F7E43D67-35D3-46A7-9DE7-240CD8F1100A}" type="presOf" srcId="{A58E1F39-0F82-42CD-905E-392346F0434F}" destId="{26695F9F-E110-4847-9C3D-005D6A12CE5C}" srcOrd="0" destOrd="0" presId="urn:microsoft.com/office/officeart/2005/8/layout/hList6"/>
    <dgm:cxn modelId="{6661E1D6-0CE2-4867-A880-1307A711F955}" type="presOf" srcId="{4F402EBA-5160-4409-9F55-7C779326140A}" destId="{380F7D2E-062F-4427-A91C-6DAFD1A3B591}" srcOrd="0" destOrd="0" presId="urn:microsoft.com/office/officeart/2005/8/layout/hList6"/>
    <dgm:cxn modelId="{BC7804E9-9255-43E7-9FDB-B60530F1AED1}" srcId="{4F402EBA-5160-4409-9F55-7C779326140A}" destId="{44186FA5-12A1-411B-9EDF-5FC17B88F5A7}" srcOrd="1" destOrd="0" parTransId="{7B2E1C20-455C-4E1D-9A2F-F88B56801FAB}" sibTransId="{8FD2C892-7049-4F2D-9F5C-857622279AF4}"/>
    <dgm:cxn modelId="{537B5A7A-6F14-4A07-8ECF-8996691CBCC6}" srcId="{4F402EBA-5160-4409-9F55-7C779326140A}" destId="{A58E1F39-0F82-42CD-905E-392346F0434F}" srcOrd="0" destOrd="0" parTransId="{4AE32C9E-93D5-46A8-897A-DCBF33AE9E29}" sibTransId="{611B0682-E155-4ED5-920D-B869DC1DF2F3}"/>
    <dgm:cxn modelId="{B42D7DE6-A14C-4249-9257-6F96497EB7FE}" type="presOf" srcId="{44186FA5-12A1-411B-9EDF-5FC17B88F5A7}" destId="{790AA2DC-2F32-44BB-BF9D-C4ECDF0D4C99}" srcOrd="0" destOrd="0" presId="urn:microsoft.com/office/officeart/2005/8/layout/hList6"/>
    <dgm:cxn modelId="{ECB964E3-C82F-48E5-AE81-A40F863C1933}" type="presParOf" srcId="{380F7D2E-062F-4427-A91C-6DAFD1A3B591}" destId="{26695F9F-E110-4847-9C3D-005D6A12CE5C}" srcOrd="0" destOrd="0" presId="urn:microsoft.com/office/officeart/2005/8/layout/hList6"/>
    <dgm:cxn modelId="{29D052FD-93F5-4CFF-AEFE-DE4C278AF167}" type="presParOf" srcId="{380F7D2E-062F-4427-A91C-6DAFD1A3B591}" destId="{E3B6C09C-5E0B-4F84-9A47-9AD79325E250}" srcOrd="1" destOrd="0" presId="urn:microsoft.com/office/officeart/2005/8/layout/hList6"/>
    <dgm:cxn modelId="{6C351A4A-84FE-4216-B850-D962BCF7D961}" type="presParOf" srcId="{380F7D2E-062F-4427-A91C-6DAFD1A3B591}" destId="{790AA2DC-2F32-44BB-BF9D-C4ECDF0D4C99}" srcOrd="2" destOrd="0" presId="urn:microsoft.com/office/officeart/2005/8/layout/h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F722C9-7958-4510-B391-BD860D90D1D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83267E2-935D-48E8-BEA9-E256D5F2B005}">
      <dgm:prSet custT="1"/>
      <dgm:spPr/>
      <dgm:t>
        <a:bodyPr/>
        <a:lstStyle/>
        <a:p>
          <a:pPr rtl="0"/>
          <a:r>
            <a:rPr lang="en-US" sz="2000" b="0" i="0" dirty="0" smtClean="0">
              <a:solidFill>
                <a:schemeClr val="bg2"/>
              </a:solidFill>
            </a:rPr>
            <a:t>GSA Releases Consolidated Schedule Solicitation Merging 24 Multiple Awards Schedules into Single Schedule. As of Oct. 1, 2019</a:t>
          </a:r>
          <a:endParaRPr lang="en-US" sz="2000" dirty="0">
            <a:solidFill>
              <a:schemeClr val="bg2"/>
            </a:solidFill>
          </a:endParaRPr>
        </a:p>
      </dgm:t>
    </dgm:pt>
    <dgm:pt modelId="{8C1ED4DF-6DE3-46E3-A99F-95866720F206}" type="parTrans" cxnId="{29504A93-CABD-4BB7-8D37-7890499D4C46}">
      <dgm:prSet/>
      <dgm:spPr/>
      <dgm:t>
        <a:bodyPr/>
        <a:lstStyle/>
        <a:p>
          <a:endParaRPr lang="en-US"/>
        </a:p>
      </dgm:t>
    </dgm:pt>
    <dgm:pt modelId="{EFD421FE-3BFD-41C9-A685-BB68D9263579}" type="sibTrans" cxnId="{29504A93-CABD-4BB7-8D37-7890499D4C46}">
      <dgm:prSet/>
      <dgm:spPr/>
      <dgm:t>
        <a:bodyPr/>
        <a:lstStyle/>
        <a:p>
          <a:endParaRPr lang="en-US"/>
        </a:p>
      </dgm:t>
    </dgm:pt>
    <dgm:pt modelId="{6D20DC0A-6ADD-4E0E-BBC0-17B5482F2760}">
      <dgm:prSet custT="1"/>
      <dgm:spPr/>
      <dgm:t>
        <a:bodyPr/>
        <a:lstStyle/>
        <a:p>
          <a:pPr rtl="0"/>
          <a:r>
            <a:rPr lang="en-US" sz="2000" b="0" i="0" dirty="0" smtClean="0">
              <a:solidFill>
                <a:schemeClr val="bg2"/>
              </a:solidFill>
            </a:rPr>
            <a:t>At this time, only new contracts will be placed on the consolidated Schedule solicitation, which streamlines and simplifies the order process for new contractors. Contractors already on Schedule will not be affected by the new solicitation until the mass modification takes effect in calendar year 2020. Federal agencies should see no disruptions to their purchasing practices during the transition.</a:t>
          </a:r>
          <a:endParaRPr lang="en-US" sz="2000" dirty="0">
            <a:solidFill>
              <a:schemeClr val="bg2"/>
            </a:solidFill>
          </a:endParaRPr>
        </a:p>
      </dgm:t>
    </dgm:pt>
    <dgm:pt modelId="{C39195D1-ABCB-48F2-B498-A98C987B8B92}" type="parTrans" cxnId="{7914F4C0-4598-409F-91FA-6E511C7922B4}">
      <dgm:prSet/>
      <dgm:spPr/>
      <dgm:t>
        <a:bodyPr/>
        <a:lstStyle/>
        <a:p>
          <a:endParaRPr lang="en-US"/>
        </a:p>
      </dgm:t>
    </dgm:pt>
    <dgm:pt modelId="{8D208FA0-BE5B-4F13-9E93-0BA8D35EBEB5}" type="sibTrans" cxnId="{7914F4C0-4598-409F-91FA-6E511C7922B4}">
      <dgm:prSet/>
      <dgm:spPr/>
      <dgm:t>
        <a:bodyPr/>
        <a:lstStyle/>
        <a:p>
          <a:endParaRPr lang="en-US"/>
        </a:p>
      </dgm:t>
    </dgm:pt>
    <dgm:pt modelId="{B0C68B5B-1484-45E0-B6D0-F7C0AA4B4833}" type="pres">
      <dgm:prSet presAssocID="{04F722C9-7958-4510-B391-BD860D90D1D1}" presName="vert0" presStyleCnt="0">
        <dgm:presLayoutVars>
          <dgm:dir/>
          <dgm:animOne val="branch"/>
          <dgm:animLvl val="lvl"/>
        </dgm:presLayoutVars>
      </dgm:prSet>
      <dgm:spPr/>
      <dgm:t>
        <a:bodyPr/>
        <a:lstStyle/>
        <a:p>
          <a:endParaRPr lang="en-US"/>
        </a:p>
      </dgm:t>
    </dgm:pt>
    <dgm:pt modelId="{3EDE527F-2A75-4DAF-BBA6-B25B454FABA5}" type="pres">
      <dgm:prSet presAssocID="{E83267E2-935D-48E8-BEA9-E256D5F2B005}" presName="thickLine" presStyleLbl="alignNode1" presStyleIdx="0" presStyleCnt="2"/>
      <dgm:spPr/>
    </dgm:pt>
    <dgm:pt modelId="{DABADF29-6961-4FB0-97E2-431FAEB05A75}" type="pres">
      <dgm:prSet presAssocID="{E83267E2-935D-48E8-BEA9-E256D5F2B005}" presName="horz1" presStyleCnt="0"/>
      <dgm:spPr/>
    </dgm:pt>
    <dgm:pt modelId="{6EFC2C59-3EC2-4652-A3C8-A89A4875C555}" type="pres">
      <dgm:prSet presAssocID="{E83267E2-935D-48E8-BEA9-E256D5F2B005}" presName="tx1" presStyleLbl="revTx" presStyleIdx="0" presStyleCnt="2"/>
      <dgm:spPr/>
      <dgm:t>
        <a:bodyPr/>
        <a:lstStyle/>
        <a:p>
          <a:endParaRPr lang="en-US"/>
        </a:p>
      </dgm:t>
    </dgm:pt>
    <dgm:pt modelId="{A176A051-62F4-494D-A332-6F9EAB32EC16}" type="pres">
      <dgm:prSet presAssocID="{E83267E2-935D-48E8-BEA9-E256D5F2B005}" presName="vert1" presStyleCnt="0"/>
      <dgm:spPr/>
    </dgm:pt>
    <dgm:pt modelId="{A03599BE-890D-4A64-BF8E-D32E6BF4C823}" type="pres">
      <dgm:prSet presAssocID="{6D20DC0A-6ADD-4E0E-BBC0-17B5482F2760}" presName="thickLine" presStyleLbl="alignNode1" presStyleIdx="1" presStyleCnt="2"/>
      <dgm:spPr/>
    </dgm:pt>
    <dgm:pt modelId="{C87F2071-698E-45EB-8905-6780CAB814E1}" type="pres">
      <dgm:prSet presAssocID="{6D20DC0A-6ADD-4E0E-BBC0-17B5482F2760}" presName="horz1" presStyleCnt="0"/>
      <dgm:spPr/>
    </dgm:pt>
    <dgm:pt modelId="{9A143A6F-BF08-414C-9EDF-5DC8D7D1391D}" type="pres">
      <dgm:prSet presAssocID="{6D20DC0A-6ADD-4E0E-BBC0-17B5482F2760}" presName="tx1" presStyleLbl="revTx" presStyleIdx="1" presStyleCnt="2" custScaleY="222651"/>
      <dgm:spPr/>
      <dgm:t>
        <a:bodyPr/>
        <a:lstStyle/>
        <a:p>
          <a:endParaRPr lang="en-US"/>
        </a:p>
      </dgm:t>
    </dgm:pt>
    <dgm:pt modelId="{B2332DE8-5CB6-47CB-A2F5-8B1AE279FD69}" type="pres">
      <dgm:prSet presAssocID="{6D20DC0A-6ADD-4E0E-BBC0-17B5482F2760}" presName="vert1" presStyleCnt="0"/>
      <dgm:spPr/>
    </dgm:pt>
  </dgm:ptLst>
  <dgm:cxnLst>
    <dgm:cxn modelId="{7914F4C0-4598-409F-91FA-6E511C7922B4}" srcId="{04F722C9-7958-4510-B391-BD860D90D1D1}" destId="{6D20DC0A-6ADD-4E0E-BBC0-17B5482F2760}" srcOrd="1" destOrd="0" parTransId="{C39195D1-ABCB-48F2-B498-A98C987B8B92}" sibTransId="{8D208FA0-BE5B-4F13-9E93-0BA8D35EBEB5}"/>
    <dgm:cxn modelId="{29504A93-CABD-4BB7-8D37-7890499D4C46}" srcId="{04F722C9-7958-4510-B391-BD860D90D1D1}" destId="{E83267E2-935D-48E8-BEA9-E256D5F2B005}" srcOrd="0" destOrd="0" parTransId="{8C1ED4DF-6DE3-46E3-A99F-95866720F206}" sibTransId="{EFD421FE-3BFD-41C9-A685-BB68D9263579}"/>
    <dgm:cxn modelId="{8BE24C57-549E-46C0-B33F-D7CF28D351C9}" type="presOf" srcId="{04F722C9-7958-4510-B391-BD860D90D1D1}" destId="{B0C68B5B-1484-45E0-B6D0-F7C0AA4B4833}" srcOrd="0" destOrd="0" presId="urn:microsoft.com/office/officeart/2008/layout/LinedList"/>
    <dgm:cxn modelId="{BB82C73A-D825-45AB-9681-152D16A0C08F}" type="presOf" srcId="{E83267E2-935D-48E8-BEA9-E256D5F2B005}" destId="{6EFC2C59-3EC2-4652-A3C8-A89A4875C555}" srcOrd="0" destOrd="0" presId="urn:microsoft.com/office/officeart/2008/layout/LinedList"/>
    <dgm:cxn modelId="{DA0D59DB-FB23-4A4C-80E8-E0BE5F8B831A}" type="presOf" srcId="{6D20DC0A-6ADD-4E0E-BBC0-17B5482F2760}" destId="{9A143A6F-BF08-414C-9EDF-5DC8D7D1391D}" srcOrd="0" destOrd="0" presId="urn:microsoft.com/office/officeart/2008/layout/LinedList"/>
    <dgm:cxn modelId="{F880A6FA-4A20-4566-A244-772FF1274E42}" type="presParOf" srcId="{B0C68B5B-1484-45E0-B6D0-F7C0AA4B4833}" destId="{3EDE527F-2A75-4DAF-BBA6-B25B454FABA5}" srcOrd="0" destOrd="0" presId="urn:microsoft.com/office/officeart/2008/layout/LinedList"/>
    <dgm:cxn modelId="{65FA7FF8-3CE5-47C0-AD38-9F86A4B23C78}" type="presParOf" srcId="{B0C68B5B-1484-45E0-B6D0-F7C0AA4B4833}" destId="{DABADF29-6961-4FB0-97E2-431FAEB05A75}" srcOrd="1" destOrd="0" presId="urn:microsoft.com/office/officeart/2008/layout/LinedList"/>
    <dgm:cxn modelId="{7D5803F7-9810-4706-8D5F-B17E7FFA585C}" type="presParOf" srcId="{DABADF29-6961-4FB0-97E2-431FAEB05A75}" destId="{6EFC2C59-3EC2-4652-A3C8-A89A4875C555}" srcOrd="0" destOrd="0" presId="urn:microsoft.com/office/officeart/2008/layout/LinedList"/>
    <dgm:cxn modelId="{F6BA1EFE-8F53-496B-B3FE-C3675F34D90B}" type="presParOf" srcId="{DABADF29-6961-4FB0-97E2-431FAEB05A75}" destId="{A176A051-62F4-494D-A332-6F9EAB32EC16}" srcOrd="1" destOrd="0" presId="urn:microsoft.com/office/officeart/2008/layout/LinedList"/>
    <dgm:cxn modelId="{FA850C10-6EFF-4574-A35A-F5654307F7B4}" type="presParOf" srcId="{B0C68B5B-1484-45E0-B6D0-F7C0AA4B4833}" destId="{A03599BE-890D-4A64-BF8E-D32E6BF4C823}" srcOrd="2" destOrd="0" presId="urn:microsoft.com/office/officeart/2008/layout/LinedList"/>
    <dgm:cxn modelId="{6B91F2CA-C6CA-4D6E-A0CE-2BB41F33AC12}" type="presParOf" srcId="{B0C68B5B-1484-45E0-B6D0-F7C0AA4B4833}" destId="{C87F2071-698E-45EB-8905-6780CAB814E1}" srcOrd="3" destOrd="0" presId="urn:microsoft.com/office/officeart/2008/layout/LinedList"/>
    <dgm:cxn modelId="{4B9B5C11-5F1D-467F-97C4-BE897A626BFE}" type="presParOf" srcId="{C87F2071-698E-45EB-8905-6780CAB814E1}" destId="{9A143A6F-BF08-414C-9EDF-5DC8D7D1391D}" srcOrd="0" destOrd="0" presId="urn:microsoft.com/office/officeart/2008/layout/LinedList"/>
    <dgm:cxn modelId="{548C629F-A54A-4C41-9792-A994790DCE5C}" type="presParOf" srcId="{C87F2071-698E-45EB-8905-6780CAB814E1}" destId="{B2332DE8-5CB6-47CB-A2F5-8B1AE279FD69}"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F722C9-7958-4510-B391-BD860D90D1D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DB86ECF-C58B-48CE-A929-262866ECC953}">
      <dgm:prSet/>
      <dgm:spPr/>
      <dgm:t>
        <a:bodyPr/>
        <a:lstStyle/>
        <a:p>
          <a:r>
            <a:rPr lang="en-US" dirty="0" smtClean="0">
              <a:solidFill>
                <a:schemeClr val="bg2"/>
              </a:solidFill>
            </a:rPr>
            <a:t>You Do NOT have to be a schedule holder to do Business with GSA</a:t>
          </a:r>
          <a:endParaRPr lang="en-US" dirty="0">
            <a:solidFill>
              <a:schemeClr val="bg2"/>
            </a:solidFill>
          </a:endParaRPr>
        </a:p>
      </dgm:t>
    </dgm:pt>
    <dgm:pt modelId="{988C7149-A36A-456F-A815-AEC43BF5BB1D}" type="parTrans" cxnId="{C410B841-0D1A-4FA8-80AA-13E7D2838861}">
      <dgm:prSet/>
      <dgm:spPr/>
      <dgm:t>
        <a:bodyPr/>
        <a:lstStyle/>
        <a:p>
          <a:endParaRPr lang="en-US"/>
        </a:p>
      </dgm:t>
    </dgm:pt>
    <dgm:pt modelId="{1F5D1333-6213-4889-99E4-D0053AE2747F}" type="sibTrans" cxnId="{C410B841-0D1A-4FA8-80AA-13E7D2838861}">
      <dgm:prSet/>
      <dgm:spPr/>
      <dgm:t>
        <a:bodyPr/>
        <a:lstStyle/>
        <a:p>
          <a:endParaRPr lang="en-US"/>
        </a:p>
      </dgm:t>
    </dgm:pt>
    <dgm:pt modelId="{FBBFF55D-BFAE-45E9-A275-3BCB367929A0}">
      <dgm:prSet/>
      <dgm:spPr/>
      <dgm:t>
        <a:bodyPr/>
        <a:lstStyle/>
        <a:p>
          <a:r>
            <a:rPr lang="en-US" dirty="0" smtClean="0">
              <a:solidFill>
                <a:schemeClr val="bg2"/>
              </a:solidFill>
            </a:rPr>
            <a:t>If you are interested in the Medical Schedules you have to contact the VA National Acquisition Center</a:t>
          </a:r>
          <a:endParaRPr lang="en-US" dirty="0">
            <a:solidFill>
              <a:schemeClr val="bg2"/>
            </a:solidFill>
          </a:endParaRPr>
        </a:p>
      </dgm:t>
    </dgm:pt>
    <dgm:pt modelId="{B6BF1F45-65F5-4AF6-AC40-EE9ED8A6CCA5}" type="parTrans" cxnId="{DADAD2B9-C833-4510-B72B-36FE85C3F789}">
      <dgm:prSet/>
      <dgm:spPr/>
      <dgm:t>
        <a:bodyPr/>
        <a:lstStyle/>
        <a:p>
          <a:endParaRPr lang="en-US"/>
        </a:p>
      </dgm:t>
    </dgm:pt>
    <dgm:pt modelId="{9122AE50-B9B9-49A9-BE8F-0E3C1638648A}" type="sibTrans" cxnId="{DADAD2B9-C833-4510-B72B-36FE85C3F789}">
      <dgm:prSet/>
      <dgm:spPr/>
      <dgm:t>
        <a:bodyPr/>
        <a:lstStyle/>
        <a:p>
          <a:endParaRPr lang="en-US"/>
        </a:p>
      </dgm:t>
    </dgm:pt>
    <dgm:pt modelId="{D2260DEA-939B-4A72-999C-4370058A6D22}">
      <dgm:prSet/>
      <dgm:spPr/>
      <dgm:t>
        <a:bodyPr/>
        <a:lstStyle/>
        <a:p>
          <a:r>
            <a:rPr lang="en-US" dirty="0" smtClean="0">
              <a:solidFill>
                <a:schemeClr val="bg2"/>
              </a:solidFill>
            </a:rPr>
            <a:t>The GSA Schedule is NOT a mandatory source</a:t>
          </a:r>
          <a:endParaRPr lang="en-US" dirty="0">
            <a:solidFill>
              <a:schemeClr val="bg2"/>
            </a:solidFill>
          </a:endParaRPr>
        </a:p>
      </dgm:t>
    </dgm:pt>
    <dgm:pt modelId="{F82FE3D7-1B16-422D-BFA0-428BB023BF1F}" type="parTrans" cxnId="{44C99DDB-8AF9-49E6-B7B2-8E6904D2CFCA}">
      <dgm:prSet/>
      <dgm:spPr/>
      <dgm:t>
        <a:bodyPr/>
        <a:lstStyle/>
        <a:p>
          <a:endParaRPr lang="en-US"/>
        </a:p>
      </dgm:t>
    </dgm:pt>
    <dgm:pt modelId="{969D2276-1862-40BD-BE76-8483C2F88495}" type="sibTrans" cxnId="{44C99DDB-8AF9-49E6-B7B2-8E6904D2CFCA}">
      <dgm:prSet/>
      <dgm:spPr/>
      <dgm:t>
        <a:bodyPr/>
        <a:lstStyle/>
        <a:p>
          <a:endParaRPr lang="en-US"/>
        </a:p>
      </dgm:t>
    </dgm:pt>
    <dgm:pt modelId="{B0C68B5B-1484-45E0-B6D0-F7C0AA4B4833}" type="pres">
      <dgm:prSet presAssocID="{04F722C9-7958-4510-B391-BD860D90D1D1}" presName="vert0" presStyleCnt="0">
        <dgm:presLayoutVars>
          <dgm:dir/>
          <dgm:animOne val="branch"/>
          <dgm:animLvl val="lvl"/>
        </dgm:presLayoutVars>
      </dgm:prSet>
      <dgm:spPr/>
      <dgm:t>
        <a:bodyPr/>
        <a:lstStyle/>
        <a:p>
          <a:endParaRPr lang="en-US"/>
        </a:p>
      </dgm:t>
    </dgm:pt>
    <dgm:pt modelId="{AB129465-688A-4489-8C39-8682E4925640}" type="pres">
      <dgm:prSet presAssocID="{9DB86ECF-C58B-48CE-A929-262866ECC953}" presName="thickLine" presStyleLbl="alignNode1" presStyleIdx="0" presStyleCnt="3"/>
      <dgm:spPr/>
    </dgm:pt>
    <dgm:pt modelId="{A5D43668-83A9-4BBB-A67E-EC6188665C9B}" type="pres">
      <dgm:prSet presAssocID="{9DB86ECF-C58B-48CE-A929-262866ECC953}" presName="horz1" presStyleCnt="0"/>
      <dgm:spPr/>
    </dgm:pt>
    <dgm:pt modelId="{9096AB55-FACE-4A51-9C71-B7DA7BD526E0}" type="pres">
      <dgm:prSet presAssocID="{9DB86ECF-C58B-48CE-A929-262866ECC953}" presName="tx1" presStyleLbl="revTx" presStyleIdx="0" presStyleCnt="3"/>
      <dgm:spPr/>
      <dgm:t>
        <a:bodyPr/>
        <a:lstStyle/>
        <a:p>
          <a:endParaRPr lang="en-US"/>
        </a:p>
      </dgm:t>
    </dgm:pt>
    <dgm:pt modelId="{67ED4621-A5F2-4BD4-A06E-CD3BD355DA3C}" type="pres">
      <dgm:prSet presAssocID="{9DB86ECF-C58B-48CE-A929-262866ECC953}" presName="vert1" presStyleCnt="0"/>
      <dgm:spPr/>
    </dgm:pt>
    <dgm:pt modelId="{C3A557B8-4DA6-4575-A356-15EFE04FF1EA}" type="pres">
      <dgm:prSet presAssocID="{D2260DEA-939B-4A72-999C-4370058A6D22}" presName="thickLine" presStyleLbl="alignNode1" presStyleIdx="1" presStyleCnt="3"/>
      <dgm:spPr/>
    </dgm:pt>
    <dgm:pt modelId="{9D11E63D-195A-4B80-BF3C-3F9F9B90590D}" type="pres">
      <dgm:prSet presAssocID="{D2260DEA-939B-4A72-999C-4370058A6D22}" presName="horz1" presStyleCnt="0"/>
      <dgm:spPr/>
    </dgm:pt>
    <dgm:pt modelId="{A6EFC150-6622-4D15-8633-D8406B7C631F}" type="pres">
      <dgm:prSet presAssocID="{D2260DEA-939B-4A72-999C-4370058A6D22}" presName="tx1" presStyleLbl="revTx" presStyleIdx="1" presStyleCnt="3"/>
      <dgm:spPr/>
      <dgm:t>
        <a:bodyPr/>
        <a:lstStyle/>
        <a:p>
          <a:endParaRPr lang="en-US"/>
        </a:p>
      </dgm:t>
    </dgm:pt>
    <dgm:pt modelId="{71A2EAD9-AAE3-4FE3-973D-B5D0A57580C0}" type="pres">
      <dgm:prSet presAssocID="{D2260DEA-939B-4A72-999C-4370058A6D22}" presName="vert1" presStyleCnt="0"/>
      <dgm:spPr/>
    </dgm:pt>
    <dgm:pt modelId="{0523330F-EDE7-4366-935E-0E1C6B184A1D}" type="pres">
      <dgm:prSet presAssocID="{FBBFF55D-BFAE-45E9-A275-3BCB367929A0}" presName="thickLine" presStyleLbl="alignNode1" presStyleIdx="2" presStyleCnt="3"/>
      <dgm:spPr/>
    </dgm:pt>
    <dgm:pt modelId="{EDD6441D-9EE0-4238-8C43-273C69F767AD}" type="pres">
      <dgm:prSet presAssocID="{FBBFF55D-BFAE-45E9-A275-3BCB367929A0}" presName="horz1" presStyleCnt="0"/>
      <dgm:spPr/>
    </dgm:pt>
    <dgm:pt modelId="{9A631CE5-A89B-44B9-ADE3-30C6EFB11492}" type="pres">
      <dgm:prSet presAssocID="{FBBFF55D-BFAE-45E9-A275-3BCB367929A0}" presName="tx1" presStyleLbl="revTx" presStyleIdx="2" presStyleCnt="3"/>
      <dgm:spPr/>
      <dgm:t>
        <a:bodyPr/>
        <a:lstStyle/>
        <a:p>
          <a:endParaRPr lang="en-US"/>
        </a:p>
      </dgm:t>
    </dgm:pt>
    <dgm:pt modelId="{F1A29937-BE8D-4325-B00E-1999317B6C10}" type="pres">
      <dgm:prSet presAssocID="{FBBFF55D-BFAE-45E9-A275-3BCB367929A0}" presName="vert1" presStyleCnt="0"/>
      <dgm:spPr/>
    </dgm:pt>
  </dgm:ptLst>
  <dgm:cxnLst>
    <dgm:cxn modelId="{DADAD2B9-C833-4510-B72B-36FE85C3F789}" srcId="{04F722C9-7958-4510-B391-BD860D90D1D1}" destId="{FBBFF55D-BFAE-45E9-A275-3BCB367929A0}" srcOrd="2" destOrd="0" parTransId="{B6BF1F45-65F5-4AF6-AC40-EE9ED8A6CCA5}" sibTransId="{9122AE50-B9B9-49A9-BE8F-0E3C1638648A}"/>
    <dgm:cxn modelId="{35BE1067-9C4D-44BC-84BD-1B83D4B0CF4E}" type="presOf" srcId="{D2260DEA-939B-4A72-999C-4370058A6D22}" destId="{A6EFC150-6622-4D15-8633-D8406B7C631F}" srcOrd="0" destOrd="0" presId="urn:microsoft.com/office/officeart/2008/layout/LinedList"/>
    <dgm:cxn modelId="{073BDE23-CDA7-45AD-926E-11CC1002056D}" type="presOf" srcId="{9DB86ECF-C58B-48CE-A929-262866ECC953}" destId="{9096AB55-FACE-4A51-9C71-B7DA7BD526E0}" srcOrd="0" destOrd="0" presId="urn:microsoft.com/office/officeart/2008/layout/LinedList"/>
    <dgm:cxn modelId="{83B59AEB-0B23-4212-AF85-018AB9BE128C}" type="presOf" srcId="{04F722C9-7958-4510-B391-BD860D90D1D1}" destId="{B0C68B5B-1484-45E0-B6D0-F7C0AA4B4833}" srcOrd="0" destOrd="0" presId="urn:microsoft.com/office/officeart/2008/layout/LinedList"/>
    <dgm:cxn modelId="{D010468D-00EC-4EA1-B5A3-9B8EA7B8B642}" type="presOf" srcId="{FBBFF55D-BFAE-45E9-A275-3BCB367929A0}" destId="{9A631CE5-A89B-44B9-ADE3-30C6EFB11492}" srcOrd="0" destOrd="0" presId="urn:microsoft.com/office/officeart/2008/layout/LinedList"/>
    <dgm:cxn modelId="{44C99DDB-8AF9-49E6-B7B2-8E6904D2CFCA}" srcId="{04F722C9-7958-4510-B391-BD860D90D1D1}" destId="{D2260DEA-939B-4A72-999C-4370058A6D22}" srcOrd="1" destOrd="0" parTransId="{F82FE3D7-1B16-422D-BFA0-428BB023BF1F}" sibTransId="{969D2276-1862-40BD-BE76-8483C2F88495}"/>
    <dgm:cxn modelId="{C410B841-0D1A-4FA8-80AA-13E7D2838861}" srcId="{04F722C9-7958-4510-B391-BD860D90D1D1}" destId="{9DB86ECF-C58B-48CE-A929-262866ECC953}" srcOrd="0" destOrd="0" parTransId="{988C7149-A36A-456F-A815-AEC43BF5BB1D}" sibTransId="{1F5D1333-6213-4889-99E4-D0053AE2747F}"/>
    <dgm:cxn modelId="{BFE2DD50-FB25-4F29-9280-820629C900C2}" type="presParOf" srcId="{B0C68B5B-1484-45E0-B6D0-F7C0AA4B4833}" destId="{AB129465-688A-4489-8C39-8682E4925640}" srcOrd="0" destOrd="0" presId="urn:microsoft.com/office/officeart/2008/layout/LinedList"/>
    <dgm:cxn modelId="{B270595C-2299-44F6-B395-05ABD9E35329}" type="presParOf" srcId="{B0C68B5B-1484-45E0-B6D0-F7C0AA4B4833}" destId="{A5D43668-83A9-4BBB-A67E-EC6188665C9B}" srcOrd="1" destOrd="0" presId="urn:microsoft.com/office/officeart/2008/layout/LinedList"/>
    <dgm:cxn modelId="{11B5C12A-F379-49FF-BF28-54AAB85537BC}" type="presParOf" srcId="{A5D43668-83A9-4BBB-A67E-EC6188665C9B}" destId="{9096AB55-FACE-4A51-9C71-B7DA7BD526E0}" srcOrd="0" destOrd="0" presId="urn:microsoft.com/office/officeart/2008/layout/LinedList"/>
    <dgm:cxn modelId="{941CB217-52DA-4422-A3AF-1D148A31FA89}" type="presParOf" srcId="{A5D43668-83A9-4BBB-A67E-EC6188665C9B}" destId="{67ED4621-A5F2-4BD4-A06E-CD3BD355DA3C}" srcOrd="1" destOrd="0" presId="urn:microsoft.com/office/officeart/2008/layout/LinedList"/>
    <dgm:cxn modelId="{69B2DCAD-33C3-4F8C-A5D5-4607A40DD8A1}" type="presParOf" srcId="{B0C68B5B-1484-45E0-B6D0-F7C0AA4B4833}" destId="{C3A557B8-4DA6-4575-A356-15EFE04FF1EA}" srcOrd="2" destOrd="0" presId="urn:microsoft.com/office/officeart/2008/layout/LinedList"/>
    <dgm:cxn modelId="{15E8AC0B-6708-43E0-9930-64B05B568407}" type="presParOf" srcId="{B0C68B5B-1484-45E0-B6D0-F7C0AA4B4833}" destId="{9D11E63D-195A-4B80-BF3C-3F9F9B90590D}" srcOrd="3" destOrd="0" presId="urn:microsoft.com/office/officeart/2008/layout/LinedList"/>
    <dgm:cxn modelId="{C117F4C1-7B01-44FB-A08F-710B357013EF}" type="presParOf" srcId="{9D11E63D-195A-4B80-BF3C-3F9F9B90590D}" destId="{A6EFC150-6622-4D15-8633-D8406B7C631F}" srcOrd="0" destOrd="0" presId="urn:microsoft.com/office/officeart/2008/layout/LinedList"/>
    <dgm:cxn modelId="{25BE333B-CF8E-471B-B6B3-BE7DE97B20C1}" type="presParOf" srcId="{9D11E63D-195A-4B80-BF3C-3F9F9B90590D}" destId="{71A2EAD9-AAE3-4FE3-973D-B5D0A57580C0}" srcOrd="1" destOrd="0" presId="urn:microsoft.com/office/officeart/2008/layout/LinedList"/>
    <dgm:cxn modelId="{CBF63EA1-D902-4E8A-906E-6BBA1BC9BECC}" type="presParOf" srcId="{B0C68B5B-1484-45E0-B6D0-F7C0AA4B4833}" destId="{0523330F-EDE7-4366-935E-0E1C6B184A1D}" srcOrd="4" destOrd="0" presId="urn:microsoft.com/office/officeart/2008/layout/LinedList"/>
    <dgm:cxn modelId="{B7741B0F-F4D5-4B79-A51A-9A39CC9A5FD0}" type="presParOf" srcId="{B0C68B5B-1484-45E0-B6D0-F7C0AA4B4833}" destId="{EDD6441D-9EE0-4238-8C43-273C69F767AD}" srcOrd="5" destOrd="0" presId="urn:microsoft.com/office/officeart/2008/layout/LinedList"/>
    <dgm:cxn modelId="{24185FA8-F93F-4C80-9906-C7564FBE679E}" type="presParOf" srcId="{EDD6441D-9EE0-4238-8C43-273C69F767AD}" destId="{9A631CE5-A89B-44B9-ADE3-30C6EFB11492}" srcOrd="0" destOrd="0" presId="urn:microsoft.com/office/officeart/2008/layout/LinedList"/>
    <dgm:cxn modelId="{AA52AC18-5DA0-4DA2-92A8-967692C24750}" type="presParOf" srcId="{EDD6441D-9EE0-4238-8C43-273C69F767AD}" destId="{F1A29937-BE8D-4325-B00E-1999317B6C10}"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4F722C9-7958-4510-B391-BD860D90D1D1}"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E83267E2-935D-48E8-BEA9-E256D5F2B005}">
      <dgm:prSet custT="1"/>
      <dgm:spPr/>
      <dgm:t>
        <a:bodyPr/>
        <a:lstStyle/>
        <a:p>
          <a:pPr rtl="0"/>
          <a:r>
            <a:rPr lang="en-US" sz="2000" b="0" i="0" baseline="0" dirty="0" smtClean="0">
              <a:solidFill>
                <a:schemeClr val="bg2"/>
              </a:solidFill>
            </a:rPr>
            <a:t>GSA Schedule Contracts, also known as GSA Schedules or Federal Supply Schedules, are indefinite delivery, indefinite quantity (IDIQ), long-term contracts under the General Services Administration's Multiple Award Schedule (MAS) Program.</a:t>
          </a:r>
          <a:endParaRPr lang="en-US" sz="2000" dirty="0">
            <a:solidFill>
              <a:schemeClr val="bg2"/>
            </a:solidFill>
          </a:endParaRPr>
        </a:p>
      </dgm:t>
    </dgm:pt>
    <dgm:pt modelId="{8C1ED4DF-6DE3-46E3-A99F-95866720F206}" type="parTrans" cxnId="{29504A93-CABD-4BB7-8D37-7890499D4C46}">
      <dgm:prSet/>
      <dgm:spPr/>
      <dgm:t>
        <a:bodyPr/>
        <a:lstStyle/>
        <a:p>
          <a:endParaRPr lang="en-US"/>
        </a:p>
      </dgm:t>
    </dgm:pt>
    <dgm:pt modelId="{EFD421FE-3BFD-41C9-A685-BB68D9263579}" type="sibTrans" cxnId="{29504A93-CABD-4BB7-8D37-7890499D4C46}">
      <dgm:prSet/>
      <dgm:spPr/>
      <dgm:t>
        <a:bodyPr/>
        <a:lstStyle/>
        <a:p>
          <a:endParaRPr lang="en-US"/>
        </a:p>
      </dgm:t>
    </dgm:pt>
    <dgm:pt modelId="{6D20DC0A-6ADD-4E0E-BBC0-17B5482F2760}">
      <dgm:prSet custT="1"/>
      <dgm:spPr/>
      <dgm:t>
        <a:bodyPr/>
        <a:lstStyle/>
        <a:p>
          <a:pPr rtl="0"/>
          <a:r>
            <a:rPr lang="en-US" sz="2000" b="0" i="0" baseline="0" dirty="0" smtClean="0">
              <a:solidFill>
                <a:schemeClr val="bg2"/>
              </a:solidFill>
            </a:rPr>
            <a:t>GSA establishes long-term government wide contracts with commercial companies to provide access to government agencies to millions of commercial products and services at volume discount pricing.</a:t>
          </a:r>
          <a:endParaRPr lang="en-US" sz="2000" dirty="0">
            <a:solidFill>
              <a:schemeClr val="bg2"/>
            </a:solidFill>
          </a:endParaRPr>
        </a:p>
      </dgm:t>
    </dgm:pt>
    <dgm:pt modelId="{C39195D1-ABCB-48F2-B498-A98C987B8B92}" type="parTrans" cxnId="{7914F4C0-4598-409F-91FA-6E511C7922B4}">
      <dgm:prSet/>
      <dgm:spPr/>
      <dgm:t>
        <a:bodyPr/>
        <a:lstStyle/>
        <a:p>
          <a:endParaRPr lang="en-US"/>
        </a:p>
      </dgm:t>
    </dgm:pt>
    <dgm:pt modelId="{8D208FA0-BE5B-4F13-9E93-0BA8D35EBEB5}" type="sibTrans" cxnId="{7914F4C0-4598-409F-91FA-6E511C7922B4}">
      <dgm:prSet/>
      <dgm:spPr/>
      <dgm:t>
        <a:bodyPr/>
        <a:lstStyle/>
        <a:p>
          <a:endParaRPr lang="en-US"/>
        </a:p>
      </dgm:t>
    </dgm:pt>
    <dgm:pt modelId="{B0C68B5B-1484-45E0-B6D0-F7C0AA4B4833}" type="pres">
      <dgm:prSet presAssocID="{04F722C9-7958-4510-B391-BD860D90D1D1}" presName="vert0" presStyleCnt="0">
        <dgm:presLayoutVars>
          <dgm:dir/>
          <dgm:animOne val="branch"/>
          <dgm:animLvl val="lvl"/>
        </dgm:presLayoutVars>
      </dgm:prSet>
      <dgm:spPr/>
      <dgm:t>
        <a:bodyPr/>
        <a:lstStyle/>
        <a:p>
          <a:endParaRPr lang="en-US"/>
        </a:p>
      </dgm:t>
    </dgm:pt>
    <dgm:pt modelId="{3EDE527F-2A75-4DAF-BBA6-B25B454FABA5}" type="pres">
      <dgm:prSet presAssocID="{E83267E2-935D-48E8-BEA9-E256D5F2B005}" presName="thickLine" presStyleLbl="alignNode1" presStyleIdx="0" presStyleCnt="2"/>
      <dgm:spPr/>
    </dgm:pt>
    <dgm:pt modelId="{DABADF29-6961-4FB0-97E2-431FAEB05A75}" type="pres">
      <dgm:prSet presAssocID="{E83267E2-935D-48E8-BEA9-E256D5F2B005}" presName="horz1" presStyleCnt="0"/>
      <dgm:spPr/>
    </dgm:pt>
    <dgm:pt modelId="{6EFC2C59-3EC2-4652-A3C8-A89A4875C555}" type="pres">
      <dgm:prSet presAssocID="{E83267E2-935D-48E8-BEA9-E256D5F2B005}" presName="tx1" presStyleLbl="revTx" presStyleIdx="0" presStyleCnt="2"/>
      <dgm:spPr/>
      <dgm:t>
        <a:bodyPr/>
        <a:lstStyle/>
        <a:p>
          <a:endParaRPr lang="en-US"/>
        </a:p>
      </dgm:t>
    </dgm:pt>
    <dgm:pt modelId="{A176A051-62F4-494D-A332-6F9EAB32EC16}" type="pres">
      <dgm:prSet presAssocID="{E83267E2-935D-48E8-BEA9-E256D5F2B005}" presName="vert1" presStyleCnt="0"/>
      <dgm:spPr/>
    </dgm:pt>
    <dgm:pt modelId="{A03599BE-890D-4A64-BF8E-D32E6BF4C823}" type="pres">
      <dgm:prSet presAssocID="{6D20DC0A-6ADD-4E0E-BBC0-17B5482F2760}" presName="thickLine" presStyleLbl="alignNode1" presStyleIdx="1" presStyleCnt="2"/>
      <dgm:spPr/>
    </dgm:pt>
    <dgm:pt modelId="{C87F2071-698E-45EB-8905-6780CAB814E1}" type="pres">
      <dgm:prSet presAssocID="{6D20DC0A-6ADD-4E0E-BBC0-17B5482F2760}" presName="horz1" presStyleCnt="0"/>
      <dgm:spPr/>
    </dgm:pt>
    <dgm:pt modelId="{9A143A6F-BF08-414C-9EDF-5DC8D7D1391D}" type="pres">
      <dgm:prSet presAssocID="{6D20DC0A-6ADD-4E0E-BBC0-17B5482F2760}" presName="tx1" presStyleLbl="revTx" presStyleIdx="1" presStyleCnt="2"/>
      <dgm:spPr/>
      <dgm:t>
        <a:bodyPr/>
        <a:lstStyle/>
        <a:p>
          <a:endParaRPr lang="en-US"/>
        </a:p>
      </dgm:t>
    </dgm:pt>
    <dgm:pt modelId="{B2332DE8-5CB6-47CB-A2F5-8B1AE279FD69}" type="pres">
      <dgm:prSet presAssocID="{6D20DC0A-6ADD-4E0E-BBC0-17B5482F2760}" presName="vert1" presStyleCnt="0"/>
      <dgm:spPr/>
    </dgm:pt>
  </dgm:ptLst>
  <dgm:cxnLst>
    <dgm:cxn modelId="{668F035A-59DC-4053-A3DC-863F137FA614}" type="presOf" srcId="{6D20DC0A-6ADD-4E0E-BBC0-17B5482F2760}" destId="{9A143A6F-BF08-414C-9EDF-5DC8D7D1391D}" srcOrd="0" destOrd="0" presId="urn:microsoft.com/office/officeart/2008/layout/LinedList"/>
    <dgm:cxn modelId="{7914F4C0-4598-409F-91FA-6E511C7922B4}" srcId="{04F722C9-7958-4510-B391-BD860D90D1D1}" destId="{6D20DC0A-6ADD-4E0E-BBC0-17B5482F2760}" srcOrd="1" destOrd="0" parTransId="{C39195D1-ABCB-48F2-B498-A98C987B8B92}" sibTransId="{8D208FA0-BE5B-4F13-9E93-0BA8D35EBEB5}"/>
    <dgm:cxn modelId="{74BB6443-8D5E-44EA-A647-C636FD2B7EEC}" type="presOf" srcId="{04F722C9-7958-4510-B391-BD860D90D1D1}" destId="{B0C68B5B-1484-45E0-B6D0-F7C0AA4B4833}" srcOrd="0" destOrd="0" presId="urn:microsoft.com/office/officeart/2008/layout/LinedList"/>
    <dgm:cxn modelId="{29504A93-CABD-4BB7-8D37-7890499D4C46}" srcId="{04F722C9-7958-4510-B391-BD860D90D1D1}" destId="{E83267E2-935D-48E8-BEA9-E256D5F2B005}" srcOrd="0" destOrd="0" parTransId="{8C1ED4DF-6DE3-46E3-A99F-95866720F206}" sibTransId="{EFD421FE-3BFD-41C9-A685-BB68D9263579}"/>
    <dgm:cxn modelId="{7DB6EC64-9F98-4834-965F-7B0FEC19270B}" type="presOf" srcId="{E83267E2-935D-48E8-BEA9-E256D5F2B005}" destId="{6EFC2C59-3EC2-4652-A3C8-A89A4875C555}" srcOrd="0" destOrd="0" presId="urn:microsoft.com/office/officeart/2008/layout/LinedList"/>
    <dgm:cxn modelId="{CF4B63CE-8F5A-47D1-B042-6B13930C9972}" type="presParOf" srcId="{B0C68B5B-1484-45E0-B6D0-F7C0AA4B4833}" destId="{3EDE527F-2A75-4DAF-BBA6-B25B454FABA5}" srcOrd="0" destOrd="0" presId="urn:microsoft.com/office/officeart/2008/layout/LinedList"/>
    <dgm:cxn modelId="{EE3C27E4-FD1D-4BAF-859B-BC07982FEC3F}" type="presParOf" srcId="{B0C68B5B-1484-45E0-B6D0-F7C0AA4B4833}" destId="{DABADF29-6961-4FB0-97E2-431FAEB05A75}" srcOrd="1" destOrd="0" presId="urn:microsoft.com/office/officeart/2008/layout/LinedList"/>
    <dgm:cxn modelId="{D2D312C3-5B2A-4457-ADEE-E40EE1B534B9}" type="presParOf" srcId="{DABADF29-6961-4FB0-97E2-431FAEB05A75}" destId="{6EFC2C59-3EC2-4652-A3C8-A89A4875C555}" srcOrd="0" destOrd="0" presId="urn:microsoft.com/office/officeart/2008/layout/LinedList"/>
    <dgm:cxn modelId="{DD348CFE-0E65-4B3A-9B13-891D91C05E92}" type="presParOf" srcId="{DABADF29-6961-4FB0-97E2-431FAEB05A75}" destId="{A176A051-62F4-494D-A332-6F9EAB32EC16}" srcOrd="1" destOrd="0" presId="urn:microsoft.com/office/officeart/2008/layout/LinedList"/>
    <dgm:cxn modelId="{D90AAE3C-1842-4E4B-9B8A-017C21A88087}" type="presParOf" srcId="{B0C68B5B-1484-45E0-B6D0-F7C0AA4B4833}" destId="{A03599BE-890D-4A64-BF8E-D32E6BF4C823}" srcOrd="2" destOrd="0" presId="urn:microsoft.com/office/officeart/2008/layout/LinedList"/>
    <dgm:cxn modelId="{89E17644-DD1B-4B6B-A997-8CCC64E82C8D}" type="presParOf" srcId="{B0C68B5B-1484-45E0-B6D0-F7C0AA4B4833}" destId="{C87F2071-698E-45EB-8905-6780CAB814E1}" srcOrd="3" destOrd="0" presId="urn:microsoft.com/office/officeart/2008/layout/LinedList"/>
    <dgm:cxn modelId="{CB04B602-0FA8-48C0-AB66-B8DE9D643F4A}" type="presParOf" srcId="{C87F2071-698E-45EB-8905-6780CAB814E1}" destId="{9A143A6F-BF08-414C-9EDF-5DC8D7D1391D}" srcOrd="0" destOrd="0" presId="urn:microsoft.com/office/officeart/2008/layout/LinedList"/>
    <dgm:cxn modelId="{D76BB1F7-0300-447A-863D-C584FFC20359}" type="presParOf" srcId="{C87F2071-698E-45EB-8905-6780CAB814E1}" destId="{B2332DE8-5CB6-47CB-A2F5-8B1AE279FD69}"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DF9EF3A-D269-4652-A4E7-AB18BE79AC15}" type="doc">
      <dgm:prSet loTypeId="urn:microsoft.com/office/officeart/2008/layout/VerticalAccentList" loCatId="list" qsTypeId="urn:microsoft.com/office/officeart/2005/8/quickstyle/simple1" qsCatId="simple" csTypeId="urn:microsoft.com/office/officeart/2005/8/colors/accent1_2" csCatId="accent1"/>
      <dgm:spPr/>
      <dgm:t>
        <a:bodyPr/>
        <a:lstStyle/>
        <a:p>
          <a:endParaRPr lang="en-US"/>
        </a:p>
      </dgm:t>
    </dgm:pt>
    <dgm:pt modelId="{472437B0-6D11-456F-9509-A76BF5F071AC}">
      <dgm:prSet custT="1"/>
      <dgm:spPr/>
      <dgm:t>
        <a:bodyPr/>
        <a:lstStyle/>
        <a:p>
          <a:pPr rtl="0"/>
          <a:r>
            <a:rPr lang="en-US" sz="2000" b="0" i="0" baseline="0" dirty="0" smtClean="0">
              <a:solidFill>
                <a:schemeClr val="bg2"/>
              </a:solidFill>
            </a:rPr>
            <a:t>GSA </a:t>
          </a:r>
          <a:r>
            <a:rPr lang="en-US" sz="2000" b="0" i="0" baseline="0" dirty="0" err="1" smtClean="0">
              <a:solidFill>
                <a:schemeClr val="bg2"/>
              </a:solidFill>
            </a:rPr>
            <a:t>eLibrary</a:t>
          </a:r>
          <a:r>
            <a:rPr lang="en-US" sz="2000" b="0" i="0" baseline="0" dirty="0" smtClean="0">
              <a:solidFill>
                <a:schemeClr val="bg2"/>
              </a:solidFill>
            </a:rPr>
            <a:t> is the official online source for complete GSA and VA Schedules information including awards. It </a:t>
          </a:r>
          <a:r>
            <a:rPr lang="en-US" sz="1800" b="0" i="0" baseline="0" dirty="0" smtClean="0">
              <a:solidFill>
                <a:schemeClr val="bg2"/>
              </a:solidFill>
            </a:rPr>
            <a:t>provides</a:t>
          </a:r>
          <a:r>
            <a:rPr lang="en-US" sz="2000" b="0" i="0" baseline="0" dirty="0" smtClean="0">
              <a:solidFill>
                <a:schemeClr val="bg2"/>
              </a:solidFill>
            </a:rPr>
            <a:t> a centralized source for researching Schedules that include basic ordering guidelines, complete Schedule listings and a powerful search engine.</a:t>
          </a:r>
          <a:endParaRPr lang="en-US" sz="2000" dirty="0">
            <a:solidFill>
              <a:schemeClr val="bg2"/>
            </a:solidFill>
          </a:endParaRPr>
        </a:p>
      </dgm:t>
    </dgm:pt>
    <dgm:pt modelId="{997EE1F5-7FF8-4C99-8D35-097F6819D141}" type="parTrans" cxnId="{F923B79A-89AD-49D4-AADD-C3FE51E8F59A}">
      <dgm:prSet/>
      <dgm:spPr/>
      <dgm:t>
        <a:bodyPr/>
        <a:lstStyle/>
        <a:p>
          <a:endParaRPr lang="en-US"/>
        </a:p>
      </dgm:t>
    </dgm:pt>
    <dgm:pt modelId="{68546D87-5207-4C41-8A2C-4DC3C0149AD2}" type="sibTrans" cxnId="{F923B79A-89AD-49D4-AADD-C3FE51E8F59A}">
      <dgm:prSet/>
      <dgm:spPr/>
      <dgm:t>
        <a:bodyPr/>
        <a:lstStyle/>
        <a:p>
          <a:endParaRPr lang="en-US"/>
        </a:p>
      </dgm:t>
    </dgm:pt>
    <dgm:pt modelId="{7FFAD444-DB43-4305-AD51-40880EC7EC34}">
      <dgm:prSet/>
      <dgm:spPr/>
      <dgm:t>
        <a:bodyPr/>
        <a:lstStyle/>
        <a:p>
          <a:pPr rtl="0"/>
          <a:r>
            <a:rPr lang="en-US" b="0" i="0" baseline="0" dirty="0" smtClean="0">
              <a:solidFill>
                <a:schemeClr val="bg2"/>
              </a:solidFill>
            </a:rPr>
            <a:t>Small Businesses can use this as a tool to locate contractors for potential teaming arrangements and/or subcontracting opportunities</a:t>
          </a:r>
          <a:r>
            <a:rPr lang="en-US" b="0" i="0" baseline="0" dirty="0" smtClean="0"/>
            <a:t>.</a:t>
          </a:r>
          <a:endParaRPr lang="en-US" dirty="0"/>
        </a:p>
      </dgm:t>
    </dgm:pt>
    <dgm:pt modelId="{9393596E-3D76-4FB3-B44C-F6873BF97B10}" type="parTrans" cxnId="{0ABCC3D4-5903-4935-865C-FAE7E5BB600E}">
      <dgm:prSet/>
      <dgm:spPr/>
      <dgm:t>
        <a:bodyPr/>
        <a:lstStyle/>
        <a:p>
          <a:endParaRPr lang="en-US"/>
        </a:p>
      </dgm:t>
    </dgm:pt>
    <dgm:pt modelId="{BACB4A65-6C7D-4F1F-A34B-7E9CDA2738B0}" type="sibTrans" cxnId="{0ABCC3D4-5903-4935-865C-FAE7E5BB600E}">
      <dgm:prSet/>
      <dgm:spPr/>
      <dgm:t>
        <a:bodyPr/>
        <a:lstStyle/>
        <a:p>
          <a:endParaRPr lang="en-US"/>
        </a:p>
      </dgm:t>
    </dgm:pt>
    <dgm:pt modelId="{DC3BE37E-E6C7-4D20-B19D-B1343573BD09}" type="pres">
      <dgm:prSet presAssocID="{6DF9EF3A-D269-4652-A4E7-AB18BE79AC15}" presName="Name0" presStyleCnt="0">
        <dgm:presLayoutVars>
          <dgm:chMax/>
          <dgm:chPref/>
          <dgm:dir/>
        </dgm:presLayoutVars>
      </dgm:prSet>
      <dgm:spPr/>
      <dgm:t>
        <a:bodyPr/>
        <a:lstStyle/>
        <a:p>
          <a:endParaRPr lang="en-US"/>
        </a:p>
      </dgm:t>
    </dgm:pt>
    <dgm:pt modelId="{DFAEFC17-9EDC-436E-9DB3-F568D5F5E326}" type="pres">
      <dgm:prSet presAssocID="{472437B0-6D11-456F-9509-A76BF5F071AC}" presName="parenttextcomposite" presStyleCnt="0"/>
      <dgm:spPr/>
    </dgm:pt>
    <dgm:pt modelId="{D7EE4DBC-871F-4840-A053-0829C5B57B4B}" type="pres">
      <dgm:prSet presAssocID="{472437B0-6D11-456F-9509-A76BF5F071AC}" presName="parenttext" presStyleLbl="revTx" presStyleIdx="0" presStyleCnt="2">
        <dgm:presLayoutVars>
          <dgm:chMax/>
          <dgm:chPref val="2"/>
          <dgm:bulletEnabled val="1"/>
        </dgm:presLayoutVars>
      </dgm:prSet>
      <dgm:spPr/>
      <dgm:t>
        <a:bodyPr/>
        <a:lstStyle/>
        <a:p>
          <a:endParaRPr lang="en-US"/>
        </a:p>
      </dgm:t>
    </dgm:pt>
    <dgm:pt modelId="{826EF010-ABD5-4EF9-9FB8-1AAEDBFF25C8}" type="pres">
      <dgm:prSet presAssocID="{472437B0-6D11-456F-9509-A76BF5F071AC}" presName="parallelogramComposite" presStyleCnt="0"/>
      <dgm:spPr/>
    </dgm:pt>
    <dgm:pt modelId="{6CA34E78-4FED-43DB-B072-095286A49ECB}" type="pres">
      <dgm:prSet presAssocID="{472437B0-6D11-456F-9509-A76BF5F071AC}" presName="parallelogram1" presStyleLbl="alignNode1" presStyleIdx="0" presStyleCnt="14"/>
      <dgm:spPr/>
    </dgm:pt>
    <dgm:pt modelId="{C4B5CCB2-9E07-40FF-A6F8-626EBA7030D1}" type="pres">
      <dgm:prSet presAssocID="{472437B0-6D11-456F-9509-A76BF5F071AC}" presName="parallelogram2" presStyleLbl="alignNode1" presStyleIdx="1" presStyleCnt="14"/>
      <dgm:spPr/>
    </dgm:pt>
    <dgm:pt modelId="{738A500D-E5AA-487D-8F52-2A923250B34D}" type="pres">
      <dgm:prSet presAssocID="{472437B0-6D11-456F-9509-A76BF5F071AC}" presName="parallelogram3" presStyleLbl="alignNode1" presStyleIdx="2" presStyleCnt="14"/>
      <dgm:spPr/>
    </dgm:pt>
    <dgm:pt modelId="{B23B0CE9-3992-492C-A46D-83B6D9320356}" type="pres">
      <dgm:prSet presAssocID="{472437B0-6D11-456F-9509-A76BF5F071AC}" presName="parallelogram4" presStyleLbl="alignNode1" presStyleIdx="3" presStyleCnt="14"/>
      <dgm:spPr/>
    </dgm:pt>
    <dgm:pt modelId="{4DE7DD15-FE1B-4ED5-9E76-3F05A3369261}" type="pres">
      <dgm:prSet presAssocID="{472437B0-6D11-456F-9509-A76BF5F071AC}" presName="parallelogram5" presStyleLbl="alignNode1" presStyleIdx="4" presStyleCnt="14"/>
      <dgm:spPr/>
    </dgm:pt>
    <dgm:pt modelId="{1028E485-39D9-4EBF-BF09-628B5BD96B99}" type="pres">
      <dgm:prSet presAssocID="{472437B0-6D11-456F-9509-A76BF5F071AC}" presName="parallelogram6" presStyleLbl="alignNode1" presStyleIdx="5" presStyleCnt="14"/>
      <dgm:spPr/>
    </dgm:pt>
    <dgm:pt modelId="{01E14BAC-3A71-4B09-B4B2-BB703DF3492A}" type="pres">
      <dgm:prSet presAssocID="{472437B0-6D11-456F-9509-A76BF5F071AC}" presName="parallelogram7" presStyleLbl="alignNode1" presStyleIdx="6" presStyleCnt="14"/>
      <dgm:spPr/>
    </dgm:pt>
    <dgm:pt modelId="{F1494869-D13F-4ACC-98F2-0BE8D244D23A}" type="pres">
      <dgm:prSet presAssocID="{68546D87-5207-4C41-8A2C-4DC3C0149AD2}" presName="sibTrans" presStyleCnt="0"/>
      <dgm:spPr/>
    </dgm:pt>
    <dgm:pt modelId="{3A3A0FD8-28A4-439A-A52D-216147689CAC}" type="pres">
      <dgm:prSet presAssocID="{7FFAD444-DB43-4305-AD51-40880EC7EC34}" presName="parenttextcomposite" presStyleCnt="0"/>
      <dgm:spPr/>
    </dgm:pt>
    <dgm:pt modelId="{D4DB5AB2-6C43-4187-9E33-276F44B0214E}" type="pres">
      <dgm:prSet presAssocID="{7FFAD444-DB43-4305-AD51-40880EC7EC34}" presName="parenttext" presStyleLbl="revTx" presStyleIdx="1" presStyleCnt="2">
        <dgm:presLayoutVars>
          <dgm:chMax/>
          <dgm:chPref val="2"/>
          <dgm:bulletEnabled val="1"/>
        </dgm:presLayoutVars>
      </dgm:prSet>
      <dgm:spPr/>
      <dgm:t>
        <a:bodyPr/>
        <a:lstStyle/>
        <a:p>
          <a:endParaRPr lang="en-US"/>
        </a:p>
      </dgm:t>
    </dgm:pt>
    <dgm:pt modelId="{4899E0F2-A06A-47D3-9104-1D6AE55E8686}" type="pres">
      <dgm:prSet presAssocID="{7FFAD444-DB43-4305-AD51-40880EC7EC34}" presName="parallelogramComposite" presStyleCnt="0"/>
      <dgm:spPr/>
    </dgm:pt>
    <dgm:pt modelId="{DA6CDC6B-B478-4834-86C7-1DF392FC073A}" type="pres">
      <dgm:prSet presAssocID="{7FFAD444-DB43-4305-AD51-40880EC7EC34}" presName="parallelogram1" presStyleLbl="alignNode1" presStyleIdx="7" presStyleCnt="14"/>
      <dgm:spPr/>
    </dgm:pt>
    <dgm:pt modelId="{F9E91227-A1AB-462E-81D6-83C489AAB404}" type="pres">
      <dgm:prSet presAssocID="{7FFAD444-DB43-4305-AD51-40880EC7EC34}" presName="parallelogram2" presStyleLbl="alignNode1" presStyleIdx="8" presStyleCnt="14"/>
      <dgm:spPr/>
    </dgm:pt>
    <dgm:pt modelId="{93D361E6-728E-4194-96ED-C71CBA9920F5}" type="pres">
      <dgm:prSet presAssocID="{7FFAD444-DB43-4305-AD51-40880EC7EC34}" presName="parallelogram3" presStyleLbl="alignNode1" presStyleIdx="9" presStyleCnt="14"/>
      <dgm:spPr/>
    </dgm:pt>
    <dgm:pt modelId="{CA586D68-3260-4597-98A2-AF29F4785E50}" type="pres">
      <dgm:prSet presAssocID="{7FFAD444-DB43-4305-AD51-40880EC7EC34}" presName="parallelogram4" presStyleLbl="alignNode1" presStyleIdx="10" presStyleCnt="14"/>
      <dgm:spPr/>
    </dgm:pt>
    <dgm:pt modelId="{0FF38697-1FC3-43EF-97E3-3727F4F891BB}" type="pres">
      <dgm:prSet presAssocID="{7FFAD444-DB43-4305-AD51-40880EC7EC34}" presName="parallelogram5" presStyleLbl="alignNode1" presStyleIdx="11" presStyleCnt="14"/>
      <dgm:spPr/>
    </dgm:pt>
    <dgm:pt modelId="{34A1D034-C407-4492-8A66-A2595DB81EA7}" type="pres">
      <dgm:prSet presAssocID="{7FFAD444-DB43-4305-AD51-40880EC7EC34}" presName="parallelogram6" presStyleLbl="alignNode1" presStyleIdx="12" presStyleCnt="14"/>
      <dgm:spPr/>
    </dgm:pt>
    <dgm:pt modelId="{F48727AB-A7FC-4D71-B2B0-496A63178837}" type="pres">
      <dgm:prSet presAssocID="{7FFAD444-DB43-4305-AD51-40880EC7EC34}" presName="parallelogram7" presStyleLbl="alignNode1" presStyleIdx="13" presStyleCnt="14"/>
      <dgm:spPr/>
    </dgm:pt>
  </dgm:ptLst>
  <dgm:cxnLst>
    <dgm:cxn modelId="{F923B79A-89AD-49D4-AADD-C3FE51E8F59A}" srcId="{6DF9EF3A-D269-4652-A4E7-AB18BE79AC15}" destId="{472437B0-6D11-456F-9509-A76BF5F071AC}" srcOrd="0" destOrd="0" parTransId="{997EE1F5-7FF8-4C99-8D35-097F6819D141}" sibTransId="{68546D87-5207-4C41-8A2C-4DC3C0149AD2}"/>
    <dgm:cxn modelId="{48A4AC36-0678-4CA2-B552-C1E00CA38024}" type="presOf" srcId="{6DF9EF3A-D269-4652-A4E7-AB18BE79AC15}" destId="{DC3BE37E-E6C7-4D20-B19D-B1343573BD09}" srcOrd="0" destOrd="0" presId="urn:microsoft.com/office/officeart/2008/layout/VerticalAccentList"/>
    <dgm:cxn modelId="{8992C595-82D5-4844-BB31-3BA12D31A483}" type="presOf" srcId="{472437B0-6D11-456F-9509-A76BF5F071AC}" destId="{D7EE4DBC-871F-4840-A053-0829C5B57B4B}" srcOrd="0" destOrd="0" presId="urn:microsoft.com/office/officeart/2008/layout/VerticalAccentList"/>
    <dgm:cxn modelId="{0ABCC3D4-5903-4935-865C-FAE7E5BB600E}" srcId="{6DF9EF3A-D269-4652-A4E7-AB18BE79AC15}" destId="{7FFAD444-DB43-4305-AD51-40880EC7EC34}" srcOrd="1" destOrd="0" parTransId="{9393596E-3D76-4FB3-B44C-F6873BF97B10}" sibTransId="{BACB4A65-6C7D-4F1F-A34B-7E9CDA2738B0}"/>
    <dgm:cxn modelId="{1B653809-1FCE-4C1F-BD88-EB557F440ED2}" type="presOf" srcId="{7FFAD444-DB43-4305-AD51-40880EC7EC34}" destId="{D4DB5AB2-6C43-4187-9E33-276F44B0214E}" srcOrd="0" destOrd="0" presId="urn:microsoft.com/office/officeart/2008/layout/VerticalAccentList"/>
    <dgm:cxn modelId="{9C6D0660-0457-4F03-89F9-E961327106CB}" type="presParOf" srcId="{DC3BE37E-E6C7-4D20-B19D-B1343573BD09}" destId="{DFAEFC17-9EDC-436E-9DB3-F568D5F5E326}" srcOrd="0" destOrd="0" presId="urn:microsoft.com/office/officeart/2008/layout/VerticalAccentList"/>
    <dgm:cxn modelId="{4EC13F4C-B3EF-468D-AA25-C9217B772F88}" type="presParOf" srcId="{DFAEFC17-9EDC-436E-9DB3-F568D5F5E326}" destId="{D7EE4DBC-871F-4840-A053-0829C5B57B4B}" srcOrd="0" destOrd="0" presId="urn:microsoft.com/office/officeart/2008/layout/VerticalAccentList"/>
    <dgm:cxn modelId="{C8A38D07-DB43-48CE-9602-66163598A58C}" type="presParOf" srcId="{DC3BE37E-E6C7-4D20-B19D-B1343573BD09}" destId="{826EF010-ABD5-4EF9-9FB8-1AAEDBFF25C8}" srcOrd="1" destOrd="0" presId="urn:microsoft.com/office/officeart/2008/layout/VerticalAccentList"/>
    <dgm:cxn modelId="{63CCCEDA-B429-4441-8664-9BD5AC93BFD5}" type="presParOf" srcId="{826EF010-ABD5-4EF9-9FB8-1AAEDBFF25C8}" destId="{6CA34E78-4FED-43DB-B072-095286A49ECB}" srcOrd="0" destOrd="0" presId="urn:microsoft.com/office/officeart/2008/layout/VerticalAccentList"/>
    <dgm:cxn modelId="{C0FC0561-9EC5-431B-9C85-F7D87D5C1BE9}" type="presParOf" srcId="{826EF010-ABD5-4EF9-9FB8-1AAEDBFF25C8}" destId="{C4B5CCB2-9E07-40FF-A6F8-626EBA7030D1}" srcOrd="1" destOrd="0" presId="urn:microsoft.com/office/officeart/2008/layout/VerticalAccentList"/>
    <dgm:cxn modelId="{A88F2C60-DAB9-4455-AD7F-1AD73C0B3D54}" type="presParOf" srcId="{826EF010-ABD5-4EF9-9FB8-1AAEDBFF25C8}" destId="{738A500D-E5AA-487D-8F52-2A923250B34D}" srcOrd="2" destOrd="0" presId="urn:microsoft.com/office/officeart/2008/layout/VerticalAccentList"/>
    <dgm:cxn modelId="{79EADC69-4E33-4298-A23C-A8F7EE1B6224}" type="presParOf" srcId="{826EF010-ABD5-4EF9-9FB8-1AAEDBFF25C8}" destId="{B23B0CE9-3992-492C-A46D-83B6D9320356}" srcOrd="3" destOrd="0" presId="urn:microsoft.com/office/officeart/2008/layout/VerticalAccentList"/>
    <dgm:cxn modelId="{9FA21FF9-FCE9-4C5B-AEA6-498FE371C57A}" type="presParOf" srcId="{826EF010-ABD5-4EF9-9FB8-1AAEDBFF25C8}" destId="{4DE7DD15-FE1B-4ED5-9E76-3F05A3369261}" srcOrd="4" destOrd="0" presId="urn:microsoft.com/office/officeart/2008/layout/VerticalAccentList"/>
    <dgm:cxn modelId="{FDFB5C23-0EA4-493C-94E6-A2B2931422D5}" type="presParOf" srcId="{826EF010-ABD5-4EF9-9FB8-1AAEDBFF25C8}" destId="{1028E485-39D9-4EBF-BF09-628B5BD96B99}" srcOrd="5" destOrd="0" presId="urn:microsoft.com/office/officeart/2008/layout/VerticalAccentList"/>
    <dgm:cxn modelId="{B6FD13E4-110F-424E-AEE8-43CA9DEE0827}" type="presParOf" srcId="{826EF010-ABD5-4EF9-9FB8-1AAEDBFF25C8}" destId="{01E14BAC-3A71-4B09-B4B2-BB703DF3492A}" srcOrd="6" destOrd="0" presId="urn:microsoft.com/office/officeart/2008/layout/VerticalAccentList"/>
    <dgm:cxn modelId="{988FC88C-D678-4B83-BB4D-F8D3768AC75B}" type="presParOf" srcId="{DC3BE37E-E6C7-4D20-B19D-B1343573BD09}" destId="{F1494869-D13F-4ACC-98F2-0BE8D244D23A}" srcOrd="2" destOrd="0" presId="urn:microsoft.com/office/officeart/2008/layout/VerticalAccentList"/>
    <dgm:cxn modelId="{A06941C1-3E06-4033-BD9C-FB8F046E3478}" type="presParOf" srcId="{DC3BE37E-E6C7-4D20-B19D-B1343573BD09}" destId="{3A3A0FD8-28A4-439A-A52D-216147689CAC}" srcOrd="3" destOrd="0" presId="urn:microsoft.com/office/officeart/2008/layout/VerticalAccentList"/>
    <dgm:cxn modelId="{B0CEA4CF-4016-447E-99B4-786B09D2FF7B}" type="presParOf" srcId="{3A3A0FD8-28A4-439A-A52D-216147689CAC}" destId="{D4DB5AB2-6C43-4187-9E33-276F44B0214E}" srcOrd="0" destOrd="0" presId="urn:microsoft.com/office/officeart/2008/layout/VerticalAccentList"/>
    <dgm:cxn modelId="{CF3375CD-20B6-43D7-AFAA-98321B9EFF44}" type="presParOf" srcId="{DC3BE37E-E6C7-4D20-B19D-B1343573BD09}" destId="{4899E0F2-A06A-47D3-9104-1D6AE55E8686}" srcOrd="4" destOrd="0" presId="urn:microsoft.com/office/officeart/2008/layout/VerticalAccentList"/>
    <dgm:cxn modelId="{FBCB1340-282B-46B1-91A8-9B3A75FB91EA}" type="presParOf" srcId="{4899E0F2-A06A-47D3-9104-1D6AE55E8686}" destId="{DA6CDC6B-B478-4834-86C7-1DF392FC073A}" srcOrd="0" destOrd="0" presId="urn:microsoft.com/office/officeart/2008/layout/VerticalAccentList"/>
    <dgm:cxn modelId="{5AC48CAA-3332-4880-8082-05C87963AB60}" type="presParOf" srcId="{4899E0F2-A06A-47D3-9104-1D6AE55E8686}" destId="{F9E91227-A1AB-462E-81D6-83C489AAB404}" srcOrd="1" destOrd="0" presId="urn:microsoft.com/office/officeart/2008/layout/VerticalAccentList"/>
    <dgm:cxn modelId="{756AD770-E285-498C-982C-BABDD243C2DB}" type="presParOf" srcId="{4899E0F2-A06A-47D3-9104-1D6AE55E8686}" destId="{93D361E6-728E-4194-96ED-C71CBA9920F5}" srcOrd="2" destOrd="0" presId="urn:microsoft.com/office/officeart/2008/layout/VerticalAccentList"/>
    <dgm:cxn modelId="{F523CA2A-61DD-48FF-B0DC-53654161FAA9}" type="presParOf" srcId="{4899E0F2-A06A-47D3-9104-1D6AE55E8686}" destId="{CA586D68-3260-4597-98A2-AF29F4785E50}" srcOrd="3" destOrd="0" presId="urn:microsoft.com/office/officeart/2008/layout/VerticalAccentList"/>
    <dgm:cxn modelId="{5BE5EBC9-42D1-45B6-AF2E-8BB99AA5BBC9}" type="presParOf" srcId="{4899E0F2-A06A-47D3-9104-1D6AE55E8686}" destId="{0FF38697-1FC3-43EF-97E3-3727F4F891BB}" srcOrd="4" destOrd="0" presId="urn:microsoft.com/office/officeart/2008/layout/VerticalAccentList"/>
    <dgm:cxn modelId="{5DFD116F-320B-43C6-8F63-4D5462AE4D40}" type="presParOf" srcId="{4899E0F2-A06A-47D3-9104-1D6AE55E8686}" destId="{34A1D034-C407-4492-8A66-A2595DB81EA7}" srcOrd="5" destOrd="0" presId="urn:microsoft.com/office/officeart/2008/layout/VerticalAccentList"/>
    <dgm:cxn modelId="{F11582DE-E3E0-4218-B48D-DD51BB5CF4B0}" type="presParOf" srcId="{4899E0F2-A06A-47D3-9104-1D6AE55E8686}" destId="{F48727AB-A7FC-4D71-B2B0-496A63178837}" srcOrd="6" destOrd="0" presId="urn:microsoft.com/office/officeart/2008/layout/VerticalAccen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DD822A8-7234-4FAD-8483-0DEF891EB8AC}" type="doc">
      <dgm:prSet loTypeId="urn:microsoft.com/office/officeart/2005/8/layout/vProcess5" loCatId="process" qsTypeId="urn:microsoft.com/office/officeart/2005/8/quickstyle/simple2" qsCatId="simple" csTypeId="urn:microsoft.com/office/officeart/2005/8/colors/accent1_2" csCatId="accent1"/>
      <dgm:spPr/>
      <dgm:t>
        <a:bodyPr/>
        <a:lstStyle/>
        <a:p>
          <a:endParaRPr lang="en-US"/>
        </a:p>
      </dgm:t>
    </dgm:pt>
    <dgm:pt modelId="{4898D9BF-72E0-40C6-AAC2-31B76474DE80}">
      <dgm:prSet custT="1"/>
      <dgm:spPr/>
      <dgm:t>
        <a:bodyPr/>
        <a:lstStyle/>
        <a:p>
          <a:pPr rtl="0"/>
          <a:r>
            <a:rPr lang="en-US" sz="1800" b="0" i="0" baseline="0" dirty="0" err="1" smtClean="0"/>
            <a:t>eBuy</a:t>
          </a:r>
          <a:r>
            <a:rPr lang="en-US" sz="1800" b="0" i="0" baseline="0" dirty="0" smtClean="0"/>
            <a:t> is an online Request For Quote (RFQ)/Request For Proposal (RFP) system.</a:t>
          </a:r>
          <a:endParaRPr lang="en-US" sz="1800" dirty="0"/>
        </a:p>
      </dgm:t>
    </dgm:pt>
    <dgm:pt modelId="{CA06E7A8-91FC-4040-9E09-F9BB7631E9F1}" type="parTrans" cxnId="{C970D620-B4C7-4147-AEC3-A2C2E51467D6}">
      <dgm:prSet/>
      <dgm:spPr/>
      <dgm:t>
        <a:bodyPr/>
        <a:lstStyle/>
        <a:p>
          <a:endParaRPr lang="en-US"/>
        </a:p>
      </dgm:t>
    </dgm:pt>
    <dgm:pt modelId="{FEC68691-2D5C-42F2-9553-064B38E2B252}" type="sibTrans" cxnId="{C970D620-B4C7-4147-AEC3-A2C2E51467D6}">
      <dgm:prSet/>
      <dgm:spPr/>
      <dgm:t>
        <a:bodyPr/>
        <a:lstStyle/>
        <a:p>
          <a:endParaRPr lang="en-US"/>
        </a:p>
      </dgm:t>
    </dgm:pt>
    <dgm:pt modelId="{E542D7F4-7DAB-47D6-8F49-0AF2F263A4FE}">
      <dgm:prSet custT="1"/>
      <dgm:spPr/>
      <dgm:t>
        <a:bodyPr/>
        <a:lstStyle/>
        <a:p>
          <a:pPr rtl="0"/>
          <a:r>
            <a:rPr lang="en-US" sz="1800" b="0" i="0" baseline="0" dirty="0" smtClean="0"/>
            <a:t>The online system allows government buyers (ordering activities) to request information, find sources, post requirements, obtain quotes and proposals, as well as issue orders electronically.</a:t>
          </a:r>
          <a:endParaRPr lang="en-US" sz="1800" dirty="0"/>
        </a:p>
      </dgm:t>
    </dgm:pt>
    <dgm:pt modelId="{11D7E0F0-0F98-4B47-A66B-B9EB0E0F596C}" type="parTrans" cxnId="{B407EB89-074A-4701-87B4-C6F10E27E718}">
      <dgm:prSet/>
      <dgm:spPr/>
      <dgm:t>
        <a:bodyPr/>
        <a:lstStyle/>
        <a:p>
          <a:endParaRPr lang="en-US"/>
        </a:p>
      </dgm:t>
    </dgm:pt>
    <dgm:pt modelId="{92416343-D7BC-4775-BDC6-1361C2944010}" type="sibTrans" cxnId="{B407EB89-074A-4701-87B4-C6F10E27E718}">
      <dgm:prSet/>
      <dgm:spPr/>
      <dgm:t>
        <a:bodyPr/>
        <a:lstStyle/>
        <a:p>
          <a:endParaRPr lang="en-US"/>
        </a:p>
      </dgm:t>
    </dgm:pt>
    <dgm:pt modelId="{32419AD6-97F2-4307-982D-F8E2BE46EDC7}" type="pres">
      <dgm:prSet presAssocID="{6DD822A8-7234-4FAD-8483-0DEF891EB8AC}" presName="outerComposite" presStyleCnt="0">
        <dgm:presLayoutVars>
          <dgm:chMax val="5"/>
          <dgm:dir/>
          <dgm:resizeHandles val="exact"/>
        </dgm:presLayoutVars>
      </dgm:prSet>
      <dgm:spPr/>
      <dgm:t>
        <a:bodyPr/>
        <a:lstStyle/>
        <a:p>
          <a:endParaRPr lang="en-US"/>
        </a:p>
      </dgm:t>
    </dgm:pt>
    <dgm:pt modelId="{EDAACCFC-EB01-4A0A-94FF-1C9DF32B4150}" type="pres">
      <dgm:prSet presAssocID="{6DD822A8-7234-4FAD-8483-0DEF891EB8AC}" presName="dummyMaxCanvas" presStyleCnt="0">
        <dgm:presLayoutVars/>
      </dgm:prSet>
      <dgm:spPr/>
    </dgm:pt>
    <dgm:pt modelId="{D428DFFD-6B37-46B7-B70A-48A7B244731D}" type="pres">
      <dgm:prSet presAssocID="{6DD822A8-7234-4FAD-8483-0DEF891EB8AC}" presName="TwoNodes_1" presStyleLbl="node1" presStyleIdx="0" presStyleCnt="2">
        <dgm:presLayoutVars>
          <dgm:bulletEnabled val="1"/>
        </dgm:presLayoutVars>
      </dgm:prSet>
      <dgm:spPr/>
      <dgm:t>
        <a:bodyPr/>
        <a:lstStyle/>
        <a:p>
          <a:endParaRPr lang="en-US"/>
        </a:p>
      </dgm:t>
    </dgm:pt>
    <dgm:pt modelId="{CBF38143-30FA-4B8E-9479-EF4A6A5696C1}" type="pres">
      <dgm:prSet presAssocID="{6DD822A8-7234-4FAD-8483-0DEF891EB8AC}" presName="TwoNodes_2" presStyleLbl="node1" presStyleIdx="1" presStyleCnt="2">
        <dgm:presLayoutVars>
          <dgm:bulletEnabled val="1"/>
        </dgm:presLayoutVars>
      </dgm:prSet>
      <dgm:spPr/>
      <dgm:t>
        <a:bodyPr/>
        <a:lstStyle/>
        <a:p>
          <a:endParaRPr lang="en-US"/>
        </a:p>
      </dgm:t>
    </dgm:pt>
    <dgm:pt modelId="{7A83341C-D3DB-44DE-934B-12765342DA4B}" type="pres">
      <dgm:prSet presAssocID="{6DD822A8-7234-4FAD-8483-0DEF891EB8AC}" presName="TwoConn_1-2" presStyleLbl="fgAccFollowNode1" presStyleIdx="0" presStyleCnt="1">
        <dgm:presLayoutVars>
          <dgm:bulletEnabled val="1"/>
        </dgm:presLayoutVars>
      </dgm:prSet>
      <dgm:spPr/>
      <dgm:t>
        <a:bodyPr/>
        <a:lstStyle/>
        <a:p>
          <a:endParaRPr lang="en-US"/>
        </a:p>
      </dgm:t>
    </dgm:pt>
    <dgm:pt modelId="{FC39E1F8-1D26-41EE-AD96-87CFBFC3D3D0}" type="pres">
      <dgm:prSet presAssocID="{6DD822A8-7234-4FAD-8483-0DEF891EB8AC}" presName="TwoNodes_1_text" presStyleLbl="node1" presStyleIdx="1" presStyleCnt="2">
        <dgm:presLayoutVars>
          <dgm:bulletEnabled val="1"/>
        </dgm:presLayoutVars>
      </dgm:prSet>
      <dgm:spPr/>
      <dgm:t>
        <a:bodyPr/>
        <a:lstStyle/>
        <a:p>
          <a:endParaRPr lang="en-US"/>
        </a:p>
      </dgm:t>
    </dgm:pt>
    <dgm:pt modelId="{E70915D7-1D62-4BE9-BE27-B8684E6E11EF}" type="pres">
      <dgm:prSet presAssocID="{6DD822A8-7234-4FAD-8483-0DEF891EB8AC}" presName="TwoNodes_2_text" presStyleLbl="node1" presStyleIdx="1" presStyleCnt="2">
        <dgm:presLayoutVars>
          <dgm:bulletEnabled val="1"/>
        </dgm:presLayoutVars>
      </dgm:prSet>
      <dgm:spPr/>
      <dgm:t>
        <a:bodyPr/>
        <a:lstStyle/>
        <a:p>
          <a:endParaRPr lang="en-US"/>
        </a:p>
      </dgm:t>
    </dgm:pt>
  </dgm:ptLst>
  <dgm:cxnLst>
    <dgm:cxn modelId="{BE43229A-31F2-4151-8D09-1C04A742C064}" type="presOf" srcId="{4898D9BF-72E0-40C6-AAC2-31B76474DE80}" destId="{D428DFFD-6B37-46B7-B70A-48A7B244731D}" srcOrd="0" destOrd="0" presId="urn:microsoft.com/office/officeart/2005/8/layout/vProcess5"/>
    <dgm:cxn modelId="{E073F572-E97C-4FDD-930C-98CE5895E1C6}" type="presOf" srcId="{E542D7F4-7DAB-47D6-8F49-0AF2F263A4FE}" destId="{E70915D7-1D62-4BE9-BE27-B8684E6E11EF}" srcOrd="1" destOrd="0" presId="urn:microsoft.com/office/officeart/2005/8/layout/vProcess5"/>
    <dgm:cxn modelId="{C970D620-B4C7-4147-AEC3-A2C2E51467D6}" srcId="{6DD822A8-7234-4FAD-8483-0DEF891EB8AC}" destId="{4898D9BF-72E0-40C6-AAC2-31B76474DE80}" srcOrd="0" destOrd="0" parTransId="{CA06E7A8-91FC-4040-9E09-F9BB7631E9F1}" sibTransId="{FEC68691-2D5C-42F2-9553-064B38E2B252}"/>
    <dgm:cxn modelId="{B407EB89-074A-4701-87B4-C6F10E27E718}" srcId="{6DD822A8-7234-4FAD-8483-0DEF891EB8AC}" destId="{E542D7F4-7DAB-47D6-8F49-0AF2F263A4FE}" srcOrd="1" destOrd="0" parTransId="{11D7E0F0-0F98-4B47-A66B-B9EB0E0F596C}" sibTransId="{92416343-D7BC-4775-BDC6-1361C2944010}"/>
    <dgm:cxn modelId="{5E943766-1805-40EE-ACB6-155BBA0CA98C}" type="presOf" srcId="{6DD822A8-7234-4FAD-8483-0DEF891EB8AC}" destId="{32419AD6-97F2-4307-982D-F8E2BE46EDC7}" srcOrd="0" destOrd="0" presId="urn:microsoft.com/office/officeart/2005/8/layout/vProcess5"/>
    <dgm:cxn modelId="{FAAC77F3-6DFD-4D83-99FE-C68AF645F5B0}" type="presOf" srcId="{4898D9BF-72E0-40C6-AAC2-31B76474DE80}" destId="{FC39E1F8-1D26-41EE-AD96-87CFBFC3D3D0}" srcOrd="1" destOrd="0" presId="urn:microsoft.com/office/officeart/2005/8/layout/vProcess5"/>
    <dgm:cxn modelId="{B5F58AA2-F28F-47FB-A9A1-3D0F6126FA04}" type="presOf" srcId="{FEC68691-2D5C-42F2-9553-064B38E2B252}" destId="{7A83341C-D3DB-44DE-934B-12765342DA4B}" srcOrd="0" destOrd="0" presId="urn:microsoft.com/office/officeart/2005/8/layout/vProcess5"/>
    <dgm:cxn modelId="{573C1551-273A-445A-B744-82E3DB3D2E88}" type="presOf" srcId="{E542D7F4-7DAB-47D6-8F49-0AF2F263A4FE}" destId="{CBF38143-30FA-4B8E-9479-EF4A6A5696C1}" srcOrd="0" destOrd="0" presId="urn:microsoft.com/office/officeart/2005/8/layout/vProcess5"/>
    <dgm:cxn modelId="{6A2BC3BB-0B09-41D2-939B-5996F128C5AA}" type="presParOf" srcId="{32419AD6-97F2-4307-982D-F8E2BE46EDC7}" destId="{EDAACCFC-EB01-4A0A-94FF-1C9DF32B4150}" srcOrd="0" destOrd="0" presId="urn:microsoft.com/office/officeart/2005/8/layout/vProcess5"/>
    <dgm:cxn modelId="{35316D48-583A-4B20-9F06-5FAEFA8FA33C}" type="presParOf" srcId="{32419AD6-97F2-4307-982D-F8E2BE46EDC7}" destId="{D428DFFD-6B37-46B7-B70A-48A7B244731D}" srcOrd="1" destOrd="0" presId="urn:microsoft.com/office/officeart/2005/8/layout/vProcess5"/>
    <dgm:cxn modelId="{7FB244BF-358E-461E-806A-62831178A861}" type="presParOf" srcId="{32419AD6-97F2-4307-982D-F8E2BE46EDC7}" destId="{CBF38143-30FA-4B8E-9479-EF4A6A5696C1}" srcOrd="2" destOrd="0" presId="urn:microsoft.com/office/officeart/2005/8/layout/vProcess5"/>
    <dgm:cxn modelId="{1999E0D7-DA95-462B-935F-AAFAA99C6BD2}" type="presParOf" srcId="{32419AD6-97F2-4307-982D-F8E2BE46EDC7}" destId="{7A83341C-D3DB-44DE-934B-12765342DA4B}" srcOrd="3" destOrd="0" presId="urn:microsoft.com/office/officeart/2005/8/layout/vProcess5"/>
    <dgm:cxn modelId="{813AEDBD-FDB4-4CC3-85D8-8B27FAC9B570}" type="presParOf" srcId="{32419AD6-97F2-4307-982D-F8E2BE46EDC7}" destId="{FC39E1F8-1D26-41EE-AD96-87CFBFC3D3D0}" srcOrd="4" destOrd="0" presId="urn:microsoft.com/office/officeart/2005/8/layout/vProcess5"/>
    <dgm:cxn modelId="{1AA48809-195E-4BB9-B8C2-9636D0815B5A}" type="presParOf" srcId="{32419AD6-97F2-4307-982D-F8E2BE46EDC7}" destId="{E70915D7-1D62-4BE9-BE27-B8684E6E11EF}" srcOrd="5"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6D90DF-142F-4403-AB7D-83D10F60DC0F}">
      <dsp:nvSpPr>
        <dsp:cNvPr id="0" name=""/>
        <dsp:cNvSpPr/>
      </dsp:nvSpPr>
      <dsp:spPr>
        <a:xfrm>
          <a:off x="0" y="594899"/>
          <a:ext cx="7797312" cy="13689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smtClean="0"/>
            <a:t>Locating small business opportunities can often be a tedious task and getting a piece of the pie may seem next to impossible.</a:t>
          </a:r>
          <a:endParaRPr lang="en-US" sz="2000" kern="1200" dirty="0"/>
        </a:p>
      </dsp:txBody>
      <dsp:txXfrm>
        <a:off x="66824" y="661723"/>
        <a:ext cx="7663664" cy="1235252"/>
      </dsp:txXfrm>
    </dsp:sp>
    <dsp:sp modelId="{A8573800-B004-4EA1-AF18-F0298A4D0CAA}">
      <dsp:nvSpPr>
        <dsp:cNvPr id="0" name=""/>
        <dsp:cNvSpPr/>
      </dsp:nvSpPr>
      <dsp:spPr>
        <a:xfrm>
          <a:off x="0" y="2151000"/>
          <a:ext cx="7797312" cy="13689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smtClean="0"/>
            <a:t>The following slides are designed to provide insight and to highlight small business resources and links to assist you in locating small business opportunities in your endeavor to do business with the Government.</a:t>
          </a:r>
          <a:endParaRPr lang="en-US" sz="2000" kern="1200" dirty="0"/>
        </a:p>
      </dsp:txBody>
      <dsp:txXfrm>
        <a:off x="66824" y="2217824"/>
        <a:ext cx="7663664" cy="123525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EA4C3B-9EE7-493E-8D4E-B8C15F1B5A5A}">
      <dsp:nvSpPr>
        <dsp:cNvPr id="0" name=""/>
        <dsp:cNvSpPr/>
      </dsp:nvSpPr>
      <dsp:spPr>
        <a:xfrm>
          <a:off x="1820280" y="1176274"/>
          <a:ext cx="3393392" cy="22057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0" i="0" kern="1200" baseline="0" dirty="0" smtClean="0"/>
            <a:t>The GSA Forecast of Contracting Opportunities informs vendors of anticipated contracts offered by GSA for the current fiscal year.</a:t>
          </a:r>
          <a:endParaRPr lang="en-US" sz="1800" kern="1200" dirty="0"/>
        </a:p>
      </dsp:txBody>
      <dsp:txXfrm>
        <a:off x="1927954" y="1283948"/>
        <a:ext cx="3178044" cy="1990357"/>
      </dsp:txXfrm>
    </dsp:sp>
    <dsp:sp modelId="{A30A7089-42DF-42C2-8666-B45EA39D9082}">
      <dsp:nvSpPr>
        <dsp:cNvPr id="0" name=""/>
        <dsp:cNvSpPr/>
      </dsp:nvSpPr>
      <dsp:spPr>
        <a:xfrm>
          <a:off x="3516976" y="408763"/>
          <a:ext cx="3740726" cy="3740726"/>
        </a:xfrm>
        <a:custGeom>
          <a:avLst/>
          <a:gdLst/>
          <a:ahLst/>
          <a:cxnLst/>
          <a:rect l="0" t="0" r="0" b="0"/>
          <a:pathLst>
            <a:path>
              <a:moveTo>
                <a:pt x="377753" y="743254"/>
              </a:moveTo>
              <a:arcTo wR="1870363" hR="1870363" stAng="13023445" swAng="635311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168CAE2-E538-4CE5-BC5F-76E8277F381D}">
      <dsp:nvSpPr>
        <dsp:cNvPr id="0" name=""/>
        <dsp:cNvSpPr/>
      </dsp:nvSpPr>
      <dsp:spPr>
        <a:xfrm>
          <a:off x="5561006" y="1176274"/>
          <a:ext cx="3393392" cy="22057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0" i="0" kern="1200" baseline="0" dirty="0" smtClean="0"/>
            <a:t>GSA's agency-wide Forecast, can be sorted and searched by GSA Organization and Region, NAICS Code, Place of Performance, Contract Dollar Value, Quarter, and other criteria.</a:t>
          </a:r>
          <a:endParaRPr lang="en-US" sz="1800" kern="1200" dirty="0"/>
        </a:p>
      </dsp:txBody>
      <dsp:txXfrm>
        <a:off x="5668680" y="1283948"/>
        <a:ext cx="3178044" cy="1990357"/>
      </dsp:txXfrm>
    </dsp:sp>
    <dsp:sp modelId="{6D0A6B09-7F9A-4A6E-8245-DD6BE511AB6B}">
      <dsp:nvSpPr>
        <dsp:cNvPr id="0" name=""/>
        <dsp:cNvSpPr/>
      </dsp:nvSpPr>
      <dsp:spPr>
        <a:xfrm>
          <a:off x="3516976" y="408763"/>
          <a:ext cx="3740726" cy="3740726"/>
        </a:xfrm>
        <a:custGeom>
          <a:avLst/>
          <a:gdLst/>
          <a:ahLst/>
          <a:cxnLst/>
          <a:rect l="0" t="0" r="0" b="0"/>
          <a:pathLst>
            <a:path>
              <a:moveTo>
                <a:pt x="3362973" y="2997472"/>
              </a:moveTo>
              <a:arcTo wR="1870363" hR="1870363" stAng="2223445" swAng="635311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D64985-57D3-415B-A320-42743F827B35}">
      <dsp:nvSpPr>
        <dsp:cNvPr id="0" name=""/>
        <dsp:cNvSpPr/>
      </dsp:nvSpPr>
      <dsp:spPr>
        <a:xfrm>
          <a:off x="1218057" y="530"/>
          <a:ext cx="3126484" cy="17369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0" i="0" kern="1200" baseline="0" dirty="0" smtClean="0"/>
            <a:t>The Dynamic Small Business Search is a database manned by The Small Business Administration.</a:t>
          </a:r>
          <a:endParaRPr lang="en-US" sz="1800" kern="1200" dirty="0"/>
        </a:p>
      </dsp:txBody>
      <dsp:txXfrm>
        <a:off x="1268930" y="51403"/>
        <a:ext cx="3024738" cy="1635189"/>
      </dsp:txXfrm>
    </dsp:sp>
    <dsp:sp modelId="{D63C555A-DC17-4C48-A414-7CFEA9FA8E9C}">
      <dsp:nvSpPr>
        <dsp:cNvPr id="0" name=""/>
        <dsp:cNvSpPr/>
      </dsp:nvSpPr>
      <dsp:spPr>
        <a:xfrm rot="5400000">
          <a:off x="2455624" y="1780889"/>
          <a:ext cx="651350" cy="7816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endParaRPr lang="en-US" sz="3400" kern="1200"/>
        </a:p>
      </dsp:txBody>
      <dsp:txXfrm rot="-5400000">
        <a:off x="2546813" y="1846025"/>
        <a:ext cx="468973" cy="455945"/>
      </dsp:txXfrm>
    </dsp:sp>
    <dsp:sp modelId="{9C488F30-1281-411D-9C64-DB74CDB46137}">
      <dsp:nvSpPr>
        <dsp:cNvPr id="0" name=""/>
        <dsp:cNvSpPr/>
      </dsp:nvSpPr>
      <dsp:spPr>
        <a:xfrm>
          <a:off x="1218057" y="2605933"/>
          <a:ext cx="3126484" cy="17369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0" i="0" kern="1200" baseline="0" dirty="0" smtClean="0"/>
            <a:t>The tool is used by Contracting Officers to identify potential vendors for small business contracting opportunities.</a:t>
          </a:r>
          <a:endParaRPr lang="en-US" sz="1800" kern="1200" dirty="0"/>
        </a:p>
      </dsp:txBody>
      <dsp:txXfrm>
        <a:off x="1268930" y="2656806"/>
        <a:ext cx="3024738" cy="16351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8E948D-14AE-455B-B8B9-B9E63833408F}">
      <dsp:nvSpPr>
        <dsp:cNvPr id="0" name=""/>
        <dsp:cNvSpPr/>
      </dsp:nvSpPr>
      <dsp:spPr>
        <a:xfrm>
          <a:off x="0" y="0"/>
          <a:ext cx="8115301"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04ACCBF8-2408-4242-90F9-BABE2B4633AB}">
      <dsp:nvSpPr>
        <dsp:cNvPr id="0" name=""/>
        <dsp:cNvSpPr/>
      </dsp:nvSpPr>
      <dsp:spPr>
        <a:xfrm>
          <a:off x="0" y="0"/>
          <a:ext cx="8115301" cy="990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0" i="0" kern="1200" baseline="0" dirty="0" smtClean="0">
              <a:solidFill>
                <a:schemeClr val="bg2"/>
              </a:solidFill>
            </a:rPr>
            <a:t>Beta.SAM.gov is the official government website (point of entry) used to post all federal procurement opportunities in excess of $25,000</a:t>
          </a:r>
          <a:endParaRPr lang="en-US" sz="2000" kern="1200" dirty="0">
            <a:solidFill>
              <a:schemeClr val="bg2"/>
            </a:solidFill>
          </a:endParaRPr>
        </a:p>
      </dsp:txBody>
      <dsp:txXfrm>
        <a:off x="0" y="0"/>
        <a:ext cx="8115301" cy="990599"/>
      </dsp:txXfrm>
    </dsp:sp>
    <dsp:sp modelId="{978B8EDB-1999-48E9-820C-DCA1524A8950}">
      <dsp:nvSpPr>
        <dsp:cNvPr id="0" name=""/>
        <dsp:cNvSpPr/>
      </dsp:nvSpPr>
      <dsp:spPr>
        <a:xfrm>
          <a:off x="0" y="990599"/>
          <a:ext cx="8115301"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7606148A-1AA8-42E4-871A-9D0C1BBFB5E9}">
      <dsp:nvSpPr>
        <dsp:cNvPr id="0" name=""/>
        <dsp:cNvSpPr/>
      </dsp:nvSpPr>
      <dsp:spPr>
        <a:xfrm>
          <a:off x="0" y="990599"/>
          <a:ext cx="8115301" cy="990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0" i="0" kern="1200" baseline="0" dirty="0" smtClean="0">
              <a:solidFill>
                <a:schemeClr val="bg2"/>
              </a:solidFill>
            </a:rPr>
            <a:t>Small Businesses may seek business opportunities to bid on here.</a:t>
          </a:r>
          <a:endParaRPr lang="en-US" sz="2000" kern="1200" dirty="0">
            <a:solidFill>
              <a:schemeClr val="bg2"/>
            </a:solidFill>
          </a:endParaRPr>
        </a:p>
      </dsp:txBody>
      <dsp:txXfrm>
        <a:off x="0" y="990599"/>
        <a:ext cx="8115301" cy="990599"/>
      </dsp:txXfrm>
    </dsp:sp>
    <dsp:sp modelId="{0F2CBAF5-030A-4265-9132-13D02AB986FF}">
      <dsp:nvSpPr>
        <dsp:cNvPr id="0" name=""/>
        <dsp:cNvSpPr/>
      </dsp:nvSpPr>
      <dsp:spPr>
        <a:xfrm>
          <a:off x="0" y="1981199"/>
          <a:ext cx="8115301"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040C153D-88CD-4E57-BE90-574040222A17}">
      <dsp:nvSpPr>
        <dsp:cNvPr id="0" name=""/>
        <dsp:cNvSpPr/>
      </dsp:nvSpPr>
      <dsp:spPr>
        <a:xfrm>
          <a:off x="0" y="1981199"/>
          <a:ext cx="8115301" cy="990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0" i="0" kern="1200" baseline="0" dirty="0" smtClean="0">
              <a:solidFill>
                <a:schemeClr val="bg2"/>
              </a:solidFill>
            </a:rPr>
            <a:t>It is known as a central location in searching for Request for Proposals (RFP’s)</a:t>
          </a:r>
          <a:endParaRPr lang="en-US" sz="2000" kern="1200" dirty="0">
            <a:solidFill>
              <a:schemeClr val="bg2"/>
            </a:solidFill>
          </a:endParaRPr>
        </a:p>
      </dsp:txBody>
      <dsp:txXfrm>
        <a:off x="0" y="1981199"/>
        <a:ext cx="8115301" cy="990599"/>
      </dsp:txXfrm>
    </dsp:sp>
    <dsp:sp modelId="{C74C0008-225E-4A50-9B2E-515D6C430A50}">
      <dsp:nvSpPr>
        <dsp:cNvPr id="0" name=""/>
        <dsp:cNvSpPr/>
      </dsp:nvSpPr>
      <dsp:spPr>
        <a:xfrm>
          <a:off x="0" y="2971799"/>
          <a:ext cx="8115301"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384C61C5-E64B-4470-9D05-6414997DD8A2}">
      <dsp:nvSpPr>
        <dsp:cNvPr id="0" name=""/>
        <dsp:cNvSpPr/>
      </dsp:nvSpPr>
      <dsp:spPr>
        <a:xfrm>
          <a:off x="0" y="2971799"/>
          <a:ext cx="8115301" cy="990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i="0" kern="1200" baseline="0" dirty="0" smtClean="0">
              <a:solidFill>
                <a:schemeClr val="bg2"/>
              </a:solidFill>
              <a:effectLst>
                <a:outerShdw blurRad="38100" dist="38100" dir="2700000" algn="tl">
                  <a:srgbClr val="000000">
                    <a:alpha val="43137"/>
                  </a:srgbClr>
                </a:outerShdw>
              </a:effectLst>
            </a:rPr>
            <a:t>Highly suggested to use tutorial </a:t>
          </a:r>
          <a:endParaRPr lang="en-US" sz="2000" b="1" kern="1200" dirty="0">
            <a:solidFill>
              <a:schemeClr val="bg2"/>
            </a:solidFill>
            <a:effectLst>
              <a:outerShdw blurRad="38100" dist="38100" dir="2700000" algn="tl">
                <a:srgbClr val="000000">
                  <a:alpha val="43137"/>
                </a:srgbClr>
              </a:outerShdw>
            </a:effectLst>
          </a:endParaRPr>
        </a:p>
      </dsp:txBody>
      <dsp:txXfrm>
        <a:off x="0" y="2971799"/>
        <a:ext cx="8115301" cy="9905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95F9F-E110-4847-9C3D-005D6A12CE5C}">
      <dsp:nvSpPr>
        <dsp:cNvPr id="0" name=""/>
        <dsp:cNvSpPr/>
      </dsp:nvSpPr>
      <dsp:spPr>
        <a:xfrm rot="16200000">
          <a:off x="-178835" y="182153"/>
          <a:ext cx="3556000" cy="3191693"/>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7326" bIns="0" numCol="1" spcCol="1270" anchor="ctr" anchorCtr="0">
          <a:noAutofit/>
        </a:bodyPr>
        <a:lstStyle/>
        <a:p>
          <a:pPr lvl="0" algn="ctr" defTabSz="800100" rtl="0">
            <a:lnSpc>
              <a:spcPct val="90000"/>
            </a:lnSpc>
            <a:spcBef>
              <a:spcPct val="0"/>
            </a:spcBef>
            <a:spcAft>
              <a:spcPct val="35000"/>
            </a:spcAft>
          </a:pPr>
          <a:r>
            <a:rPr lang="en-US" sz="1800" b="0" i="0" kern="1200" baseline="0" dirty="0" smtClean="0"/>
            <a:t>The Federal Procurement Data System (FPDS) is the repository of all federal contracting data </a:t>
          </a:r>
          <a:r>
            <a:rPr lang="en-US" sz="1800" kern="1200" dirty="0" smtClean="0"/>
            <a:t>whose estimated value is $3,000 or more . Every modification to that contract, regardless of dollar value must be reported to FPDS-NG. </a:t>
          </a:r>
          <a:r>
            <a:rPr lang="en-US" sz="1800" b="0" i="0" kern="1200" baseline="0" dirty="0" smtClean="0"/>
            <a:t>.</a:t>
          </a:r>
          <a:endParaRPr lang="en-US" sz="1800" kern="1200" dirty="0"/>
        </a:p>
      </dsp:txBody>
      <dsp:txXfrm rot="5400000">
        <a:off x="3319" y="711199"/>
        <a:ext cx="3191693" cy="2133600"/>
      </dsp:txXfrm>
    </dsp:sp>
    <dsp:sp modelId="{790AA2DC-2F32-44BB-BF9D-C4ECDF0D4C99}">
      <dsp:nvSpPr>
        <dsp:cNvPr id="0" name=""/>
        <dsp:cNvSpPr/>
      </dsp:nvSpPr>
      <dsp:spPr>
        <a:xfrm rot="16200000">
          <a:off x="3252235" y="182153"/>
          <a:ext cx="3556000" cy="3191693"/>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rtl="0">
            <a:lnSpc>
              <a:spcPct val="90000"/>
            </a:lnSpc>
            <a:spcBef>
              <a:spcPct val="0"/>
            </a:spcBef>
            <a:spcAft>
              <a:spcPct val="35000"/>
            </a:spcAft>
          </a:pPr>
          <a:r>
            <a:rPr lang="en-US" sz="1800" b="0" i="0" kern="1200" baseline="0" dirty="0" smtClean="0"/>
            <a:t>Small Business may use this tool to track business opportunities agency by agency.  The system data provides historical data of Federal purchases.</a:t>
          </a:r>
          <a:endParaRPr lang="en-US" sz="1800" kern="1200" dirty="0"/>
        </a:p>
      </dsp:txBody>
      <dsp:txXfrm rot="5400000">
        <a:off x="3434389" y="711199"/>
        <a:ext cx="3191693" cy="21336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DE527F-2A75-4DAF-BBA6-B25B454FABA5}">
      <dsp:nvSpPr>
        <dsp:cNvPr id="0" name=""/>
        <dsp:cNvSpPr/>
      </dsp:nvSpPr>
      <dsp:spPr>
        <a:xfrm>
          <a:off x="0" y="1618"/>
          <a:ext cx="7754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FC2C59-3EC2-4652-A3C8-A89A4875C555}">
      <dsp:nvSpPr>
        <dsp:cNvPr id="0" name=""/>
        <dsp:cNvSpPr/>
      </dsp:nvSpPr>
      <dsp:spPr>
        <a:xfrm>
          <a:off x="0" y="1618"/>
          <a:ext cx="7754200" cy="857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0" i="0" kern="1200" dirty="0" smtClean="0">
              <a:solidFill>
                <a:schemeClr val="bg2"/>
              </a:solidFill>
            </a:rPr>
            <a:t>GSA Releases Consolidated Schedule Solicitation Merging 24 Multiple Awards Schedules into Single Schedule. As of Oct. 1, 2019</a:t>
          </a:r>
          <a:endParaRPr lang="en-US" sz="2000" kern="1200" dirty="0">
            <a:solidFill>
              <a:schemeClr val="bg2"/>
            </a:solidFill>
          </a:endParaRPr>
        </a:p>
      </dsp:txBody>
      <dsp:txXfrm>
        <a:off x="0" y="1618"/>
        <a:ext cx="7754200" cy="857553"/>
      </dsp:txXfrm>
    </dsp:sp>
    <dsp:sp modelId="{A03599BE-890D-4A64-BF8E-D32E6BF4C823}">
      <dsp:nvSpPr>
        <dsp:cNvPr id="0" name=""/>
        <dsp:cNvSpPr/>
      </dsp:nvSpPr>
      <dsp:spPr>
        <a:xfrm>
          <a:off x="0" y="859171"/>
          <a:ext cx="7754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143A6F-BF08-414C-9EDF-5DC8D7D1391D}">
      <dsp:nvSpPr>
        <dsp:cNvPr id="0" name=""/>
        <dsp:cNvSpPr/>
      </dsp:nvSpPr>
      <dsp:spPr>
        <a:xfrm>
          <a:off x="0" y="859171"/>
          <a:ext cx="7746627" cy="1909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0" i="0" kern="1200" dirty="0" smtClean="0">
              <a:solidFill>
                <a:schemeClr val="bg2"/>
              </a:solidFill>
            </a:rPr>
            <a:t>At this time, only new contracts will be placed on the consolidated Schedule solicitation, which streamlines and simplifies the order process for new contractors. Contractors already on Schedule will not be affected by the new solicitation until the mass modification takes effect in calendar year 2020. Federal agencies should see no disruptions to their purchasing practices during the transition.</a:t>
          </a:r>
          <a:endParaRPr lang="en-US" sz="2000" kern="1200" dirty="0">
            <a:solidFill>
              <a:schemeClr val="bg2"/>
            </a:solidFill>
          </a:endParaRPr>
        </a:p>
      </dsp:txBody>
      <dsp:txXfrm>
        <a:off x="0" y="859171"/>
        <a:ext cx="7746627" cy="19093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129465-688A-4489-8C39-8682E4925640}">
      <dsp:nvSpPr>
        <dsp:cNvPr id="0" name=""/>
        <dsp:cNvSpPr/>
      </dsp:nvSpPr>
      <dsp:spPr>
        <a:xfrm>
          <a:off x="0" y="1352"/>
          <a:ext cx="7754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96AB55-FACE-4A51-9C71-B7DA7BD526E0}">
      <dsp:nvSpPr>
        <dsp:cNvPr id="0" name=""/>
        <dsp:cNvSpPr/>
      </dsp:nvSpPr>
      <dsp:spPr>
        <a:xfrm>
          <a:off x="0" y="1352"/>
          <a:ext cx="7754200" cy="922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smtClean="0">
              <a:solidFill>
                <a:schemeClr val="bg2"/>
              </a:solidFill>
            </a:rPr>
            <a:t>You Do NOT have to be a schedule holder to do Business with GSA</a:t>
          </a:r>
          <a:endParaRPr lang="en-US" sz="2600" kern="1200" dirty="0">
            <a:solidFill>
              <a:schemeClr val="bg2"/>
            </a:solidFill>
          </a:endParaRPr>
        </a:p>
      </dsp:txBody>
      <dsp:txXfrm>
        <a:off x="0" y="1352"/>
        <a:ext cx="7754200" cy="922478"/>
      </dsp:txXfrm>
    </dsp:sp>
    <dsp:sp modelId="{C3A557B8-4DA6-4575-A356-15EFE04FF1EA}">
      <dsp:nvSpPr>
        <dsp:cNvPr id="0" name=""/>
        <dsp:cNvSpPr/>
      </dsp:nvSpPr>
      <dsp:spPr>
        <a:xfrm>
          <a:off x="0" y="923830"/>
          <a:ext cx="7754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EFC150-6622-4D15-8633-D8406B7C631F}">
      <dsp:nvSpPr>
        <dsp:cNvPr id="0" name=""/>
        <dsp:cNvSpPr/>
      </dsp:nvSpPr>
      <dsp:spPr>
        <a:xfrm>
          <a:off x="0" y="923830"/>
          <a:ext cx="7754200" cy="922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smtClean="0">
              <a:solidFill>
                <a:schemeClr val="bg2"/>
              </a:solidFill>
            </a:rPr>
            <a:t>The GSA Schedule is NOT a mandatory source</a:t>
          </a:r>
          <a:endParaRPr lang="en-US" sz="2600" kern="1200" dirty="0">
            <a:solidFill>
              <a:schemeClr val="bg2"/>
            </a:solidFill>
          </a:endParaRPr>
        </a:p>
      </dsp:txBody>
      <dsp:txXfrm>
        <a:off x="0" y="923830"/>
        <a:ext cx="7754200" cy="922478"/>
      </dsp:txXfrm>
    </dsp:sp>
    <dsp:sp modelId="{0523330F-EDE7-4366-935E-0E1C6B184A1D}">
      <dsp:nvSpPr>
        <dsp:cNvPr id="0" name=""/>
        <dsp:cNvSpPr/>
      </dsp:nvSpPr>
      <dsp:spPr>
        <a:xfrm>
          <a:off x="0" y="1846309"/>
          <a:ext cx="7754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631CE5-A89B-44B9-ADE3-30C6EFB11492}">
      <dsp:nvSpPr>
        <dsp:cNvPr id="0" name=""/>
        <dsp:cNvSpPr/>
      </dsp:nvSpPr>
      <dsp:spPr>
        <a:xfrm>
          <a:off x="0" y="1846309"/>
          <a:ext cx="7754200" cy="922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smtClean="0">
              <a:solidFill>
                <a:schemeClr val="bg2"/>
              </a:solidFill>
            </a:rPr>
            <a:t>If you are interested in the Medical Schedules you have to contact the VA National Acquisition Center</a:t>
          </a:r>
          <a:endParaRPr lang="en-US" sz="2600" kern="1200" dirty="0">
            <a:solidFill>
              <a:schemeClr val="bg2"/>
            </a:solidFill>
          </a:endParaRPr>
        </a:p>
      </dsp:txBody>
      <dsp:txXfrm>
        <a:off x="0" y="1846309"/>
        <a:ext cx="7754200" cy="9224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DE527F-2A75-4DAF-BBA6-B25B454FABA5}">
      <dsp:nvSpPr>
        <dsp:cNvPr id="0" name=""/>
        <dsp:cNvSpPr/>
      </dsp:nvSpPr>
      <dsp:spPr>
        <a:xfrm>
          <a:off x="0" y="0"/>
          <a:ext cx="7754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FC2C59-3EC2-4652-A3C8-A89A4875C555}">
      <dsp:nvSpPr>
        <dsp:cNvPr id="0" name=""/>
        <dsp:cNvSpPr/>
      </dsp:nvSpPr>
      <dsp:spPr>
        <a:xfrm>
          <a:off x="0" y="0"/>
          <a:ext cx="7754200" cy="1385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0" i="0" kern="1200" baseline="0" dirty="0" smtClean="0">
              <a:solidFill>
                <a:schemeClr val="bg2"/>
              </a:solidFill>
            </a:rPr>
            <a:t>GSA Schedule Contracts, also known as GSA Schedules or Federal Supply Schedules, are indefinite delivery, indefinite quantity (IDIQ), long-term contracts under the General Services Administration's Multiple Award Schedule (MAS) Program.</a:t>
          </a:r>
          <a:endParaRPr lang="en-US" sz="2000" kern="1200" dirty="0">
            <a:solidFill>
              <a:schemeClr val="bg2"/>
            </a:solidFill>
          </a:endParaRPr>
        </a:p>
      </dsp:txBody>
      <dsp:txXfrm>
        <a:off x="0" y="0"/>
        <a:ext cx="7754200" cy="1385070"/>
      </dsp:txXfrm>
    </dsp:sp>
    <dsp:sp modelId="{A03599BE-890D-4A64-BF8E-D32E6BF4C823}">
      <dsp:nvSpPr>
        <dsp:cNvPr id="0" name=""/>
        <dsp:cNvSpPr/>
      </dsp:nvSpPr>
      <dsp:spPr>
        <a:xfrm>
          <a:off x="0" y="1385070"/>
          <a:ext cx="7754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143A6F-BF08-414C-9EDF-5DC8D7D1391D}">
      <dsp:nvSpPr>
        <dsp:cNvPr id="0" name=""/>
        <dsp:cNvSpPr/>
      </dsp:nvSpPr>
      <dsp:spPr>
        <a:xfrm>
          <a:off x="0" y="1385070"/>
          <a:ext cx="7754200" cy="1385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0" i="0" kern="1200" baseline="0" dirty="0" smtClean="0">
              <a:solidFill>
                <a:schemeClr val="bg2"/>
              </a:solidFill>
            </a:rPr>
            <a:t>GSA establishes long-term government wide contracts with commercial companies to provide access to government agencies to millions of commercial products and services at volume discount pricing.</a:t>
          </a:r>
          <a:endParaRPr lang="en-US" sz="2000" kern="1200" dirty="0">
            <a:solidFill>
              <a:schemeClr val="bg2"/>
            </a:solidFill>
          </a:endParaRPr>
        </a:p>
      </dsp:txBody>
      <dsp:txXfrm>
        <a:off x="0" y="1385070"/>
        <a:ext cx="7754200" cy="13850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E4DBC-871F-4840-A053-0829C5B57B4B}">
      <dsp:nvSpPr>
        <dsp:cNvPr id="0" name=""/>
        <dsp:cNvSpPr/>
      </dsp:nvSpPr>
      <dsp:spPr>
        <a:xfrm>
          <a:off x="429879" y="1001904"/>
          <a:ext cx="7662919" cy="696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l" defTabSz="889000" rtl="0">
            <a:lnSpc>
              <a:spcPct val="90000"/>
            </a:lnSpc>
            <a:spcBef>
              <a:spcPct val="0"/>
            </a:spcBef>
            <a:spcAft>
              <a:spcPct val="35000"/>
            </a:spcAft>
          </a:pPr>
          <a:r>
            <a:rPr lang="en-US" sz="2000" b="0" i="0" kern="1200" baseline="0" dirty="0" smtClean="0">
              <a:solidFill>
                <a:schemeClr val="bg2"/>
              </a:solidFill>
            </a:rPr>
            <a:t>GSA </a:t>
          </a:r>
          <a:r>
            <a:rPr lang="en-US" sz="2000" b="0" i="0" kern="1200" baseline="0" dirty="0" err="1" smtClean="0">
              <a:solidFill>
                <a:schemeClr val="bg2"/>
              </a:solidFill>
            </a:rPr>
            <a:t>eLibrary</a:t>
          </a:r>
          <a:r>
            <a:rPr lang="en-US" sz="2000" b="0" i="0" kern="1200" baseline="0" dirty="0" smtClean="0">
              <a:solidFill>
                <a:schemeClr val="bg2"/>
              </a:solidFill>
            </a:rPr>
            <a:t> is the official online source for complete GSA and VA Schedules information including awards. It </a:t>
          </a:r>
          <a:r>
            <a:rPr lang="en-US" sz="1800" b="0" i="0" kern="1200" baseline="0" dirty="0" smtClean="0">
              <a:solidFill>
                <a:schemeClr val="bg2"/>
              </a:solidFill>
            </a:rPr>
            <a:t>provides</a:t>
          </a:r>
          <a:r>
            <a:rPr lang="en-US" sz="2000" b="0" i="0" kern="1200" baseline="0" dirty="0" smtClean="0">
              <a:solidFill>
                <a:schemeClr val="bg2"/>
              </a:solidFill>
            </a:rPr>
            <a:t> a centralized source for researching Schedules that include basic ordering guidelines, complete Schedule listings and a powerful search engine.</a:t>
          </a:r>
          <a:endParaRPr lang="en-US" sz="2000" kern="1200" dirty="0">
            <a:solidFill>
              <a:schemeClr val="bg2"/>
            </a:solidFill>
          </a:endParaRPr>
        </a:p>
      </dsp:txBody>
      <dsp:txXfrm>
        <a:off x="429879" y="1001904"/>
        <a:ext cx="7662919" cy="696629"/>
      </dsp:txXfrm>
    </dsp:sp>
    <dsp:sp modelId="{6CA34E78-4FED-43DB-B072-095286A49ECB}">
      <dsp:nvSpPr>
        <dsp:cNvPr id="0" name=""/>
        <dsp:cNvSpPr/>
      </dsp:nvSpPr>
      <dsp:spPr>
        <a:xfrm>
          <a:off x="429879" y="1698533"/>
          <a:ext cx="1021722" cy="170287"/>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B5CCB2-9E07-40FF-A6F8-626EBA7030D1}">
      <dsp:nvSpPr>
        <dsp:cNvPr id="0" name=""/>
        <dsp:cNvSpPr/>
      </dsp:nvSpPr>
      <dsp:spPr>
        <a:xfrm>
          <a:off x="1511202" y="1698533"/>
          <a:ext cx="1021722" cy="170287"/>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8A500D-E5AA-487D-8F52-2A923250B34D}">
      <dsp:nvSpPr>
        <dsp:cNvPr id="0" name=""/>
        <dsp:cNvSpPr/>
      </dsp:nvSpPr>
      <dsp:spPr>
        <a:xfrm>
          <a:off x="2592525" y="1698533"/>
          <a:ext cx="1021722" cy="170287"/>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3B0CE9-3992-492C-A46D-83B6D9320356}">
      <dsp:nvSpPr>
        <dsp:cNvPr id="0" name=""/>
        <dsp:cNvSpPr/>
      </dsp:nvSpPr>
      <dsp:spPr>
        <a:xfrm>
          <a:off x="3673848" y="1698533"/>
          <a:ext cx="1021722" cy="170287"/>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E7DD15-FE1B-4ED5-9E76-3F05A3369261}">
      <dsp:nvSpPr>
        <dsp:cNvPr id="0" name=""/>
        <dsp:cNvSpPr/>
      </dsp:nvSpPr>
      <dsp:spPr>
        <a:xfrm>
          <a:off x="4755171" y="1698533"/>
          <a:ext cx="1021722" cy="170287"/>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28E485-39D9-4EBF-BF09-628B5BD96B99}">
      <dsp:nvSpPr>
        <dsp:cNvPr id="0" name=""/>
        <dsp:cNvSpPr/>
      </dsp:nvSpPr>
      <dsp:spPr>
        <a:xfrm>
          <a:off x="5836494" y="1698533"/>
          <a:ext cx="1021722" cy="170287"/>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E14BAC-3A71-4B09-B4B2-BB703DF3492A}">
      <dsp:nvSpPr>
        <dsp:cNvPr id="0" name=""/>
        <dsp:cNvSpPr/>
      </dsp:nvSpPr>
      <dsp:spPr>
        <a:xfrm>
          <a:off x="6917817" y="1698533"/>
          <a:ext cx="1021722" cy="170287"/>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DB5AB2-6C43-4187-9E33-276F44B0214E}">
      <dsp:nvSpPr>
        <dsp:cNvPr id="0" name=""/>
        <dsp:cNvSpPr/>
      </dsp:nvSpPr>
      <dsp:spPr>
        <a:xfrm>
          <a:off x="429879" y="1945022"/>
          <a:ext cx="7662919" cy="696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l" defTabSz="844550" rtl="0">
            <a:lnSpc>
              <a:spcPct val="90000"/>
            </a:lnSpc>
            <a:spcBef>
              <a:spcPct val="0"/>
            </a:spcBef>
            <a:spcAft>
              <a:spcPct val="35000"/>
            </a:spcAft>
          </a:pPr>
          <a:r>
            <a:rPr lang="en-US" sz="1900" b="0" i="0" kern="1200" baseline="0" dirty="0" smtClean="0">
              <a:solidFill>
                <a:schemeClr val="bg2"/>
              </a:solidFill>
            </a:rPr>
            <a:t>Small Businesses can use this as a tool to locate contractors for potential teaming arrangements and/or subcontracting opportunities</a:t>
          </a:r>
          <a:r>
            <a:rPr lang="en-US" sz="1900" b="0" i="0" kern="1200" baseline="0" dirty="0" smtClean="0"/>
            <a:t>.</a:t>
          </a:r>
          <a:endParaRPr lang="en-US" sz="1900" kern="1200" dirty="0"/>
        </a:p>
      </dsp:txBody>
      <dsp:txXfrm>
        <a:off x="429879" y="1945022"/>
        <a:ext cx="7662919" cy="696629"/>
      </dsp:txXfrm>
    </dsp:sp>
    <dsp:sp modelId="{DA6CDC6B-B478-4834-86C7-1DF392FC073A}">
      <dsp:nvSpPr>
        <dsp:cNvPr id="0" name=""/>
        <dsp:cNvSpPr/>
      </dsp:nvSpPr>
      <dsp:spPr>
        <a:xfrm>
          <a:off x="429879" y="2641651"/>
          <a:ext cx="1021722" cy="170287"/>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E91227-A1AB-462E-81D6-83C489AAB404}">
      <dsp:nvSpPr>
        <dsp:cNvPr id="0" name=""/>
        <dsp:cNvSpPr/>
      </dsp:nvSpPr>
      <dsp:spPr>
        <a:xfrm>
          <a:off x="1511202" y="2641651"/>
          <a:ext cx="1021722" cy="170287"/>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D361E6-728E-4194-96ED-C71CBA9920F5}">
      <dsp:nvSpPr>
        <dsp:cNvPr id="0" name=""/>
        <dsp:cNvSpPr/>
      </dsp:nvSpPr>
      <dsp:spPr>
        <a:xfrm>
          <a:off x="2592525" y="2641651"/>
          <a:ext cx="1021722" cy="170287"/>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586D68-3260-4597-98A2-AF29F4785E50}">
      <dsp:nvSpPr>
        <dsp:cNvPr id="0" name=""/>
        <dsp:cNvSpPr/>
      </dsp:nvSpPr>
      <dsp:spPr>
        <a:xfrm>
          <a:off x="3673848" y="2641651"/>
          <a:ext cx="1021722" cy="170287"/>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F38697-1FC3-43EF-97E3-3727F4F891BB}">
      <dsp:nvSpPr>
        <dsp:cNvPr id="0" name=""/>
        <dsp:cNvSpPr/>
      </dsp:nvSpPr>
      <dsp:spPr>
        <a:xfrm>
          <a:off x="4755171" y="2641651"/>
          <a:ext cx="1021722" cy="170287"/>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A1D034-C407-4492-8A66-A2595DB81EA7}">
      <dsp:nvSpPr>
        <dsp:cNvPr id="0" name=""/>
        <dsp:cNvSpPr/>
      </dsp:nvSpPr>
      <dsp:spPr>
        <a:xfrm>
          <a:off x="5836494" y="2641651"/>
          <a:ext cx="1021722" cy="170287"/>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8727AB-A7FC-4D71-B2B0-496A63178837}">
      <dsp:nvSpPr>
        <dsp:cNvPr id="0" name=""/>
        <dsp:cNvSpPr/>
      </dsp:nvSpPr>
      <dsp:spPr>
        <a:xfrm>
          <a:off x="6917817" y="2641651"/>
          <a:ext cx="1021722" cy="170287"/>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8DFFD-6B37-46B7-B70A-48A7B244731D}">
      <dsp:nvSpPr>
        <dsp:cNvPr id="0" name=""/>
        <dsp:cNvSpPr/>
      </dsp:nvSpPr>
      <dsp:spPr>
        <a:xfrm>
          <a:off x="0" y="0"/>
          <a:ext cx="7107263" cy="168021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0" i="0" kern="1200" baseline="0" dirty="0" err="1" smtClean="0"/>
            <a:t>eBuy</a:t>
          </a:r>
          <a:r>
            <a:rPr lang="en-US" sz="1800" b="0" i="0" kern="1200" baseline="0" dirty="0" smtClean="0"/>
            <a:t> is an online Request For Quote (RFQ)/Request For Proposal (RFP) system.</a:t>
          </a:r>
          <a:endParaRPr lang="en-US" sz="1800" kern="1200" dirty="0"/>
        </a:p>
      </dsp:txBody>
      <dsp:txXfrm>
        <a:off x="49212" y="49212"/>
        <a:ext cx="5370634" cy="1581786"/>
      </dsp:txXfrm>
    </dsp:sp>
    <dsp:sp modelId="{CBF38143-30FA-4B8E-9479-EF4A6A5696C1}">
      <dsp:nvSpPr>
        <dsp:cNvPr id="0" name=""/>
        <dsp:cNvSpPr/>
      </dsp:nvSpPr>
      <dsp:spPr>
        <a:xfrm>
          <a:off x="1254222" y="2053590"/>
          <a:ext cx="7107263" cy="168021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0" i="0" kern="1200" baseline="0" dirty="0" smtClean="0"/>
            <a:t>The online system allows government buyers (ordering activities) to request information, find sources, post requirements, obtain quotes and proposals, as well as issue orders electronically.</a:t>
          </a:r>
          <a:endParaRPr lang="en-US" sz="1800" kern="1200" dirty="0"/>
        </a:p>
      </dsp:txBody>
      <dsp:txXfrm>
        <a:off x="1303434" y="2102802"/>
        <a:ext cx="4662479" cy="1581786"/>
      </dsp:txXfrm>
    </dsp:sp>
    <dsp:sp modelId="{7A83341C-D3DB-44DE-934B-12765342DA4B}">
      <dsp:nvSpPr>
        <dsp:cNvPr id="0" name=""/>
        <dsp:cNvSpPr/>
      </dsp:nvSpPr>
      <dsp:spPr>
        <a:xfrm>
          <a:off x="6015126" y="1320831"/>
          <a:ext cx="1092136" cy="109213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260857" y="1320831"/>
        <a:ext cx="600674" cy="8218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200" b="0" i="0" u="none" strike="noStrike" cap="none" baseline="0">
                <a:solidFill>
                  <a:schemeClr val="dk1"/>
                </a:solidFill>
                <a:latin typeface="Calibri"/>
                <a:ea typeface="Calibri"/>
                <a:cs typeface="Calibri"/>
                <a:sym typeface="Calibri"/>
              </a:defRPr>
            </a:lvl2pPr>
            <a:lvl3pPr marL="914400" marR="0" indent="0" algn="l" rtl="0">
              <a:spcBef>
                <a:spcPts val="0"/>
              </a:spcBef>
              <a:defRPr sz="1200" b="0" i="0" u="none" strike="noStrike" cap="none" baseline="0">
                <a:solidFill>
                  <a:schemeClr val="dk1"/>
                </a:solidFill>
                <a:latin typeface="Calibri"/>
                <a:ea typeface="Calibri"/>
                <a:cs typeface="Calibri"/>
                <a:sym typeface="Calibri"/>
              </a:defRPr>
            </a:lvl3pPr>
            <a:lvl4pPr marL="1371600" marR="0" indent="0" algn="l" rtl="0">
              <a:spcBef>
                <a:spcPts val="0"/>
              </a:spcBef>
              <a:defRPr sz="1200" b="0" i="0" u="none" strike="noStrike" cap="none" baseline="0">
                <a:solidFill>
                  <a:schemeClr val="dk1"/>
                </a:solidFill>
                <a:latin typeface="Calibri"/>
                <a:ea typeface="Calibri"/>
                <a:cs typeface="Calibri"/>
                <a:sym typeface="Calibri"/>
              </a:defRPr>
            </a:lvl4pPr>
            <a:lvl5pPr marL="1828800" marR="0" indent="0" algn="l" rtl="0">
              <a:spcBef>
                <a:spcPts val="0"/>
              </a:spcBef>
              <a:defRPr sz="1200" b="0" i="0" u="none" strike="noStrike" cap="none" baseline="0">
                <a:solidFill>
                  <a:schemeClr val="dk1"/>
                </a:solidFill>
                <a:latin typeface="Calibri"/>
                <a:ea typeface="Calibri"/>
                <a:cs typeface="Calibri"/>
                <a:sym typeface="Calibri"/>
              </a:defRPr>
            </a:lvl5pPr>
            <a:lvl6pPr marL="2286000" marR="0" indent="0" algn="l" rtl="0">
              <a:spcBef>
                <a:spcPts val="0"/>
              </a:spcBef>
              <a:defRPr sz="1200" b="0" i="0" u="none" strike="noStrike" cap="none" baseline="0">
                <a:solidFill>
                  <a:schemeClr val="dk1"/>
                </a:solidFill>
                <a:latin typeface="Calibri"/>
                <a:ea typeface="Calibri"/>
                <a:cs typeface="Calibri"/>
                <a:sym typeface="Calibri"/>
              </a:defRPr>
            </a:lvl6pPr>
            <a:lvl7pPr marL="2743200" marR="0" indent="0" algn="l" rtl="0">
              <a:spcBef>
                <a:spcPts val="0"/>
              </a:spcBef>
              <a:defRPr sz="1200" b="0" i="0" u="none" strike="noStrike" cap="none" baseline="0">
                <a:solidFill>
                  <a:schemeClr val="dk1"/>
                </a:solidFill>
                <a:latin typeface="Calibri"/>
                <a:ea typeface="Calibri"/>
                <a:cs typeface="Calibri"/>
                <a:sym typeface="Calibri"/>
              </a:defRPr>
            </a:lvl7pPr>
            <a:lvl8pPr marL="3200400" marR="0" indent="0" algn="l" rtl="0">
              <a:spcBef>
                <a:spcPts val="0"/>
              </a:spcBef>
              <a:defRPr sz="1200" b="0" i="0" u="none" strike="noStrike" cap="none" baseline="0">
                <a:solidFill>
                  <a:schemeClr val="dk1"/>
                </a:solidFill>
                <a:latin typeface="Calibri"/>
                <a:ea typeface="Calibri"/>
                <a:cs typeface="Calibri"/>
                <a:sym typeface="Calibri"/>
              </a:defRPr>
            </a:lvl8pPr>
            <a:lvl9pPr marL="3657600" marR="0" indent="0" algn="l" rtl="0">
              <a:spcBef>
                <a:spcPts val="0"/>
              </a:spcBef>
              <a:defRPr sz="1200" b="0" i="0" u="none" strike="noStrike" cap="none" baseline="0">
                <a:solidFill>
                  <a:schemeClr val="dk1"/>
                </a:solidFill>
                <a:latin typeface="Calibri"/>
                <a:ea typeface="Calibri"/>
                <a:cs typeface="Calibri"/>
                <a:sym typeface="Calibri"/>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7528549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fbo.gov/"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grants.gov/"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dsbs.sba.gov/dsbs/search/dsp_dsbs.cf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5" name="Shape 8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86" name="Shape 8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r>
              <a:rPr lang="en-US" sz="1200" b="0" i="0" u="none" strike="noStrike" kern="1200" cap="none" baseline="0" dirty="0" smtClean="0">
                <a:solidFill>
                  <a:schemeClr val="dk1"/>
                </a:solidFill>
                <a:effectLst/>
                <a:latin typeface="Arial" panose="020B0604020202020204" pitchFamily="34" charset="0"/>
                <a:ea typeface="Calibri"/>
                <a:cs typeface="Arial" panose="020B0604020202020204" pitchFamily="34" charset="0"/>
                <a:sym typeface="Calibri"/>
              </a:rPr>
              <a:t>The information provided populates DSBS. DSBS is another tool contracting officers use to identify potential small business contractors for upcoming contracting opportunities. Small businesses can also use DSBS to identify other small businesses for teaming and joint venturing.  </a:t>
            </a:r>
            <a:endParaRPr lang="en-US" b="0" dirty="0" smtClean="0">
              <a:effectLst/>
              <a:latin typeface="Arial" panose="020B0604020202020204" pitchFamily="34" charset="0"/>
              <a:cs typeface="Arial" panose="020B0604020202020204" pitchFamily="34" charset="0"/>
            </a:endParaRPr>
          </a:p>
          <a:p>
            <a:r>
              <a:rPr lang="en-US" b="0" dirty="0" smtClean="0">
                <a:effectLst/>
                <a:latin typeface="Arial" panose="020B0604020202020204" pitchFamily="34" charset="0"/>
                <a:cs typeface="Arial" panose="020B0604020202020204" pitchFamily="34" charset="0"/>
              </a:rPr>
              <a:t/>
            </a:r>
            <a:br>
              <a:rPr lang="en-US" b="0" dirty="0" smtClean="0">
                <a:effectLst/>
                <a:latin typeface="Arial" panose="020B0604020202020204" pitchFamily="34" charset="0"/>
                <a:cs typeface="Arial" panose="020B0604020202020204" pitchFamily="34" charset="0"/>
              </a:rPr>
            </a:br>
            <a:r>
              <a:rPr lang="en-US" sz="1200" b="0" i="0" u="none" strike="noStrike" kern="1200" cap="none" baseline="0" dirty="0" smtClean="0">
                <a:solidFill>
                  <a:schemeClr val="dk1"/>
                </a:solidFill>
                <a:effectLst/>
                <a:latin typeface="Arial" panose="020B0604020202020204" pitchFamily="34" charset="0"/>
                <a:ea typeface="Calibri"/>
                <a:cs typeface="Arial" panose="020B0604020202020204" pitchFamily="34" charset="0"/>
                <a:sym typeface="Calibri"/>
              </a:rPr>
              <a:t>Small businesses should review their registration to ensure the information on their company is complete and updated.   The contracting workforce uses DSBS to conduct market research.  </a:t>
            </a:r>
            <a:endParaRPr dirty="0">
              <a:latin typeface="Arial" panose="020B0604020202020204" pitchFamily="34" charset="0"/>
              <a:cs typeface="Arial" panose="020B0604020202020204" pitchFamily="34" charset="0"/>
            </a:endParaRPr>
          </a:p>
        </p:txBody>
      </p:sp>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r>
              <a:rPr lang="en-US" sz="1200" b="0" i="0" u="none" strike="noStrike" kern="1200" cap="none" baseline="0" dirty="0" smtClean="0">
                <a:solidFill>
                  <a:schemeClr val="dk1"/>
                </a:solidFill>
                <a:effectLst/>
                <a:latin typeface="Arial" panose="020B0604020202020204" pitchFamily="34" charset="0"/>
                <a:ea typeface="Calibri"/>
                <a:cs typeface="Arial" panose="020B0604020202020204" pitchFamily="34" charset="0"/>
                <a:sym typeface="Calibri"/>
              </a:rPr>
              <a:t>Federal agencies are required to use this site to communicate available procurement opportunities and their vendor requirements to the public and interested potential vendors for all contracts valued over $25,000. </a:t>
            </a:r>
            <a:endParaRPr lang="en-US" b="0" dirty="0" smtClean="0">
              <a:effectLst/>
              <a:latin typeface="Arial" panose="020B0604020202020204" pitchFamily="34" charset="0"/>
              <a:cs typeface="Arial" panose="020B0604020202020204" pitchFamily="34" charset="0"/>
            </a:endParaRPr>
          </a:p>
          <a:p>
            <a:r>
              <a:rPr lang="en-US" b="0" dirty="0" smtClean="0">
                <a:effectLst/>
                <a:latin typeface="Arial" panose="020B0604020202020204" pitchFamily="34" charset="0"/>
                <a:cs typeface="Arial" panose="020B0604020202020204" pitchFamily="34" charset="0"/>
              </a:rPr>
              <a:t/>
            </a:r>
            <a:br>
              <a:rPr lang="en-US" b="0" dirty="0" smtClean="0">
                <a:effectLst/>
                <a:latin typeface="Arial" panose="020B0604020202020204" pitchFamily="34" charset="0"/>
                <a:cs typeface="Arial" panose="020B0604020202020204" pitchFamily="34" charset="0"/>
              </a:rPr>
            </a:br>
            <a:r>
              <a:rPr lang="en-US" sz="1200" b="0" i="0" u="none" strike="noStrike" kern="1200" cap="none" baseline="0" dirty="0" smtClean="0">
                <a:solidFill>
                  <a:schemeClr val="dk1"/>
                </a:solidFill>
                <a:effectLst/>
                <a:latin typeface="Arial" panose="020B0604020202020204" pitchFamily="34" charset="0"/>
                <a:ea typeface="Calibri"/>
                <a:cs typeface="Arial" panose="020B0604020202020204" pitchFamily="34" charset="0"/>
                <a:sym typeface="Calibri"/>
              </a:rPr>
              <a:t>Be sure to use the tutorial to learn how to set up search agents so you can receive automatic emails daily when there are projects that your company may be interested in bidding on.  This information can always be used for marketing to other contractors for possible subcontracting opportunities also. </a:t>
            </a:r>
            <a:endParaRPr dirty="0">
              <a:latin typeface="Arial" panose="020B0604020202020204" pitchFamily="34" charset="0"/>
              <a:cs typeface="Arial" panose="020B0604020202020204" pitchFamily="34" charset="0"/>
            </a:endParaRPr>
          </a:p>
        </p:txBody>
      </p:sp>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r>
              <a:rPr lang="en-US" sz="1200" b="0" i="0" u="none" strike="noStrike" kern="1200" cap="none" baseline="0" dirty="0" smtClean="0">
                <a:solidFill>
                  <a:schemeClr val="dk1"/>
                </a:solidFill>
                <a:effectLst/>
                <a:latin typeface="Arial" panose="020B0604020202020204" pitchFamily="34" charset="0"/>
                <a:ea typeface="Calibri"/>
                <a:cs typeface="Arial" panose="020B0604020202020204" pitchFamily="34" charset="0"/>
                <a:sym typeface="Calibri"/>
              </a:rPr>
              <a:t>Vendors can learn the following about federal contracting opportunities and increase your market capability:</a:t>
            </a:r>
            <a:endParaRPr lang="en-US" b="0" dirty="0" smtClean="0">
              <a:effectLst/>
              <a:latin typeface="Arial" panose="020B0604020202020204" pitchFamily="34" charset="0"/>
              <a:cs typeface="Arial" panose="020B0604020202020204" pitchFamily="34" charset="0"/>
            </a:endParaRPr>
          </a:p>
          <a:p>
            <a:pPr rtl="0" fontAlgn="base"/>
            <a:r>
              <a:rPr lang="en-US" sz="1200" b="0" i="0" u="none" strike="noStrike" kern="1200" cap="none" baseline="0" dirty="0" smtClean="0">
                <a:solidFill>
                  <a:schemeClr val="dk1"/>
                </a:solidFill>
                <a:effectLst/>
                <a:latin typeface="Arial" panose="020B0604020202020204" pitchFamily="34" charset="0"/>
                <a:ea typeface="Calibri"/>
                <a:cs typeface="Arial" panose="020B0604020202020204" pitchFamily="34" charset="0"/>
                <a:sym typeface="Calibri"/>
              </a:rPr>
              <a:t>Which agencies have contracts and with whom</a:t>
            </a:r>
          </a:p>
          <a:p>
            <a:pPr rtl="0" fontAlgn="base"/>
            <a:r>
              <a:rPr lang="en-US" sz="1200" b="0" i="0" u="none" strike="noStrike" kern="1200" cap="none" baseline="0" dirty="0" smtClean="0">
                <a:solidFill>
                  <a:schemeClr val="dk1"/>
                </a:solidFill>
                <a:effectLst/>
                <a:latin typeface="Arial" panose="020B0604020202020204" pitchFamily="34" charset="0"/>
                <a:ea typeface="Calibri"/>
                <a:cs typeface="Arial" panose="020B0604020202020204" pitchFamily="34" charset="0"/>
                <a:sym typeface="Calibri"/>
              </a:rPr>
              <a:t>What agencies buy</a:t>
            </a:r>
          </a:p>
          <a:p>
            <a:pPr rtl="0" fontAlgn="base"/>
            <a:r>
              <a:rPr lang="en-US" sz="1200" b="0" i="0" u="none" strike="noStrike" kern="1200" cap="none" baseline="0" dirty="0" smtClean="0">
                <a:solidFill>
                  <a:schemeClr val="dk1"/>
                </a:solidFill>
                <a:effectLst/>
                <a:latin typeface="Arial" panose="020B0604020202020204" pitchFamily="34" charset="0"/>
                <a:ea typeface="Calibri"/>
                <a:cs typeface="Arial" panose="020B0604020202020204" pitchFamily="34" charset="0"/>
                <a:sym typeface="Calibri"/>
              </a:rPr>
              <a:t>Which contractors have contracts</a:t>
            </a:r>
          </a:p>
          <a:p>
            <a:pPr rtl="0"/>
            <a:r>
              <a:rPr lang="en-US" b="0" dirty="0" smtClean="0">
                <a:effectLst/>
                <a:latin typeface="Arial" panose="020B0604020202020204" pitchFamily="34" charset="0"/>
                <a:cs typeface="Arial" panose="020B0604020202020204" pitchFamily="34" charset="0"/>
              </a:rPr>
              <a:t/>
            </a:r>
            <a:br>
              <a:rPr lang="en-US" b="0" dirty="0" smtClean="0">
                <a:effectLst/>
                <a:latin typeface="Arial" panose="020B0604020202020204" pitchFamily="34" charset="0"/>
                <a:cs typeface="Arial" panose="020B0604020202020204" pitchFamily="34" charset="0"/>
              </a:rPr>
            </a:br>
            <a:r>
              <a:rPr lang="en-US" sz="1200" b="0" i="0" u="none" strike="noStrike" kern="1200" cap="none" baseline="0" dirty="0" smtClean="0">
                <a:solidFill>
                  <a:schemeClr val="dk1"/>
                </a:solidFill>
                <a:effectLst/>
                <a:latin typeface="Arial" panose="020B0604020202020204" pitchFamily="34" charset="0"/>
                <a:ea typeface="Calibri"/>
                <a:cs typeface="Arial" panose="020B0604020202020204" pitchFamily="34" charset="0"/>
                <a:sym typeface="Calibri"/>
              </a:rPr>
              <a:t>In the </a:t>
            </a:r>
            <a:r>
              <a:rPr lang="en-US" sz="1200" b="0" i="0" u="none" strike="noStrike" kern="1200" cap="none" baseline="0" dirty="0" err="1" smtClean="0">
                <a:solidFill>
                  <a:schemeClr val="dk1"/>
                </a:solidFill>
                <a:effectLst/>
                <a:latin typeface="Arial" panose="020B0604020202020204" pitchFamily="34" charset="0"/>
                <a:ea typeface="Calibri"/>
                <a:cs typeface="Arial" panose="020B0604020202020204" pitchFamily="34" charset="0"/>
                <a:sym typeface="Calibri"/>
              </a:rPr>
              <a:t>ezSearch</a:t>
            </a:r>
            <a:r>
              <a:rPr lang="en-US" sz="1200" b="0" i="0" u="none" strike="noStrike" kern="1200" cap="none" baseline="0" dirty="0" smtClean="0">
                <a:solidFill>
                  <a:schemeClr val="dk1"/>
                </a:solidFill>
                <a:effectLst/>
                <a:latin typeface="Arial" panose="020B0604020202020204" pitchFamily="34" charset="0"/>
                <a:ea typeface="Calibri"/>
                <a:cs typeface="Arial" panose="020B0604020202020204" pitchFamily="34" charset="0"/>
                <a:sym typeface="Calibri"/>
              </a:rPr>
              <a:t> box use a keyword or NAICS Code to search and you will find numerous results.  Then you can drill into the results to obtain more information.  Click View on an award and you will see the agency that made the award. When viewing an award in FPDS you can also find information about the award that you can use to search for it in Federal Business Opportunities web site  </a:t>
            </a:r>
            <a:r>
              <a:rPr lang="en-US" sz="1200" b="0" i="0" u="sng" strike="noStrike" kern="1200" cap="none" baseline="0" dirty="0" smtClean="0">
                <a:solidFill>
                  <a:schemeClr val="dk1"/>
                </a:solidFill>
                <a:effectLst/>
                <a:latin typeface="Arial" panose="020B0604020202020204" pitchFamily="34" charset="0"/>
                <a:ea typeface="Calibri"/>
                <a:cs typeface="Arial" panose="020B0604020202020204" pitchFamily="34" charset="0"/>
                <a:sym typeface="Calibri"/>
                <a:hlinkClick r:id="rId3"/>
              </a:rPr>
              <a:t>www.fbo.gov</a:t>
            </a:r>
            <a:r>
              <a:rPr lang="en-US" sz="1200" b="0" i="0" u="none" strike="noStrike" kern="1200" cap="none" baseline="0" dirty="0" smtClean="0">
                <a:solidFill>
                  <a:schemeClr val="dk1"/>
                </a:solidFill>
                <a:effectLst/>
                <a:latin typeface="Arial" panose="020B0604020202020204" pitchFamily="34" charset="0"/>
                <a:ea typeface="Calibri"/>
                <a:cs typeface="Arial" panose="020B0604020202020204" pitchFamily="34" charset="0"/>
                <a:sym typeface="Calibri"/>
              </a:rPr>
              <a:t> to find the point of contact for that particular award. </a:t>
            </a:r>
            <a:endParaRPr lang="en-US" b="0" dirty="0" smtClean="0">
              <a:effectLst/>
              <a:latin typeface="Arial" panose="020B0604020202020204" pitchFamily="34" charset="0"/>
              <a:cs typeface="Arial" panose="020B0604020202020204" pitchFamily="34" charset="0"/>
            </a:endParaRPr>
          </a:p>
          <a:p>
            <a:r>
              <a:rPr lang="en-US" dirty="0" smtClean="0"/>
              <a:t/>
            </a:r>
            <a:br>
              <a:rPr lang="en-US" dirty="0" smtClean="0"/>
            </a:br>
            <a:endParaRPr dirty="0"/>
          </a:p>
        </p:txBody>
      </p:sp>
      <p:sp>
        <p:nvSpPr>
          <p:cNvPr id="184" name="Shape 1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r>
              <a:rPr lang="en-US" sz="1200" b="0" i="0" u="none" strike="noStrike" kern="1200" cap="none" baseline="0" dirty="0" smtClean="0">
                <a:solidFill>
                  <a:schemeClr val="dk1"/>
                </a:solidFill>
                <a:effectLst/>
                <a:latin typeface="Arial" panose="020B0604020202020204" pitchFamily="34" charset="0"/>
                <a:ea typeface="Calibri"/>
                <a:cs typeface="Arial" panose="020B0604020202020204" pitchFamily="34" charset="0"/>
                <a:sym typeface="Calibri"/>
              </a:rPr>
              <a:t>You can locate all government spending including grants, small and large purchases, etc. </a:t>
            </a:r>
            <a:endParaRPr lang="en-US" b="0" dirty="0" smtClean="0">
              <a:effectLst/>
              <a:latin typeface="Arial" panose="020B0604020202020204" pitchFamily="34" charset="0"/>
              <a:cs typeface="Arial" panose="020B0604020202020204" pitchFamily="34" charset="0"/>
            </a:endParaRPr>
          </a:p>
          <a:p>
            <a:pPr rtl="0"/>
            <a:r>
              <a:rPr lang="en-US" sz="1200" b="0" i="0" u="none" strike="noStrike" kern="1200" cap="none" baseline="0" dirty="0" smtClean="0">
                <a:solidFill>
                  <a:schemeClr val="dk1"/>
                </a:solidFill>
                <a:effectLst/>
                <a:latin typeface="Arial" panose="020B0604020202020204" pitchFamily="34" charset="0"/>
                <a:ea typeface="Calibri"/>
                <a:cs typeface="Arial" panose="020B0604020202020204" pitchFamily="34" charset="0"/>
                <a:sym typeface="Calibri"/>
              </a:rPr>
              <a:t>For more information on grants </a:t>
            </a:r>
            <a:r>
              <a:rPr lang="en-US" sz="1200" b="0" i="0" u="sng" strike="noStrike" kern="1200" cap="none" baseline="0" dirty="0" smtClean="0">
                <a:solidFill>
                  <a:schemeClr val="dk1"/>
                </a:solidFill>
                <a:effectLst/>
                <a:latin typeface="Arial" panose="020B0604020202020204" pitchFamily="34" charset="0"/>
                <a:ea typeface="Calibri"/>
                <a:cs typeface="Arial" panose="020B0604020202020204" pitchFamily="34" charset="0"/>
                <a:sym typeface="Calibri"/>
                <a:hlinkClick r:id="rId3"/>
              </a:rPr>
              <a:t>www.grants.gov</a:t>
            </a:r>
            <a:r>
              <a:rPr lang="en-US" sz="1200" b="0" i="0" u="none" strike="noStrike" kern="1200" cap="none" baseline="0" dirty="0" smtClean="0">
                <a:solidFill>
                  <a:schemeClr val="dk1"/>
                </a:solidFill>
                <a:effectLst/>
                <a:latin typeface="Arial" panose="020B0604020202020204" pitchFamily="34" charset="0"/>
                <a:ea typeface="Calibri"/>
                <a:cs typeface="Arial" panose="020B0604020202020204" pitchFamily="34" charset="0"/>
                <a:sym typeface="Calibri"/>
              </a:rPr>
              <a:t> </a:t>
            </a:r>
            <a:endParaRPr lang="en-US" b="0" dirty="0" smtClean="0">
              <a:effectLst/>
              <a:latin typeface="Arial" panose="020B0604020202020204" pitchFamily="34" charset="0"/>
              <a:cs typeface="Arial" panose="020B0604020202020204" pitchFamily="34" charset="0"/>
            </a:endParaRPr>
          </a:p>
          <a:p>
            <a:r>
              <a:rPr lang="en-US" b="0" dirty="0" smtClean="0">
                <a:effectLst/>
                <a:latin typeface="Arial" panose="020B0604020202020204" pitchFamily="34" charset="0"/>
                <a:cs typeface="Arial" panose="020B0604020202020204" pitchFamily="34" charset="0"/>
              </a:rPr>
              <a:t/>
            </a:r>
            <a:br>
              <a:rPr lang="en-US" b="0" dirty="0" smtClean="0">
                <a:effectLst/>
                <a:latin typeface="Arial" panose="020B0604020202020204" pitchFamily="34" charset="0"/>
                <a:cs typeface="Arial" panose="020B0604020202020204" pitchFamily="34" charset="0"/>
              </a:rPr>
            </a:br>
            <a:r>
              <a:rPr lang="en-US" sz="1200" b="0" i="0" u="none" strike="noStrike" kern="1200" cap="none" baseline="0" dirty="0" smtClean="0">
                <a:solidFill>
                  <a:schemeClr val="dk1"/>
                </a:solidFill>
                <a:effectLst/>
                <a:latin typeface="Arial" panose="020B0604020202020204" pitchFamily="34" charset="0"/>
                <a:ea typeface="Calibri"/>
                <a:cs typeface="Arial" panose="020B0604020202020204" pitchFamily="34" charset="0"/>
                <a:sym typeface="Calibri"/>
              </a:rPr>
              <a:t>Grant holders consider small businesses in subcontracting opportunities. </a:t>
            </a:r>
            <a:endParaRPr dirty="0">
              <a:latin typeface="Arial" panose="020B0604020202020204" pitchFamily="34" charset="0"/>
              <a:cs typeface="Arial" panose="020B0604020202020204" pitchFamily="34" charset="0"/>
            </a:endParaRPr>
          </a:p>
        </p:txBody>
      </p:sp>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indent="0" fontAlgn="base">
              <a:buFont typeface="Arial" panose="020B0604020202020204" pitchFamily="34" charset="0"/>
              <a:buNone/>
            </a:pPr>
            <a:endParaRPr lang="en-US" dirty="0" smtClean="0">
              <a:solidFill>
                <a:schemeClr val="accent1">
                  <a:lumMod val="50000"/>
                </a:schemeClr>
              </a:solidFill>
            </a:endParaRPr>
          </a:p>
          <a:p>
            <a:pPr marL="0" indent="0" fontAlgn="base">
              <a:buFont typeface="Arial" panose="020B0604020202020204" pitchFamily="34" charset="0"/>
              <a:buNone/>
            </a:pPr>
            <a:endParaRPr lang="en-US" dirty="0" smtClean="0">
              <a:solidFill>
                <a:schemeClr val="accent1">
                  <a:lumMod val="50000"/>
                </a:schemeClr>
              </a:solidFill>
            </a:endParaRPr>
          </a:p>
          <a:p>
            <a:pPr marL="0" indent="0" fontAlgn="base">
              <a:buFont typeface="Arial" panose="020B0604020202020204" pitchFamily="34" charset="0"/>
              <a:buNone/>
            </a:pPr>
            <a:r>
              <a:rPr lang="en-US" dirty="0" smtClean="0">
                <a:solidFill>
                  <a:schemeClr val="accent1">
                    <a:lumMod val="50000"/>
                  </a:schemeClr>
                </a:solidFill>
              </a:rPr>
              <a:t>About GSA MAS Schedule </a:t>
            </a:r>
          </a:p>
          <a:p>
            <a:pPr marL="171450" indent="-171450" fontAlgn="base">
              <a:buFont typeface="Arial" panose="020B0604020202020204" pitchFamily="34" charset="0"/>
              <a:buChar char="•"/>
            </a:pPr>
            <a:r>
              <a:rPr lang="en-US" dirty="0" smtClean="0">
                <a:solidFill>
                  <a:schemeClr val="accent1">
                    <a:lumMod val="50000"/>
                  </a:schemeClr>
                </a:solidFill>
              </a:rPr>
              <a:t>GSA offers over 40 million supplies and services</a:t>
            </a:r>
          </a:p>
          <a:p>
            <a:pPr marL="285750" indent="-285750" fontAlgn="base">
              <a:buFont typeface="Arial" panose="020B0604020202020204" pitchFamily="34" charset="0"/>
              <a:buChar char="•"/>
            </a:pPr>
            <a:r>
              <a:rPr lang="en-US" dirty="0" smtClean="0">
                <a:solidFill>
                  <a:schemeClr val="accent1">
                    <a:lumMod val="50000"/>
                  </a:schemeClr>
                </a:solidFill>
              </a:rPr>
              <a:t>34 Schedules </a:t>
            </a:r>
          </a:p>
          <a:p>
            <a:pPr marL="285750" indent="-285750" fontAlgn="base">
              <a:buFont typeface="Arial" panose="020B0604020202020204" pitchFamily="34" charset="0"/>
              <a:buChar char="•"/>
            </a:pPr>
            <a:r>
              <a:rPr lang="en-US" dirty="0" smtClean="0">
                <a:solidFill>
                  <a:schemeClr val="accent1">
                    <a:lumMod val="50000"/>
                  </a:schemeClr>
                </a:solidFill>
              </a:rPr>
              <a:t>Over 17,000 Schedule contracts </a:t>
            </a:r>
          </a:p>
          <a:p>
            <a:pPr marL="285750" indent="-285750" fontAlgn="base">
              <a:buFont typeface="Arial" panose="020B0604020202020204" pitchFamily="34" charset="0"/>
              <a:buChar char="•"/>
            </a:pPr>
            <a:r>
              <a:rPr lang="en-US" dirty="0" smtClean="0">
                <a:solidFill>
                  <a:schemeClr val="accent1">
                    <a:lumMod val="50000"/>
                  </a:schemeClr>
                </a:solidFill>
              </a:rPr>
              <a:t>80% of GSA MAS contracts go to small businesses </a:t>
            </a:r>
          </a:p>
          <a:p>
            <a:pPr marL="285750" indent="-285750" fontAlgn="base">
              <a:buFont typeface="Arial" panose="020B0604020202020204" pitchFamily="34" charset="0"/>
              <a:buChar char="•"/>
            </a:pPr>
            <a:r>
              <a:rPr lang="en-US" dirty="0" smtClean="0">
                <a:solidFill>
                  <a:schemeClr val="accent1">
                    <a:lumMod val="50000"/>
                  </a:schemeClr>
                </a:solidFill>
              </a:rPr>
              <a:t>$50 billion total annual spend or 10% of overall federal procurement spending</a:t>
            </a:r>
          </a:p>
          <a:p>
            <a:r>
              <a:rPr lang="en-US" dirty="0" smtClean="0">
                <a:solidFill>
                  <a:schemeClr val="accent1">
                    <a:lumMod val="50000"/>
                  </a:schemeClr>
                </a:solidFill>
              </a:rPr>
              <a:t/>
            </a:r>
            <a:br>
              <a:rPr lang="en-US" dirty="0" smtClean="0">
                <a:solidFill>
                  <a:schemeClr val="accent1">
                    <a:lumMod val="50000"/>
                  </a:schemeClr>
                </a:solidFill>
              </a:rPr>
            </a:br>
            <a:r>
              <a:rPr lang="en-US" dirty="0" smtClean="0">
                <a:solidFill>
                  <a:schemeClr val="accent1">
                    <a:lumMod val="50000"/>
                  </a:schemeClr>
                </a:solidFill>
              </a:rPr>
              <a:t>The GSA Schedules program is the premier acquisition vehicle in government, with approximately $50 billion a year in spending or 10 percent (10%) of overall federal procurement spending.</a:t>
            </a:r>
            <a:endParaRPr lang="en-US" sz="1200" b="0" i="0" u="none" strike="noStrike" cap="none" baseline="0" dirty="0" smtClean="0">
              <a:solidFill>
                <a:schemeClr val="accent1">
                  <a:lumMod val="50000"/>
                </a:schemeClr>
              </a:solidFill>
              <a:sym typeface="Arial"/>
            </a:endParaRPr>
          </a:p>
          <a:p>
            <a:pPr>
              <a:spcBef>
                <a:spcPts val="0"/>
              </a:spcBef>
              <a:buNone/>
            </a:pPr>
            <a:endParaRPr dirty="0"/>
          </a:p>
        </p:txBody>
      </p:sp>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indent="0" fontAlgn="base">
              <a:buFont typeface="Arial" panose="020B0604020202020204" pitchFamily="34" charset="0"/>
              <a:buNone/>
            </a:pPr>
            <a:endParaRPr lang="en-US" dirty="0" smtClean="0">
              <a:solidFill>
                <a:schemeClr val="accent1">
                  <a:lumMod val="50000"/>
                </a:schemeClr>
              </a:solidFill>
            </a:endParaRPr>
          </a:p>
          <a:p>
            <a:pPr marL="0" indent="0" fontAlgn="base">
              <a:buFont typeface="Arial" panose="020B0604020202020204" pitchFamily="34" charset="0"/>
              <a:buNone/>
            </a:pPr>
            <a:endParaRPr lang="en-US" dirty="0" smtClean="0">
              <a:solidFill>
                <a:schemeClr val="accent1">
                  <a:lumMod val="50000"/>
                </a:schemeClr>
              </a:solidFill>
            </a:endParaRPr>
          </a:p>
          <a:p>
            <a:pPr marL="0" indent="0" fontAlgn="base">
              <a:buFont typeface="Arial" panose="020B0604020202020204" pitchFamily="34" charset="0"/>
              <a:buNone/>
            </a:pPr>
            <a:r>
              <a:rPr lang="en-US" dirty="0" smtClean="0">
                <a:solidFill>
                  <a:schemeClr val="accent1">
                    <a:lumMod val="50000"/>
                  </a:schemeClr>
                </a:solidFill>
              </a:rPr>
              <a:t>About GSA MAS Schedule </a:t>
            </a:r>
          </a:p>
          <a:p>
            <a:pPr marL="171450" indent="-171450" fontAlgn="base">
              <a:buFont typeface="Arial" panose="020B0604020202020204" pitchFamily="34" charset="0"/>
              <a:buChar char="•"/>
            </a:pPr>
            <a:r>
              <a:rPr lang="en-US" dirty="0" smtClean="0">
                <a:solidFill>
                  <a:schemeClr val="accent1">
                    <a:lumMod val="50000"/>
                  </a:schemeClr>
                </a:solidFill>
              </a:rPr>
              <a:t>GSA offers over 40 million supplies and services</a:t>
            </a:r>
          </a:p>
          <a:p>
            <a:pPr marL="285750" indent="-285750" fontAlgn="base">
              <a:buFont typeface="Arial" panose="020B0604020202020204" pitchFamily="34" charset="0"/>
              <a:buChar char="•"/>
            </a:pPr>
            <a:r>
              <a:rPr lang="en-US" dirty="0" smtClean="0">
                <a:solidFill>
                  <a:schemeClr val="accent1">
                    <a:lumMod val="50000"/>
                  </a:schemeClr>
                </a:solidFill>
              </a:rPr>
              <a:t>34 Schedules </a:t>
            </a:r>
          </a:p>
          <a:p>
            <a:pPr marL="285750" indent="-285750" fontAlgn="base">
              <a:buFont typeface="Arial" panose="020B0604020202020204" pitchFamily="34" charset="0"/>
              <a:buChar char="•"/>
            </a:pPr>
            <a:r>
              <a:rPr lang="en-US" dirty="0" smtClean="0">
                <a:solidFill>
                  <a:schemeClr val="accent1">
                    <a:lumMod val="50000"/>
                  </a:schemeClr>
                </a:solidFill>
              </a:rPr>
              <a:t>Over 17,000 Schedule contracts </a:t>
            </a:r>
          </a:p>
          <a:p>
            <a:pPr marL="285750" indent="-285750" fontAlgn="base">
              <a:buFont typeface="Arial" panose="020B0604020202020204" pitchFamily="34" charset="0"/>
              <a:buChar char="•"/>
            </a:pPr>
            <a:r>
              <a:rPr lang="en-US" dirty="0" smtClean="0">
                <a:solidFill>
                  <a:schemeClr val="accent1">
                    <a:lumMod val="50000"/>
                  </a:schemeClr>
                </a:solidFill>
              </a:rPr>
              <a:t>80% of GSA MAS contracts go to small businesses </a:t>
            </a:r>
          </a:p>
          <a:p>
            <a:pPr marL="285750" indent="-285750" fontAlgn="base">
              <a:buFont typeface="Arial" panose="020B0604020202020204" pitchFamily="34" charset="0"/>
              <a:buChar char="•"/>
            </a:pPr>
            <a:r>
              <a:rPr lang="en-US" dirty="0" smtClean="0">
                <a:solidFill>
                  <a:schemeClr val="accent1">
                    <a:lumMod val="50000"/>
                  </a:schemeClr>
                </a:solidFill>
              </a:rPr>
              <a:t>$50 billion total annual spend or 10% of overall federal procurement spending</a:t>
            </a:r>
          </a:p>
          <a:p>
            <a:r>
              <a:rPr lang="en-US" dirty="0" smtClean="0">
                <a:solidFill>
                  <a:schemeClr val="accent1">
                    <a:lumMod val="50000"/>
                  </a:schemeClr>
                </a:solidFill>
              </a:rPr>
              <a:t/>
            </a:r>
            <a:br>
              <a:rPr lang="en-US" dirty="0" smtClean="0">
                <a:solidFill>
                  <a:schemeClr val="accent1">
                    <a:lumMod val="50000"/>
                  </a:schemeClr>
                </a:solidFill>
              </a:rPr>
            </a:br>
            <a:r>
              <a:rPr lang="en-US" dirty="0" smtClean="0">
                <a:solidFill>
                  <a:schemeClr val="accent1">
                    <a:lumMod val="50000"/>
                  </a:schemeClr>
                </a:solidFill>
              </a:rPr>
              <a:t>The GSA Schedules program is the premier acquisition vehicle in government, with approximately $50 billion a year in spending or 10 percent (10%) of overall federal procurement spending.</a:t>
            </a:r>
            <a:endParaRPr lang="en-US" sz="1200" b="0" i="0" u="none" strike="noStrike" cap="none" baseline="0" dirty="0" smtClean="0">
              <a:solidFill>
                <a:schemeClr val="accent1">
                  <a:lumMod val="50000"/>
                </a:schemeClr>
              </a:solidFill>
              <a:sym typeface="Arial"/>
            </a:endParaRPr>
          </a:p>
          <a:p>
            <a:pPr>
              <a:spcBef>
                <a:spcPts val="0"/>
              </a:spcBef>
              <a:buNone/>
            </a:pPr>
            <a:endParaRPr dirty="0"/>
          </a:p>
        </p:txBody>
      </p:sp>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indent="0" fontAlgn="base">
              <a:buFont typeface="Arial" panose="020B0604020202020204" pitchFamily="34" charset="0"/>
              <a:buNone/>
            </a:pPr>
            <a:endParaRPr lang="en-US" dirty="0" smtClean="0">
              <a:solidFill>
                <a:schemeClr val="accent1">
                  <a:lumMod val="50000"/>
                </a:schemeClr>
              </a:solidFill>
            </a:endParaRPr>
          </a:p>
          <a:p>
            <a:pPr marL="0" indent="0" fontAlgn="base">
              <a:buFont typeface="Arial" panose="020B0604020202020204" pitchFamily="34" charset="0"/>
              <a:buNone/>
            </a:pPr>
            <a:endParaRPr lang="en-US" dirty="0" smtClean="0">
              <a:solidFill>
                <a:schemeClr val="accent1">
                  <a:lumMod val="50000"/>
                </a:schemeClr>
              </a:solidFill>
            </a:endParaRPr>
          </a:p>
          <a:p>
            <a:pPr marL="0" indent="0" fontAlgn="base">
              <a:buFont typeface="Arial" panose="020B0604020202020204" pitchFamily="34" charset="0"/>
              <a:buNone/>
            </a:pPr>
            <a:r>
              <a:rPr lang="en-US" dirty="0" smtClean="0">
                <a:solidFill>
                  <a:schemeClr val="accent1">
                    <a:lumMod val="50000"/>
                  </a:schemeClr>
                </a:solidFill>
              </a:rPr>
              <a:t>About GSA MAS Schedule </a:t>
            </a:r>
          </a:p>
          <a:p>
            <a:pPr marL="171450" indent="-171450" fontAlgn="base">
              <a:buFont typeface="Arial" panose="020B0604020202020204" pitchFamily="34" charset="0"/>
              <a:buChar char="•"/>
            </a:pPr>
            <a:r>
              <a:rPr lang="en-US" dirty="0" smtClean="0">
                <a:solidFill>
                  <a:schemeClr val="accent1">
                    <a:lumMod val="50000"/>
                  </a:schemeClr>
                </a:solidFill>
              </a:rPr>
              <a:t>GSA offers over 40 million supplies and services</a:t>
            </a:r>
          </a:p>
          <a:p>
            <a:pPr marL="285750" indent="-285750" fontAlgn="base">
              <a:buFont typeface="Arial" panose="020B0604020202020204" pitchFamily="34" charset="0"/>
              <a:buChar char="•"/>
            </a:pPr>
            <a:r>
              <a:rPr lang="en-US" dirty="0" smtClean="0">
                <a:solidFill>
                  <a:schemeClr val="accent1">
                    <a:lumMod val="50000"/>
                  </a:schemeClr>
                </a:solidFill>
              </a:rPr>
              <a:t>34 Schedules </a:t>
            </a:r>
          </a:p>
          <a:p>
            <a:pPr marL="285750" indent="-285750" fontAlgn="base">
              <a:buFont typeface="Arial" panose="020B0604020202020204" pitchFamily="34" charset="0"/>
              <a:buChar char="•"/>
            </a:pPr>
            <a:r>
              <a:rPr lang="en-US" dirty="0" smtClean="0">
                <a:solidFill>
                  <a:schemeClr val="accent1">
                    <a:lumMod val="50000"/>
                  </a:schemeClr>
                </a:solidFill>
              </a:rPr>
              <a:t>Over 17,000 Schedule contracts </a:t>
            </a:r>
          </a:p>
          <a:p>
            <a:pPr marL="285750" indent="-285750" fontAlgn="base">
              <a:buFont typeface="Arial" panose="020B0604020202020204" pitchFamily="34" charset="0"/>
              <a:buChar char="•"/>
            </a:pPr>
            <a:r>
              <a:rPr lang="en-US" dirty="0" smtClean="0">
                <a:solidFill>
                  <a:schemeClr val="accent1">
                    <a:lumMod val="50000"/>
                  </a:schemeClr>
                </a:solidFill>
              </a:rPr>
              <a:t>80% of GSA MAS contracts go to small businesses </a:t>
            </a:r>
          </a:p>
          <a:p>
            <a:pPr marL="285750" indent="-285750" fontAlgn="base">
              <a:buFont typeface="Arial" panose="020B0604020202020204" pitchFamily="34" charset="0"/>
              <a:buChar char="•"/>
            </a:pPr>
            <a:r>
              <a:rPr lang="en-US" dirty="0" smtClean="0">
                <a:solidFill>
                  <a:schemeClr val="accent1">
                    <a:lumMod val="50000"/>
                  </a:schemeClr>
                </a:solidFill>
              </a:rPr>
              <a:t>$50 billion total annual spend or 10% of overall federal procurement spending</a:t>
            </a:r>
          </a:p>
          <a:p>
            <a:r>
              <a:rPr lang="en-US" dirty="0" smtClean="0">
                <a:solidFill>
                  <a:schemeClr val="accent1">
                    <a:lumMod val="50000"/>
                  </a:schemeClr>
                </a:solidFill>
              </a:rPr>
              <a:t/>
            </a:r>
            <a:br>
              <a:rPr lang="en-US" dirty="0" smtClean="0">
                <a:solidFill>
                  <a:schemeClr val="accent1">
                    <a:lumMod val="50000"/>
                  </a:schemeClr>
                </a:solidFill>
              </a:rPr>
            </a:br>
            <a:r>
              <a:rPr lang="en-US" dirty="0" smtClean="0">
                <a:solidFill>
                  <a:schemeClr val="accent1">
                    <a:lumMod val="50000"/>
                  </a:schemeClr>
                </a:solidFill>
              </a:rPr>
              <a:t>The GSA Schedules program is the premier acquisition vehicle in government, with approximately $50 billion a year in spending or 10 percent (10%) of overall federal procurement spending.</a:t>
            </a:r>
            <a:endParaRPr lang="en-US" sz="1200" b="0" i="0" u="none" strike="noStrike" cap="none" baseline="0" dirty="0" smtClean="0">
              <a:solidFill>
                <a:schemeClr val="accent1">
                  <a:lumMod val="50000"/>
                </a:schemeClr>
              </a:solidFill>
              <a:sym typeface="Arial"/>
            </a:endParaRPr>
          </a:p>
          <a:p>
            <a:pPr>
              <a:spcBef>
                <a:spcPts val="0"/>
              </a:spcBef>
              <a:buNone/>
            </a:pPr>
            <a:endParaRPr dirty="0"/>
          </a:p>
        </p:txBody>
      </p:sp>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r>
              <a:rPr lang="en-US" sz="1200" b="0" i="0" u="none" strike="noStrike" kern="1200" cap="none" baseline="0" dirty="0" smtClean="0">
                <a:solidFill>
                  <a:schemeClr val="dk1"/>
                </a:solidFill>
                <a:effectLst/>
                <a:latin typeface="Arial" panose="020B0604020202020204" pitchFamily="34" charset="0"/>
                <a:ea typeface="Calibri"/>
                <a:cs typeface="Arial" panose="020B0604020202020204" pitchFamily="34" charset="0"/>
                <a:sym typeface="Calibri"/>
              </a:rPr>
              <a:t>Be sure to take the OSBU Pursuing a GSA Schedules Training  which includes going to readiness assessment tool. </a:t>
            </a:r>
            <a:endParaRPr lang="en-US" b="0" dirty="0" smtClean="0">
              <a:effectLst/>
              <a:latin typeface="Arial" panose="020B0604020202020204" pitchFamily="34" charset="0"/>
              <a:cs typeface="Arial" panose="020B0604020202020204" pitchFamily="34" charset="0"/>
            </a:endParaRPr>
          </a:p>
          <a:p>
            <a:pPr rtl="0"/>
            <a:r>
              <a:rPr lang="en-US" b="0" dirty="0" smtClean="0">
                <a:effectLst/>
                <a:latin typeface="Arial" panose="020B0604020202020204" pitchFamily="34" charset="0"/>
                <a:cs typeface="Arial" panose="020B0604020202020204" pitchFamily="34" charset="0"/>
              </a:rPr>
              <a:t/>
            </a:r>
            <a:br>
              <a:rPr lang="en-US" b="0" dirty="0" smtClean="0">
                <a:effectLst/>
                <a:latin typeface="Arial" panose="020B0604020202020204" pitchFamily="34" charset="0"/>
                <a:cs typeface="Arial" panose="020B0604020202020204" pitchFamily="34" charset="0"/>
              </a:rPr>
            </a:br>
            <a:r>
              <a:rPr lang="en-US" sz="1200" b="0" i="0" u="none" strike="noStrike" kern="1200" cap="none" baseline="0" dirty="0" smtClean="0">
                <a:solidFill>
                  <a:schemeClr val="dk1"/>
                </a:solidFill>
                <a:effectLst/>
                <a:latin typeface="Arial" panose="020B0604020202020204" pitchFamily="34" charset="0"/>
                <a:ea typeface="Calibri"/>
                <a:cs typeface="Arial" panose="020B0604020202020204" pitchFamily="34" charset="0"/>
                <a:sym typeface="Calibri"/>
              </a:rPr>
              <a:t>The list of GSA Schedule contract holders can be found on </a:t>
            </a:r>
            <a:r>
              <a:rPr lang="en-US" sz="1200" b="0" i="0" u="none" strike="noStrike" kern="1200" cap="none" baseline="0" dirty="0" err="1" smtClean="0">
                <a:solidFill>
                  <a:schemeClr val="dk1"/>
                </a:solidFill>
                <a:effectLst/>
                <a:latin typeface="Arial" panose="020B0604020202020204" pitchFamily="34" charset="0"/>
                <a:ea typeface="Calibri"/>
                <a:cs typeface="Arial" panose="020B0604020202020204" pitchFamily="34" charset="0"/>
                <a:sym typeface="Calibri"/>
              </a:rPr>
              <a:t>elibrary</a:t>
            </a:r>
            <a:r>
              <a:rPr lang="en-US" sz="1200" b="0" i="0" u="none" strike="noStrike" kern="1200" cap="none" baseline="0" dirty="0" smtClean="0">
                <a:solidFill>
                  <a:schemeClr val="dk1"/>
                </a:solidFill>
                <a:effectLst/>
                <a:latin typeface="Arial" panose="020B0604020202020204" pitchFamily="34" charset="0"/>
                <a:ea typeface="Calibri"/>
                <a:cs typeface="Arial" panose="020B0604020202020204" pitchFamily="34" charset="0"/>
                <a:sym typeface="Calibri"/>
              </a:rPr>
              <a:t>. </a:t>
            </a:r>
            <a:endParaRPr lang="en-US" b="0" dirty="0" smtClean="0">
              <a:effectLst/>
              <a:latin typeface="Arial" panose="020B0604020202020204" pitchFamily="34" charset="0"/>
              <a:cs typeface="Arial" panose="020B0604020202020204" pitchFamily="34" charset="0"/>
            </a:endParaRPr>
          </a:p>
          <a:p>
            <a:pPr rtl="0"/>
            <a:r>
              <a:rPr lang="en-US" sz="1200" b="0" i="0" u="none" strike="noStrike" kern="1200" cap="none" baseline="0" dirty="0" smtClean="0">
                <a:solidFill>
                  <a:schemeClr val="dk1"/>
                </a:solidFill>
                <a:effectLst/>
                <a:latin typeface="Arial" panose="020B0604020202020204" pitchFamily="34" charset="0"/>
                <a:ea typeface="Calibri"/>
                <a:cs typeface="Arial" panose="020B0604020202020204" pitchFamily="34" charset="0"/>
                <a:sym typeface="Calibri"/>
              </a:rPr>
              <a:t>GSA </a:t>
            </a:r>
            <a:r>
              <a:rPr lang="en-US" sz="1200" b="0" i="0" u="none" strike="noStrike" kern="1200" cap="none" baseline="0" dirty="0" err="1" smtClean="0">
                <a:solidFill>
                  <a:schemeClr val="dk1"/>
                </a:solidFill>
                <a:effectLst/>
                <a:latin typeface="Arial" panose="020B0604020202020204" pitchFamily="34" charset="0"/>
                <a:ea typeface="Calibri"/>
                <a:cs typeface="Arial" panose="020B0604020202020204" pitchFamily="34" charset="0"/>
                <a:sym typeface="Calibri"/>
              </a:rPr>
              <a:t>eLibrary</a:t>
            </a:r>
            <a:r>
              <a:rPr lang="en-US" sz="1200" b="0" i="0" u="none" strike="noStrike" kern="1200" cap="none" baseline="0" dirty="0" smtClean="0">
                <a:solidFill>
                  <a:schemeClr val="dk1"/>
                </a:solidFill>
                <a:effectLst/>
                <a:latin typeface="Arial" panose="020B0604020202020204" pitchFamily="34" charset="0"/>
                <a:ea typeface="Calibri"/>
                <a:cs typeface="Arial" panose="020B0604020202020204" pitchFamily="34" charset="0"/>
                <a:sym typeface="Calibri"/>
              </a:rPr>
              <a:t> provides an Alphabetical Listing of Contractors that are on each schedule contract with GSA. You will find links to contractor websites, email addresses, and text files containing contract terms and conditions,</a:t>
            </a:r>
            <a:endParaRPr lang="en-US" b="0" dirty="0" smtClean="0">
              <a:effectLst/>
              <a:latin typeface="Arial" panose="020B0604020202020204" pitchFamily="34" charset="0"/>
              <a:cs typeface="Arial" panose="020B0604020202020204" pitchFamily="34" charset="0"/>
            </a:endParaRPr>
          </a:p>
          <a:p>
            <a:pPr rtl="0"/>
            <a:r>
              <a:rPr lang="en-US" b="0" dirty="0" smtClean="0">
                <a:effectLst/>
                <a:latin typeface="Arial" panose="020B0604020202020204" pitchFamily="34" charset="0"/>
                <a:cs typeface="Arial" panose="020B0604020202020204" pitchFamily="34" charset="0"/>
              </a:rPr>
              <a:t/>
            </a:r>
            <a:br>
              <a:rPr lang="en-US" b="0" dirty="0" smtClean="0">
                <a:effectLst/>
                <a:latin typeface="Arial" panose="020B0604020202020204" pitchFamily="34" charset="0"/>
                <a:cs typeface="Arial" panose="020B0604020202020204" pitchFamily="34" charset="0"/>
              </a:rPr>
            </a:br>
            <a:r>
              <a:rPr lang="en-US" sz="1200" b="0" i="0" u="none" strike="noStrike" kern="1200" cap="none" baseline="0" dirty="0" smtClean="0">
                <a:solidFill>
                  <a:schemeClr val="dk1"/>
                </a:solidFill>
                <a:effectLst/>
                <a:latin typeface="Arial" panose="020B0604020202020204" pitchFamily="34" charset="0"/>
                <a:ea typeface="Calibri"/>
                <a:cs typeface="Arial" panose="020B0604020202020204" pitchFamily="34" charset="0"/>
                <a:sym typeface="Calibri"/>
              </a:rPr>
              <a:t>You can go into the appropriate category for the type of work you are looking to do and click on it to research companies for possible subcontracting opportunities or type in a keyword.</a:t>
            </a:r>
            <a:endParaRPr lang="en-US" b="0" dirty="0" smtClean="0">
              <a:effectLst/>
              <a:latin typeface="Arial" panose="020B0604020202020204" pitchFamily="34" charset="0"/>
              <a:cs typeface="Arial" panose="020B0604020202020204" pitchFamily="34" charset="0"/>
            </a:endParaRPr>
          </a:p>
          <a:p>
            <a:pPr rtl="0"/>
            <a:r>
              <a:rPr lang="en-US" b="0" dirty="0" smtClean="0">
                <a:effectLst/>
                <a:latin typeface="Arial" panose="020B0604020202020204" pitchFamily="34" charset="0"/>
                <a:cs typeface="Arial" panose="020B0604020202020204" pitchFamily="34" charset="0"/>
              </a:rPr>
              <a:t/>
            </a:r>
            <a:br>
              <a:rPr lang="en-US" b="0" dirty="0" smtClean="0">
                <a:effectLst/>
                <a:latin typeface="Arial" panose="020B0604020202020204" pitchFamily="34" charset="0"/>
                <a:cs typeface="Arial" panose="020B0604020202020204" pitchFamily="34" charset="0"/>
              </a:rPr>
            </a:br>
            <a:r>
              <a:rPr lang="en-US" sz="1200" b="0" i="0" u="none" strike="noStrike" kern="1200" cap="none" baseline="0" dirty="0" smtClean="0">
                <a:solidFill>
                  <a:schemeClr val="dk1"/>
                </a:solidFill>
                <a:effectLst/>
                <a:latin typeface="Arial" panose="020B0604020202020204" pitchFamily="34" charset="0"/>
                <a:ea typeface="Calibri"/>
                <a:cs typeface="Arial" panose="020B0604020202020204" pitchFamily="34" charset="0"/>
                <a:sym typeface="Calibri"/>
              </a:rPr>
              <a:t>Note, for each Schedule you can download the contract holder list which can be used for subcontracting opportunities for non schedule holders.</a:t>
            </a:r>
            <a:endParaRPr lang="en-US" b="0" dirty="0" smtClean="0">
              <a:effectLst/>
              <a:latin typeface="Arial" panose="020B0604020202020204" pitchFamily="34" charset="0"/>
              <a:cs typeface="Arial" panose="020B0604020202020204" pitchFamily="34" charset="0"/>
            </a:endParaRPr>
          </a:p>
          <a:p>
            <a:pPr rtl="0"/>
            <a:r>
              <a:rPr lang="en-US" sz="1200" b="0" i="0" u="none" strike="noStrike" kern="1200" cap="none" baseline="0" dirty="0" smtClean="0">
                <a:solidFill>
                  <a:schemeClr val="dk1"/>
                </a:solidFill>
                <a:effectLst/>
                <a:latin typeface="Arial" panose="020B0604020202020204" pitchFamily="34" charset="0"/>
                <a:ea typeface="Calibri"/>
                <a:cs typeface="Arial" panose="020B0604020202020204" pitchFamily="34" charset="0"/>
                <a:sym typeface="Calibri"/>
              </a:rPr>
              <a:t>From there you can review which businesses are currently under the contract.  Once in the Schedule Summary for a contract you can view the businesses and you can also download a list by clicking on </a:t>
            </a:r>
            <a:r>
              <a:rPr lang="en-US" sz="1200" b="1" i="0" u="none" strike="noStrike" kern="1200" cap="none" baseline="0" dirty="0" smtClean="0">
                <a:solidFill>
                  <a:schemeClr val="dk1"/>
                </a:solidFill>
                <a:effectLst/>
                <a:latin typeface="Arial" panose="020B0604020202020204" pitchFamily="34" charset="0"/>
                <a:ea typeface="Calibri"/>
                <a:cs typeface="Arial" panose="020B0604020202020204" pitchFamily="34" charset="0"/>
                <a:sym typeface="Calibri"/>
              </a:rPr>
              <a:t>Download Contractors (</a:t>
            </a:r>
            <a:r>
              <a:rPr lang="en-US" sz="1200" b="1" i="1" u="none" strike="noStrike" kern="1200" cap="none" baseline="0" dirty="0" smtClean="0">
                <a:solidFill>
                  <a:schemeClr val="dk1"/>
                </a:solidFill>
                <a:effectLst/>
                <a:latin typeface="Arial" panose="020B0604020202020204" pitchFamily="34" charset="0"/>
                <a:ea typeface="Calibri"/>
                <a:cs typeface="Arial" panose="020B0604020202020204" pitchFamily="34" charset="0"/>
                <a:sym typeface="Calibri"/>
              </a:rPr>
              <a:t>Excel</a:t>
            </a:r>
            <a:r>
              <a:rPr lang="en-US" sz="1200" b="1" i="0" u="none" strike="noStrike" kern="1200" cap="none" baseline="0" dirty="0" smtClean="0">
                <a:solidFill>
                  <a:schemeClr val="dk1"/>
                </a:solidFill>
                <a:effectLst/>
                <a:latin typeface="Arial" panose="020B0604020202020204" pitchFamily="34" charset="0"/>
                <a:ea typeface="Calibri"/>
                <a:cs typeface="Arial" panose="020B0604020202020204" pitchFamily="34" charset="0"/>
                <a:sym typeface="Calibri"/>
              </a:rPr>
              <a:t>). </a:t>
            </a:r>
            <a:endParaRPr lang="en-US" b="0" dirty="0" smtClean="0">
              <a:effectLst/>
              <a:latin typeface="Arial" panose="020B0604020202020204" pitchFamily="34" charset="0"/>
              <a:cs typeface="Arial" panose="020B0604020202020204" pitchFamily="34" charset="0"/>
            </a:endParaRPr>
          </a:p>
          <a:p>
            <a:r>
              <a:rPr lang="en-US" dirty="0" smtClean="0"/>
              <a:t/>
            </a:r>
            <a:br>
              <a:rPr lang="en-US" dirty="0" smtClean="0"/>
            </a:br>
            <a:endParaRPr sz="1200" dirty="0">
              <a:latin typeface="Arial" panose="020B0604020202020204" pitchFamily="34" charset="0"/>
              <a:cs typeface="Arial" panose="020B0604020202020204" pitchFamily="34" charset="0"/>
            </a:endParaRPr>
          </a:p>
        </p:txBody>
      </p:sp>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r>
              <a:rPr lang="en-US" sz="1200" b="0" i="0" u="none" strike="noStrike" kern="1200" cap="none" baseline="0" dirty="0" smtClean="0">
                <a:solidFill>
                  <a:schemeClr val="dk1"/>
                </a:solidFill>
                <a:effectLst/>
                <a:latin typeface="Arial" panose="020B0604020202020204" pitchFamily="34" charset="0"/>
                <a:ea typeface="Calibri"/>
                <a:cs typeface="Arial" panose="020B0604020202020204" pitchFamily="34" charset="0"/>
                <a:sym typeface="Calibri"/>
              </a:rPr>
              <a:t>Posting on </a:t>
            </a:r>
            <a:r>
              <a:rPr lang="en-US" sz="1200" b="0" i="0" u="none" strike="noStrike" kern="1200" cap="none" baseline="0" dirty="0" err="1" smtClean="0">
                <a:solidFill>
                  <a:schemeClr val="dk1"/>
                </a:solidFill>
                <a:effectLst/>
                <a:latin typeface="Arial" panose="020B0604020202020204" pitchFamily="34" charset="0"/>
                <a:ea typeface="Calibri"/>
                <a:cs typeface="Arial" panose="020B0604020202020204" pitchFamily="34" charset="0"/>
                <a:sym typeface="Calibri"/>
              </a:rPr>
              <a:t>eBuy</a:t>
            </a:r>
            <a:r>
              <a:rPr lang="en-US" sz="1200" b="0" i="0" u="none" strike="noStrike" kern="1200" cap="none" baseline="0" dirty="0" smtClean="0">
                <a:solidFill>
                  <a:schemeClr val="dk1"/>
                </a:solidFill>
                <a:effectLst/>
                <a:latin typeface="Arial" panose="020B0604020202020204" pitchFamily="34" charset="0"/>
                <a:ea typeface="Calibri"/>
                <a:cs typeface="Arial" panose="020B0604020202020204" pitchFamily="34" charset="0"/>
                <a:sym typeface="Calibri"/>
              </a:rPr>
              <a:t> satisfies all requirements for fair notice to potential </a:t>
            </a:r>
            <a:r>
              <a:rPr lang="en-US" sz="1200" b="0" i="0" u="none" strike="noStrike" kern="1200" cap="none" baseline="0" dirty="0" err="1" smtClean="0">
                <a:solidFill>
                  <a:schemeClr val="dk1"/>
                </a:solidFill>
                <a:effectLst/>
                <a:latin typeface="Arial" panose="020B0604020202020204" pitchFamily="34" charset="0"/>
                <a:ea typeface="Calibri"/>
                <a:cs typeface="Arial" panose="020B0604020202020204" pitchFamily="34" charset="0"/>
                <a:sym typeface="Calibri"/>
              </a:rPr>
              <a:t>offerors</a:t>
            </a:r>
            <a:r>
              <a:rPr lang="en-US" sz="1200" b="0" i="0" u="none" strike="noStrike" kern="1200" cap="none" baseline="0" dirty="0" smtClean="0">
                <a:solidFill>
                  <a:schemeClr val="dk1"/>
                </a:solidFill>
                <a:effectLst/>
                <a:latin typeface="Arial" panose="020B0604020202020204" pitchFamily="34" charset="0"/>
                <a:ea typeface="Calibri"/>
                <a:cs typeface="Arial" panose="020B0604020202020204" pitchFamily="34" charset="0"/>
                <a:sym typeface="Calibri"/>
              </a:rPr>
              <a:t>, even if fewer than three offers have been received.</a:t>
            </a:r>
            <a:endParaRPr lang="en-US" b="0" dirty="0" smtClean="0">
              <a:effectLst/>
              <a:latin typeface="Arial" panose="020B0604020202020204" pitchFamily="34" charset="0"/>
              <a:cs typeface="Arial" panose="020B0604020202020204" pitchFamily="34" charset="0"/>
            </a:endParaRPr>
          </a:p>
          <a:p>
            <a:pPr rtl="0"/>
            <a:r>
              <a:rPr lang="en-US" sz="1200" b="0" i="0" u="none" strike="noStrike" kern="1200" cap="none" baseline="0" dirty="0" smtClean="0">
                <a:solidFill>
                  <a:schemeClr val="dk1"/>
                </a:solidFill>
                <a:effectLst/>
                <a:latin typeface="Arial" panose="020B0604020202020204" pitchFamily="34" charset="0"/>
                <a:ea typeface="Calibri"/>
                <a:cs typeface="Arial" panose="020B0604020202020204" pitchFamily="34" charset="0"/>
                <a:sym typeface="Calibri"/>
              </a:rPr>
              <a:t>Millions of products and services offered through GSA's Multiple Award Schedule (MAS) and GSA Technology Contracts can be funneled through this online site. Vendors may take advantage of this tool in locating potential Small Business opportunities.</a:t>
            </a:r>
            <a:endParaRPr lang="en-US" b="0" dirty="0" smtClean="0">
              <a:effectLst/>
              <a:latin typeface="Arial" panose="020B0604020202020204" pitchFamily="34" charset="0"/>
              <a:cs typeface="Arial" panose="020B0604020202020204" pitchFamily="34" charset="0"/>
            </a:endParaRPr>
          </a:p>
          <a:p>
            <a:r>
              <a:rPr lang="en-US" dirty="0" smtClean="0"/>
              <a:t/>
            </a:r>
            <a:br>
              <a:rPr lang="en-US" dirty="0" smtClean="0"/>
            </a:br>
            <a:r>
              <a:rPr lang="en-US" sz="1200" b="0" i="0" u="none" strike="noStrike" kern="1200" cap="none" baseline="0" dirty="0" smtClean="0">
                <a:solidFill>
                  <a:schemeClr val="dk1"/>
                </a:solidFill>
                <a:effectLst/>
                <a:latin typeface="Arial" panose="020B0604020202020204" pitchFamily="34" charset="0"/>
                <a:ea typeface="Calibri"/>
                <a:cs typeface="Arial" panose="020B0604020202020204" pitchFamily="34" charset="0"/>
                <a:sym typeface="Calibri"/>
              </a:rPr>
              <a:t> </a:t>
            </a:r>
            <a:endParaRPr dirty="0">
              <a:latin typeface="Arial" panose="020B0604020202020204" pitchFamily="34" charset="0"/>
              <a:cs typeface="Arial" panose="020B0604020202020204" pitchFamily="34" charset="0"/>
            </a:endParaRPr>
          </a:p>
        </p:txBody>
      </p:sp>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Arial"/>
                <a:ea typeface="Arial"/>
                <a:cs typeface="Arial"/>
                <a:sym typeface="Arial"/>
              </a:rPr>
              <a:t>Research, Analyze and Decide</a:t>
            </a:r>
          </a:p>
          <a:p>
            <a:pPr marL="0" marR="0" lvl="0" indent="0" algn="l" rtl="0">
              <a:spcBef>
                <a:spcPts val="0"/>
              </a:spcBef>
              <a:spcAft>
                <a:spcPts val="0"/>
              </a:spcAft>
              <a:buSzPct val="25000"/>
              <a:buNone/>
            </a:pP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200" b="0" i="0" u="none" strike="noStrike" cap="none" dirty="0">
                <a:solidFill>
                  <a:schemeClr val="dk1"/>
                </a:solidFill>
                <a:latin typeface="Arial"/>
                <a:ea typeface="Arial"/>
                <a:cs typeface="Arial"/>
                <a:sym typeface="Arial"/>
              </a:rPr>
              <a:t>The Vendor Toolbox is divided into three steps; Research, Analyze and Decide. It is designed to help you learn about and understand the Federal market while you walk through a process that will enable you to Research, Analyze, and ultimately Decide whether to submit a proposal to GSA (i.e. apply to get on schedule). It is also worth noting that GSA does not seek task orders and business for contractors.</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
            </a:r>
            <a:br>
              <a:rPr lang="en-US" sz="1200" b="0" i="0" u="none" strike="noStrike" cap="none" dirty="0">
                <a:solidFill>
                  <a:schemeClr val="dk1"/>
                </a:solidFill>
                <a:latin typeface="Calibri"/>
                <a:ea typeface="Calibri"/>
                <a:cs typeface="Calibri"/>
                <a:sym typeface="Calibri"/>
              </a:rPr>
            </a:br>
            <a:endParaRPr lang="en-US" sz="1200" b="0" i="0" u="none" strike="noStrike" cap="none" dirty="0">
              <a:solidFill>
                <a:schemeClr val="dk1"/>
              </a:solidFill>
              <a:latin typeface="Calibri"/>
              <a:ea typeface="Calibri"/>
              <a:cs typeface="Calibri"/>
              <a:sym typeface="Calibri"/>
            </a:endParaRPr>
          </a:p>
        </p:txBody>
      </p:sp>
      <p:sp>
        <p:nvSpPr>
          <p:cNvPr id="243" name="Shape 2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Introduction can serve to introduce yourself and discuss amazing work OSBU does for small businesses throughout the country.</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0" i="0" u="none" strike="noStrike" cap="none" dirty="0">
                <a:solidFill>
                  <a:schemeClr val="dk1"/>
                </a:solidFill>
                <a:latin typeface="Arial"/>
                <a:ea typeface="Arial"/>
                <a:cs typeface="Arial"/>
                <a:sym typeface="Arial"/>
              </a:rPr>
              <a:t>The Office of Small Business Utilization connects small business with people and resources to help them grow. We are your advocates. </a:t>
            </a:r>
          </a:p>
        </p:txBody>
      </p:sp>
      <p:sp>
        <p:nvSpPr>
          <p:cNvPr id="200" name="Shape 2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endParaRPr dirty="0">
              <a:latin typeface="Arial" panose="020B0604020202020204" pitchFamily="34" charset="0"/>
              <a:cs typeface="Arial" panose="020B0604020202020204" pitchFamily="34" charset="0"/>
            </a:endParaRPr>
          </a:p>
        </p:txBody>
      </p:sp>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endParaRPr dirty="0">
              <a:latin typeface="Arial" panose="020B0604020202020204" pitchFamily="34" charset="0"/>
              <a:cs typeface="Arial" panose="020B0604020202020204" pitchFamily="34" charset="0"/>
            </a:endParaRPr>
          </a:p>
        </p:txBody>
      </p:sp>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4:notes"/>
          <p:cNvSpPr txBox="1">
            <a:spLocks noGrp="1"/>
          </p:cNvSpPr>
          <p:nvPr>
            <p:ph type="body" idx="1"/>
          </p:nvPr>
        </p:nvSpPr>
        <p:spPr>
          <a:xfrm>
            <a:off x="685801" y="4343400"/>
            <a:ext cx="5486399" cy="4114800"/>
          </a:xfrm>
          <a:prstGeom prst="rect">
            <a:avLst/>
          </a:prstGeom>
          <a:noFill/>
          <a:ln>
            <a:noFill/>
          </a:ln>
        </p:spPr>
        <p:txBody>
          <a:bodyPr spcFirstLastPara="1" wrap="square" lIns="91408" tIns="91408" rIns="91408" bIns="91408" anchor="t" anchorCtr="0">
            <a:noAutofit/>
          </a:bodyPr>
          <a:lstStyle/>
          <a:p>
            <a:pPr>
              <a:buClr>
                <a:srgbClr val="000000"/>
              </a:buClr>
              <a:buSzPts val="1400"/>
            </a:pPr>
            <a:r>
              <a:rPr lang="en-US" i="0" u="none" strike="noStrike" cap="none">
                <a:solidFill>
                  <a:schemeClr val="dk1"/>
                </a:solidFill>
              </a:rPr>
              <a:t>With all that GSA is doing to work with small business, we can’t forget our advocacy partners who are hosting events, inviting us to the table and helping us to help small business.  These partners continue to grow and we invite you to visit their sites and get to know all the opportunities they have waiting for you.  </a:t>
            </a:r>
            <a:endParaRPr i="0" u="none" strike="noStrike" cap="none">
              <a:solidFill>
                <a:schemeClr val="dk1"/>
              </a:solidFill>
            </a:endParaRPr>
          </a:p>
          <a:p>
            <a:pPr>
              <a:buClr>
                <a:srgbClr val="000000"/>
              </a:buClr>
              <a:buSzPts val="1400"/>
            </a:pPr>
            <a:endParaRPr i="0" u="none" strike="noStrike" cap="none">
              <a:solidFill>
                <a:schemeClr val="dk1"/>
              </a:solidFill>
            </a:endParaRPr>
          </a:p>
          <a:p>
            <a:pPr>
              <a:buClr>
                <a:schemeClr val="dk1"/>
              </a:buClr>
              <a:buSzPts val="1700"/>
            </a:pPr>
            <a:r>
              <a:rPr lang="en-US" b="1" i="0" u="sng" strike="noStrike" cap="none">
                <a:solidFill>
                  <a:schemeClr val="dk1"/>
                </a:solidFill>
              </a:rPr>
              <a:t>Small Business Administration</a:t>
            </a:r>
            <a:r>
              <a:rPr lang="en-US" b="1" i="0" u="none" strike="noStrike" cap="none">
                <a:solidFill>
                  <a:schemeClr val="dk1"/>
                </a:solidFill>
              </a:rPr>
              <a:t> (www.sba.gov , www.green.sba.gov)</a:t>
            </a:r>
            <a:r>
              <a:rPr lang="en-US" i="0" u="none" strike="noStrike" cap="none">
                <a:solidFill>
                  <a:schemeClr val="dk1"/>
                </a:solidFill>
              </a:rPr>
              <a:t> </a:t>
            </a:r>
            <a:endParaRPr i="0" u="none" strike="noStrike" cap="none">
              <a:solidFill>
                <a:schemeClr val="dk1"/>
              </a:solidFill>
            </a:endParaRPr>
          </a:p>
          <a:p>
            <a:pPr>
              <a:buClr>
                <a:schemeClr val="dk1"/>
              </a:buClr>
              <a:buSzPts val="1700"/>
            </a:pPr>
            <a:r>
              <a:rPr lang="en-US" i="0" u="none" strike="noStrike" cap="none">
                <a:solidFill>
                  <a:schemeClr val="dk1"/>
                </a:solidFill>
              </a:rPr>
              <a:t>SBA provides business counseling and training, including online sessions under their Learning Center link and a Business Guide. Their website covers guidance on managing, growing, and financing your business, as well as preparing a business plan. The SBA business development specialists provide free and low-cost services in your area. Contact 1-800-U-ASK-SBA (1-800-827-5722)</a:t>
            </a:r>
            <a:r>
              <a:rPr lang="en-US" b="1" i="0" u="none" strike="noStrike" cap="none">
                <a:solidFill>
                  <a:schemeClr val="dk1"/>
                </a:solidFill>
              </a:rPr>
              <a:t> </a:t>
            </a:r>
            <a:endParaRPr i="0" u="none" strike="noStrike" cap="none">
              <a:solidFill>
                <a:schemeClr val="dk1"/>
              </a:solidFill>
            </a:endParaRPr>
          </a:p>
          <a:p>
            <a:pPr>
              <a:buClr>
                <a:schemeClr val="dk1"/>
              </a:buClr>
              <a:buSzPts val="1700"/>
            </a:pPr>
            <a:endParaRPr b="1" i="0" u="none" strike="noStrike" cap="none">
              <a:solidFill>
                <a:schemeClr val="dk1"/>
              </a:solidFill>
            </a:endParaRPr>
          </a:p>
          <a:p>
            <a:pPr>
              <a:buClr>
                <a:schemeClr val="dk1"/>
              </a:buClr>
              <a:buSzPts val="1700"/>
            </a:pPr>
            <a:r>
              <a:rPr lang="en-US" b="1" i="0" u="sng" strike="noStrike" cap="none">
                <a:solidFill>
                  <a:schemeClr val="dk1"/>
                </a:solidFill>
              </a:rPr>
              <a:t>The Association of Procurement Technical Assistance Centers</a:t>
            </a:r>
            <a:r>
              <a:rPr lang="en-US" b="1" i="0" u="none" strike="noStrike" cap="none">
                <a:solidFill>
                  <a:schemeClr val="dk1"/>
                </a:solidFill>
              </a:rPr>
              <a:t> (http://www.aptac-us.org/new)</a:t>
            </a:r>
            <a:endParaRPr i="0" u="none" strike="noStrike" cap="none">
              <a:solidFill>
                <a:schemeClr val="dk1"/>
              </a:solidFill>
            </a:endParaRPr>
          </a:p>
          <a:p>
            <a:pPr>
              <a:buClr>
                <a:schemeClr val="dk1"/>
              </a:buClr>
              <a:buSzPts val="1700"/>
            </a:pPr>
            <a:r>
              <a:rPr lang="en-US" i="0" u="none" strike="noStrike" cap="none">
                <a:solidFill>
                  <a:schemeClr val="dk1"/>
                </a:solidFill>
              </a:rPr>
              <a:t>PTACs provide a wide range of assistance, most free of charge, to businesses through one-on-one counseling sessions, classes, seminars and matchmaking events.  This organization is funded in part by the Department of Defense. Contact your local PTAC for help. </a:t>
            </a:r>
            <a:endParaRPr i="0" u="none" strike="noStrike" cap="none">
              <a:solidFill>
                <a:schemeClr val="dk1"/>
              </a:solidFill>
            </a:endParaRPr>
          </a:p>
          <a:p>
            <a:pPr>
              <a:buClr>
                <a:schemeClr val="dk1"/>
              </a:buClr>
              <a:buSzPts val="1700"/>
            </a:pPr>
            <a:endParaRPr b="1" i="0" u="none" strike="noStrike" cap="none">
              <a:solidFill>
                <a:schemeClr val="dk1"/>
              </a:solidFill>
            </a:endParaRPr>
          </a:p>
          <a:p>
            <a:pPr>
              <a:buClr>
                <a:schemeClr val="dk1"/>
              </a:buClr>
              <a:buSzPts val="1700"/>
            </a:pPr>
            <a:r>
              <a:rPr lang="en-US" b="1" i="0" u="sng" strike="noStrike" cap="none">
                <a:solidFill>
                  <a:schemeClr val="dk1"/>
                </a:solidFill>
              </a:rPr>
              <a:t>Minority Business Development Agency</a:t>
            </a:r>
            <a:r>
              <a:rPr lang="en-US" b="1" i="0" u="none" strike="noStrike" cap="none">
                <a:solidFill>
                  <a:schemeClr val="dk1"/>
                </a:solidFill>
              </a:rPr>
              <a:t> (http://www.mbda.gov)</a:t>
            </a:r>
            <a:endParaRPr i="0" u="none" strike="noStrike" cap="none">
              <a:solidFill>
                <a:schemeClr val="dk1"/>
              </a:solidFill>
            </a:endParaRPr>
          </a:p>
          <a:p>
            <a:pPr>
              <a:buClr>
                <a:schemeClr val="dk1"/>
              </a:buClr>
              <a:buSzPts val="1700"/>
            </a:pPr>
            <a:r>
              <a:rPr lang="en-US" i="0" u="none" strike="noStrike" cap="none">
                <a:solidFill>
                  <a:schemeClr val="dk1"/>
                </a:solidFill>
              </a:rPr>
              <a:t>MBDA, a part of the U.S. Department of Commerce is an entrepreneurially focused organization committed to wealth creation in minority communities. The Agency's mission is to actively promote the growth and competitiveness of large, medium and small minority business enterprises (MBEs). </a:t>
            </a:r>
            <a:endParaRPr i="0" u="none" strike="noStrike" cap="none">
              <a:solidFill>
                <a:schemeClr val="dk1"/>
              </a:solidFill>
            </a:endParaRPr>
          </a:p>
          <a:p>
            <a:pPr>
              <a:buClr>
                <a:srgbClr val="000000"/>
              </a:buClr>
              <a:buSzPts val="1400"/>
            </a:pPr>
            <a:endParaRPr i="0" u="none" strike="noStrike" cap="none">
              <a:solidFill>
                <a:schemeClr val="dk1"/>
              </a:solidFill>
            </a:endParaRPr>
          </a:p>
        </p:txBody>
      </p:sp>
      <p:sp>
        <p:nvSpPr>
          <p:cNvPr id="333" name="Google Shape;333;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5:notes"/>
          <p:cNvSpPr txBox="1">
            <a:spLocks noGrp="1"/>
          </p:cNvSpPr>
          <p:nvPr>
            <p:ph type="body" idx="1"/>
          </p:nvPr>
        </p:nvSpPr>
        <p:spPr>
          <a:xfrm>
            <a:off x="685800" y="4343400"/>
            <a:ext cx="5486400" cy="4114800"/>
          </a:xfrm>
          <a:prstGeom prst="rect">
            <a:avLst/>
          </a:prstGeom>
          <a:noFill/>
          <a:ln>
            <a:noFill/>
          </a:ln>
        </p:spPr>
        <p:txBody>
          <a:bodyPr spcFirstLastPara="1" wrap="square" lIns="91408" tIns="91408" rIns="91408" bIns="91408" anchor="t" anchorCtr="0">
            <a:noAutofit/>
          </a:bodyPr>
          <a:lstStyle/>
          <a:p>
            <a:pPr marL="168244" indent="-168244">
              <a:buClr>
                <a:srgbClr val="000000"/>
              </a:buClr>
              <a:buSzPts val="1400"/>
              <a:buFont typeface="Arial"/>
              <a:buChar char="•"/>
            </a:pPr>
            <a:r>
              <a:rPr lang="en-US">
                <a:solidFill>
                  <a:srgbClr val="000000"/>
                </a:solidFill>
              </a:rPr>
              <a:t>Go to gsa.gov/osbu, then select “Get to Know Us.” </a:t>
            </a:r>
            <a:endParaRPr/>
          </a:p>
          <a:p>
            <a:pPr marL="168244" indent="-81006">
              <a:buClr>
                <a:srgbClr val="000000"/>
              </a:buClr>
              <a:buSzPts val="1400"/>
            </a:pPr>
            <a:endParaRPr>
              <a:solidFill>
                <a:srgbClr val="000000"/>
              </a:solidFill>
            </a:endParaRPr>
          </a:p>
          <a:p>
            <a:pPr marL="168244" indent="-168244">
              <a:buClr>
                <a:srgbClr val="000000"/>
              </a:buClr>
              <a:buSzPts val="1400"/>
              <a:buFont typeface="Arial"/>
              <a:buChar char="•"/>
            </a:pPr>
            <a:r>
              <a:rPr lang="en-US">
                <a:solidFill>
                  <a:srgbClr val="000000"/>
                </a:solidFill>
              </a:rPr>
              <a:t>Select Regional Small Business Support Contacts </a:t>
            </a:r>
            <a:endParaRPr/>
          </a:p>
          <a:p>
            <a:pPr marL="168244" indent="-81006">
              <a:buClr>
                <a:srgbClr val="000000"/>
              </a:buClr>
              <a:buSzPts val="1400"/>
            </a:pPr>
            <a:endParaRPr>
              <a:solidFill>
                <a:srgbClr val="000000"/>
              </a:solidFill>
            </a:endParaRPr>
          </a:p>
          <a:p>
            <a:pPr marL="168244" indent="-168244">
              <a:buClr>
                <a:srgbClr val="000000"/>
              </a:buClr>
              <a:buSzPts val="1400"/>
              <a:buFont typeface="Arial"/>
              <a:buChar char="•"/>
            </a:pPr>
            <a:r>
              <a:rPr lang="en-US">
                <a:solidFill>
                  <a:srgbClr val="000000"/>
                </a:solidFill>
              </a:rPr>
              <a:t>Choose your location for the OSBU POC</a:t>
            </a:r>
            <a:endParaRPr b="1">
              <a:solidFill>
                <a:srgbClr val="000000"/>
              </a:solidFill>
            </a:endParaRPr>
          </a:p>
          <a:p>
            <a:pPr>
              <a:buClr>
                <a:srgbClr val="000000"/>
              </a:buClr>
              <a:buSzPts val="1400"/>
            </a:pPr>
            <a:endParaRPr b="1">
              <a:solidFill>
                <a:srgbClr val="000000"/>
              </a:solidFill>
            </a:endParaRPr>
          </a:p>
          <a:p>
            <a:pPr marL="168244" indent="-81006">
              <a:buClr>
                <a:srgbClr val="000000"/>
              </a:buClr>
              <a:buSzPts val="1400"/>
            </a:pPr>
            <a:endParaRPr/>
          </a:p>
        </p:txBody>
      </p:sp>
      <p:sp>
        <p:nvSpPr>
          <p:cNvPr id="346" name="Google Shape;346;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endParaRPr dirty="0">
              <a:latin typeface="Arial" panose="020B0604020202020204" pitchFamily="34" charset="0"/>
              <a:cs typeface="Arial" panose="020B0604020202020204" pitchFamily="34" charset="0"/>
            </a:endParaRPr>
          </a:p>
        </p:txBody>
      </p:sp>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latin typeface="Arial" panose="020B0604020202020204" pitchFamily="34" charset="0"/>
                <a:cs typeface="Arial" panose="020B0604020202020204" pitchFamily="34" charset="0"/>
              </a:rPr>
              <a:t>Introduction</a:t>
            </a:r>
            <a:r>
              <a:rPr lang="en-US" baseline="0" dirty="0" smtClean="0">
                <a:latin typeface="Arial" panose="020B0604020202020204" pitchFamily="34" charset="0"/>
                <a:cs typeface="Arial" panose="020B0604020202020204" pitchFamily="34" charset="0"/>
              </a:rPr>
              <a:t> can serve to introduce yourself and discuss amazing work OSBU does for small businesses throughout the country.</a:t>
            </a:r>
          </a:p>
          <a:p>
            <a:pPr>
              <a:spcBef>
                <a:spcPts val="0"/>
              </a:spcBef>
              <a:buNone/>
            </a:pPr>
            <a:endParaRPr lang="en-US" baseline="0" dirty="0" smtClean="0">
              <a:latin typeface="Arial" panose="020B0604020202020204" pitchFamily="34" charset="0"/>
              <a:cs typeface="Arial" panose="020B0604020202020204" pitchFamily="34" charset="0"/>
            </a:endParaRPr>
          </a:p>
          <a:p>
            <a:pPr fontAlgn="base"/>
            <a:r>
              <a:rPr lang="en-US" dirty="0" smtClean="0">
                <a:solidFill>
                  <a:schemeClr val="accent1">
                    <a:lumMod val="50000"/>
                  </a:schemeClr>
                </a:solidFill>
                <a:latin typeface="Arial" panose="020B0604020202020204" pitchFamily="34" charset="0"/>
                <a:cs typeface="Arial" panose="020B0604020202020204" pitchFamily="34" charset="0"/>
              </a:rPr>
              <a:t>Each Federal agency has an Office of Small Business Utilization put in place by Congress </a:t>
            </a:r>
            <a:r>
              <a:rPr lang="en-US" i="1" dirty="0" smtClean="0">
                <a:solidFill>
                  <a:schemeClr val="accent1">
                    <a:lumMod val="50000"/>
                  </a:schemeClr>
                </a:solidFill>
                <a:latin typeface="Arial" panose="020B0604020202020204" pitchFamily="34" charset="0"/>
                <a:cs typeface="Arial" panose="020B0604020202020204" pitchFamily="34" charset="0"/>
              </a:rPr>
              <a:t>“…to promote the maximum practicable use of all designated small business categories within the Federal Acquisition process…”  </a:t>
            </a:r>
            <a:r>
              <a:rPr lang="en-US" dirty="0" smtClean="0">
                <a:solidFill>
                  <a:schemeClr val="accent1">
                    <a:lumMod val="50000"/>
                  </a:schemeClr>
                </a:solidFill>
                <a:latin typeface="Arial" panose="020B0604020202020204" pitchFamily="34" charset="0"/>
                <a:cs typeface="Arial" panose="020B0604020202020204" pitchFamily="34" charset="0"/>
              </a:rPr>
              <a:t>These advocates report to the head of their agency on the success of this partnership.  </a:t>
            </a:r>
          </a:p>
          <a:p>
            <a:pPr marL="285750" lvl="1" indent="-285750" fontAlgn="base">
              <a:buFont typeface="Arial" panose="020B0604020202020204" pitchFamily="34" charset="0"/>
              <a:buChar char="•"/>
            </a:pPr>
            <a:r>
              <a:rPr lang="en-US" dirty="0" smtClean="0">
                <a:solidFill>
                  <a:schemeClr val="accent1">
                    <a:lumMod val="50000"/>
                  </a:schemeClr>
                </a:solidFill>
                <a:latin typeface="Arial" panose="020B0604020202020204" pitchFamily="34" charset="0"/>
                <a:cs typeface="Arial" panose="020B0604020202020204" pitchFamily="34" charset="0"/>
              </a:rPr>
              <a:t>Finding creative new ways to educate </a:t>
            </a:r>
          </a:p>
          <a:p>
            <a:pPr marL="285750" lvl="1" indent="-285750" fontAlgn="base">
              <a:buFont typeface="Arial" panose="020B0604020202020204" pitchFamily="34" charset="0"/>
              <a:buChar char="•"/>
            </a:pPr>
            <a:r>
              <a:rPr lang="en-US" dirty="0" smtClean="0">
                <a:solidFill>
                  <a:schemeClr val="accent1">
                    <a:lumMod val="50000"/>
                  </a:schemeClr>
                </a:solidFill>
                <a:latin typeface="Arial" panose="020B0604020202020204" pitchFamily="34" charset="0"/>
                <a:cs typeface="Arial" panose="020B0604020202020204" pitchFamily="34" charset="0"/>
              </a:rPr>
              <a:t>Sponsoring and delivering business development training </a:t>
            </a:r>
          </a:p>
          <a:p>
            <a:pPr marL="285750" lvl="1" indent="-285750" fontAlgn="base">
              <a:buFont typeface="Arial" panose="020B0604020202020204" pitchFamily="34" charset="0"/>
              <a:buChar char="•"/>
            </a:pPr>
            <a:r>
              <a:rPr lang="en-US" dirty="0" smtClean="0">
                <a:solidFill>
                  <a:schemeClr val="accent1">
                    <a:lumMod val="50000"/>
                  </a:schemeClr>
                </a:solidFill>
                <a:latin typeface="Arial" panose="020B0604020202020204" pitchFamily="34" charset="0"/>
                <a:cs typeface="Arial" panose="020B0604020202020204" pitchFamily="34" charset="0"/>
              </a:rPr>
              <a:t>Integrating low-cost networking events into established venues</a:t>
            </a:r>
          </a:p>
          <a:p>
            <a:pPr marL="285750" lvl="1" indent="-285750" fontAlgn="base">
              <a:buFont typeface="Arial" panose="020B0604020202020204" pitchFamily="34" charset="0"/>
              <a:buChar char="•"/>
            </a:pPr>
            <a:r>
              <a:rPr lang="en-US" dirty="0" smtClean="0">
                <a:solidFill>
                  <a:schemeClr val="accent1">
                    <a:lumMod val="50000"/>
                  </a:schemeClr>
                </a:solidFill>
                <a:latin typeface="Arial" panose="020B0604020202020204" pitchFamily="34" charset="0"/>
                <a:cs typeface="Arial" panose="020B0604020202020204" pitchFamily="34" charset="0"/>
              </a:rPr>
              <a:t>Providing free counseling and more…</a:t>
            </a:r>
          </a:p>
          <a:p>
            <a:pPr>
              <a:spcBef>
                <a:spcPts val="0"/>
              </a:spcBef>
              <a:buNone/>
            </a:pPr>
            <a:endParaRPr dirty="0">
              <a:latin typeface="Arial" panose="020B0604020202020204" pitchFamily="34" charset="0"/>
              <a:cs typeface="Arial" panose="020B0604020202020204" pitchFamily="34" charset="0"/>
            </a:endParaRPr>
          </a:p>
        </p:txBody>
      </p:sp>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All agencies play an important role in our governments effort to protect, serve and develop our country.</a:t>
            </a:r>
          </a:p>
          <a:p>
            <a:endParaRPr lang="en-US" dirty="0" smtClean="0"/>
          </a:p>
          <a:p>
            <a:r>
              <a:rPr lang="en-US" dirty="0" smtClean="0"/>
              <a:t>GSA’s role is to make sure those agencies have the tools they need to meet their mission successfully.  In most cases we design and build the place where they work, provide the technology they use, access to the services and products they need and more.  </a:t>
            </a:r>
          </a:p>
          <a:p>
            <a:endParaRPr lang="en-US" dirty="0" smtClean="0"/>
          </a:p>
          <a:p>
            <a:r>
              <a:rPr lang="en-US" dirty="0" smtClean="0"/>
              <a:t>We do all this to achieve efficiencies in the performance of administrative functions as well as savings in the cost of operations.</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FA5CE9D-5048-D24A-83A9-CDCAB8E89F9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latin typeface="Arial" panose="020B0604020202020204" pitchFamily="34" charset="0"/>
                <a:cs typeface="Arial" panose="020B0604020202020204" pitchFamily="34" charset="0"/>
              </a:rPr>
              <a:t>Introduction</a:t>
            </a:r>
            <a:r>
              <a:rPr lang="en-US" baseline="0" dirty="0" smtClean="0">
                <a:latin typeface="Arial" panose="020B0604020202020204" pitchFamily="34" charset="0"/>
                <a:cs typeface="Arial" panose="020B0604020202020204" pitchFamily="34" charset="0"/>
              </a:rPr>
              <a:t> can serve to introduce yourself and discuss amazing work OSBU does for small businesses throughout the country.</a:t>
            </a:r>
          </a:p>
          <a:p>
            <a:pPr>
              <a:spcBef>
                <a:spcPts val="0"/>
              </a:spcBef>
              <a:buNone/>
            </a:pPr>
            <a:endParaRPr lang="en-US" baseline="0" dirty="0" smtClean="0">
              <a:latin typeface="Arial" panose="020B0604020202020204" pitchFamily="34" charset="0"/>
              <a:cs typeface="Arial" panose="020B0604020202020204" pitchFamily="34" charset="0"/>
            </a:endParaRPr>
          </a:p>
          <a:p>
            <a:pPr fontAlgn="base"/>
            <a:r>
              <a:rPr lang="en-US" dirty="0" smtClean="0">
                <a:solidFill>
                  <a:schemeClr val="accent1">
                    <a:lumMod val="50000"/>
                  </a:schemeClr>
                </a:solidFill>
                <a:latin typeface="Arial" panose="020B0604020202020204" pitchFamily="34" charset="0"/>
                <a:cs typeface="Arial" panose="020B0604020202020204" pitchFamily="34" charset="0"/>
              </a:rPr>
              <a:t>Each Federal agency has an Office of Small Business Utilization put in place by Congress </a:t>
            </a:r>
            <a:r>
              <a:rPr lang="en-US" i="1" dirty="0" smtClean="0">
                <a:solidFill>
                  <a:schemeClr val="accent1">
                    <a:lumMod val="50000"/>
                  </a:schemeClr>
                </a:solidFill>
                <a:latin typeface="Arial" panose="020B0604020202020204" pitchFamily="34" charset="0"/>
                <a:cs typeface="Arial" panose="020B0604020202020204" pitchFamily="34" charset="0"/>
              </a:rPr>
              <a:t>“…to promote the maximum practicable use of all designated small business categories within the Federal Acquisition process…”  </a:t>
            </a:r>
            <a:r>
              <a:rPr lang="en-US" dirty="0" smtClean="0">
                <a:solidFill>
                  <a:schemeClr val="accent1">
                    <a:lumMod val="50000"/>
                  </a:schemeClr>
                </a:solidFill>
                <a:latin typeface="Arial" panose="020B0604020202020204" pitchFamily="34" charset="0"/>
                <a:cs typeface="Arial" panose="020B0604020202020204" pitchFamily="34" charset="0"/>
              </a:rPr>
              <a:t>These advocates report to the head of their agency on the success of this partnership.  </a:t>
            </a:r>
          </a:p>
          <a:p>
            <a:pPr marL="285750" lvl="1" indent="-285750" fontAlgn="base">
              <a:buFont typeface="Arial" panose="020B0604020202020204" pitchFamily="34" charset="0"/>
              <a:buChar char="•"/>
            </a:pPr>
            <a:r>
              <a:rPr lang="en-US" dirty="0" smtClean="0">
                <a:solidFill>
                  <a:schemeClr val="accent1">
                    <a:lumMod val="50000"/>
                  </a:schemeClr>
                </a:solidFill>
                <a:latin typeface="Arial" panose="020B0604020202020204" pitchFamily="34" charset="0"/>
                <a:cs typeface="Arial" panose="020B0604020202020204" pitchFamily="34" charset="0"/>
              </a:rPr>
              <a:t>Finding creative new ways to educate </a:t>
            </a:r>
          </a:p>
          <a:p>
            <a:pPr marL="285750" lvl="1" indent="-285750" fontAlgn="base">
              <a:buFont typeface="Arial" panose="020B0604020202020204" pitchFamily="34" charset="0"/>
              <a:buChar char="•"/>
            </a:pPr>
            <a:r>
              <a:rPr lang="en-US" dirty="0" smtClean="0">
                <a:solidFill>
                  <a:schemeClr val="accent1">
                    <a:lumMod val="50000"/>
                  </a:schemeClr>
                </a:solidFill>
                <a:latin typeface="Arial" panose="020B0604020202020204" pitchFamily="34" charset="0"/>
                <a:cs typeface="Arial" panose="020B0604020202020204" pitchFamily="34" charset="0"/>
              </a:rPr>
              <a:t>Sponsoring and delivering business development training </a:t>
            </a:r>
          </a:p>
          <a:p>
            <a:pPr marL="285750" lvl="1" indent="-285750" fontAlgn="base">
              <a:buFont typeface="Arial" panose="020B0604020202020204" pitchFamily="34" charset="0"/>
              <a:buChar char="•"/>
            </a:pPr>
            <a:r>
              <a:rPr lang="en-US" dirty="0" smtClean="0">
                <a:solidFill>
                  <a:schemeClr val="accent1">
                    <a:lumMod val="50000"/>
                  </a:schemeClr>
                </a:solidFill>
                <a:latin typeface="Arial" panose="020B0604020202020204" pitchFamily="34" charset="0"/>
                <a:cs typeface="Arial" panose="020B0604020202020204" pitchFamily="34" charset="0"/>
              </a:rPr>
              <a:t>Integrating low-cost networking events into established venues</a:t>
            </a:r>
          </a:p>
          <a:p>
            <a:pPr marL="285750" lvl="1" indent="-285750" fontAlgn="base">
              <a:buFont typeface="Arial" panose="020B0604020202020204" pitchFamily="34" charset="0"/>
              <a:buChar char="•"/>
            </a:pPr>
            <a:r>
              <a:rPr lang="en-US" dirty="0" smtClean="0">
                <a:solidFill>
                  <a:schemeClr val="accent1">
                    <a:lumMod val="50000"/>
                  </a:schemeClr>
                </a:solidFill>
                <a:latin typeface="Arial" panose="020B0604020202020204" pitchFamily="34" charset="0"/>
                <a:cs typeface="Arial" panose="020B0604020202020204" pitchFamily="34" charset="0"/>
              </a:rPr>
              <a:t>Providing free counseling and more…</a:t>
            </a:r>
          </a:p>
          <a:p>
            <a:pPr>
              <a:spcBef>
                <a:spcPts val="0"/>
              </a:spcBef>
              <a:buNone/>
            </a:pPr>
            <a:endParaRPr dirty="0">
              <a:latin typeface="Arial" panose="020B0604020202020204" pitchFamily="34" charset="0"/>
              <a:cs typeface="Arial" panose="020B0604020202020204" pitchFamily="34" charset="0"/>
            </a:endParaRPr>
          </a:p>
        </p:txBody>
      </p:sp>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z="1200" b="0" i="0" u="none" strike="noStrike" kern="1200" cap="none" baseline="0" dirty="0" smtClean="0">
                <a:solidFill>
                  <a:schemeClr val="dk1"/>
                </a:solidFill>
                <a:effectLst/>
                <a:latin typeface="Calibri"/>
                <a:ea typeface="Calibri"/>
                <a:cs typeface="Calibri"/>
                <a:sym typeface="Calibri"/>
              </a:rPr>
              <a:t>Note, all federal agencies have subcontracting directory. We strongly suggest SBA’s subcontracting Directory as they have a Prime Contractor list seeking subcontractors. www.sba.gov/subnet</a:t>
            </a:r>
            <a:endParaRPr dirty="0"/>
          </a:p>
        </p:txBody>
      </p:sp>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r>
              <a:rPr lang="en-US" sz="1200" b="0" i="0" u="none" strike="noStrike" kern="1200" cap="none" baseline="0" dirty="0" smtClean="0">
                <a:solidFill>
                  <a:schemeClr val="dk1"/>
                </a:solidFill>
                <a:effectLst/>
                <a:latin typeface="Arial" panose="020B0604020202020204" pitchFamily="34" charset="0"/>
                <a:ea typeface="Calibri"/>
                <a:cs typeface="Arial" panose="020B0604020202020204" pitchFamily="34" charset="0"/>
                <a:sym typeface="Calibri"/>
              </a:rPr>
              <a:t>Vendors are required to submit a business resume &amp; register a business profile in SAM. This allows agencies to search  businesses based upon numerous identifiable factors such as name, capabilities, NAICS, business size, location, experience and ownership in locating potential small businesses for opportunities.  The information on SAM must be maintained by the vendor (current, accurate, &amp; complete information).</a:t>
            </a:r>
            <a:endParaRPr lang="en-US" sz="1200" b="0" dirty="0" smtClean="0">
              <a:effectLst/>
              <a:latin typeface="Arial" panose="020B0604020202020204" pitchFamily="34" charset="0"/>
              <a:cs typeface="Arial" panose="020B0604020202020204" pitchFamily="34" charset="0"/>
            </a:endParaRPr>
          </a:p>
          <a:p>
            <a:pPr rtl="0"/>
            <a:r>
              <a:rPr lang="en-US" sz="1200" b="0" dirty="0" smtClean="0">
                <a:effectLst/>
                <a:latin typeface="Arial" panose="020B0604020202020204" pitchFamily="34" charset="0"/>
                <a:cs typeface="Arial" panose="020B0604020202020204" pitchFamily="34" charset="0"/>
              </a:rPr>
              <a:t/>
            </a:r>
            <a:br>
              <a:rPr lang="en-US" sz="1200" b="0" dirty="0" smtClean="0">
                <a:effectLst/>
                <a:latin typeface="Arial" panose="020B0604020202020204" pitchFamily="34" charset="0"/>
                <a:cs typeface="Arial" panose="020B0604020202020204" pitchFamily="34" charset="0"/>
              </a:rPr>
            </a:br>
            <a:r>
              <a:rPr lang="en-US" sz="1200" b="0" i="0" u="none" strike="noStrike" kern="1200" cap="none" baseline="0" dirty="0" smtClean="0">
                <a:solidFill>
                  <a:schemeClr val="dk1"/>
                </a:solidFill>
                <a:effectLst/>
                <a:latin typeface="Arial" panose="020B0604020202020204" pitchFamily="34" charset="0"/>
                <a:ea typeface="Calibri"/>
                <a:cs typeface="Arial" panose="020B0604020202020204" pitchFamily="34" charset="0"/>
                <a:sym typeface="Calibri"/>
              </a:rPr>
              <a:t>Vendors doing business with the federal government "will be able to log into one system to manage their entity information in one record, with one expiration date. The site is used by federal agencies to obtain pre-award information in considering vendors for small business opportunities.</a:t>
            </a:r>
            <a:endParaRPr lang="en-US" sz="1200" b="0" dirty="0" smtClean="0">
              <a:effectLst/>
              <a:latin typeface="Arial" panose="020B0604020202020204" pitchFamily="34" charset="0"/>
              <a:cs typeface="Arial" panose="020B0604020202020204" pitchFamily="34" charset="0"/>
            </a:endParaRPr>
          </a:p>
          <a:p>
            <a:r>
              <a:rPr lang="en-US" sz="1200" b="0" dirty="0" smtClean="0">
                <a:effectLst/>
                <a:latin typeface="Arial" panose="020B0604020202020204" pitchFamily="34" charset="0"/>
                <a:cs typeface="Arial" panose="020B0604020202020204" pitchFamily="34" charset="0"/>
              </a:rPr>
              <a:t/>
            </a:r>
            <a:br>
              <a:rPr lang="en-US" sz="1200" b="0" dirty="0" smtClean="0">
                <a:effectLst/>
                <a:latin typeface="Arial" panose="020B0604020202020204" pitchFamily="34" charset="0"/>
                <a:cs typeface="Arial" panose="020B0604020202020204" pitchFamily="34" charset="0"/>
              </a:rPr>
            </a:br>
            <a:r>
              <a:rPr lang="en-US" sz="1200" b="0" i="0" u="none" strike="noStrike" kern="1200" cap="none" baseline="0" dirty="0" smtClean="0">
                <a:solidFill>
                  <a:schemeClr val="dk1"/>
                </a:solidFill>
                <a:effectLst/>
                <a:latin typeface="Arial" panose="020B0604020202020204" pitchFamily="34" charset="0"/>
                <a:ea typeface="Calibri"/>
                <a:cs typeface="Arial" panose="020B0604020202020204" pitchFamily="34" charset="0"/>
                <a:sym typeface="Calibri"/>
              </a:rPr>
              <a:t>As a small business registers in the System for Award Management, there is an opportunity to fill out your small business profile. The information provided populates DSBS. DSBS is another tool contracting officers use to identify potential small business contractors for upcoming contracting opportunities. Small businesses can also use DSBS to identify other small businesses for teaming and joint venturing.  Dynamic Small Business Search  </a:t>
            </a:r>
            <a:r>
              <a:rPr lang="en-US" sz="1200" b="0" i="0" u="sng" strike="noStrike" kern="1200" cap="none" baseline="0" dirty="0" smtClean="0">
                <a:solidFill>
                  <a:schemeClr val="dk1"/>
                </a:solidFill>
                <a:effectLst/>
                <a:latin typeface="Arial" panose="020B0604020202020204" pitchFamily="34" charset="0"/>
                <a:ea typeface="Calibri"/>
                <a:cs typeface="Arial" panose="020B0604020202020204" pitchFamily="34" charset="0"/>
                <a:sym typeface="Calibri"/>
                <a:hlinkClick r:id="rId3"/>
              </a:rPr>
              <a:t>http://dsbs.sba.gov/dsbs/search/dsp_dsbs.cfm</a:t>
            </a:r>
            <a:endParaRPr sz="1200" dirty="0">
              <a:latin typeface="Arial" panose="020B0604020202020204" pitchFamily="34" charset="0"/>
              <a:cs typeface="Arial" panose="020B0604020202020204" pitchFamily="34" charset="0"/>
            </a:endParaRPr>
          </a:p>
        </p:txBody>
      </p:sp>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Arial"/>
              <a:buNone/>
              <a:defRPr sz="3200" b="0" i="0" u="none" strike="noStrike" cap="none" baseline="0">
                <a:solidFill>
                  <a:srgbClr val="888888"/>
                </a:solidFill>
                <a:latin typeface="Calibri"/>
                <a:ea typeface="Calibri"/>
                <a:cs typeface="Calibri"/>
                <a:sym typeface="Calibri"/>
              </a:defRPr>
            </a:lvl1pPr>
            <a:lvl2pPr marL="457200" marR="0" indent="0" algn="ctr" rtl="0">
              <a:spcBef>
                <a:spcPts val="560"/>
              </a:spcBef>
              <a:buClr>
                <a:srgbClr val="888888"/>
              </a:buClr>
              <a:buFont typeface="Arial"/>
              <a:buNone/>
              <a:defRPr sz="2800" b="0" i="0" u="none" strike="noStrike" cap="none" baseline="0">
                <a:solidFill>
                  <a:srgbClr val="888888"/>
                </a:solidFill>
                <a:latin typeface="Calibri"/>
                <a:ea typeface="Calibri"/>
                <a:cs typeface="Calibri"/>
                <a:sym typeface="Calibri"/>
              </a:defRPr>
            </a:lvl2pPr>
            <a:lvl3pPr marL="914400" marR="0" indent="0" algn="ctr" rtl="0">
              <a:spcBef>
                <a:spcPts val="480"/>
              </a:spcBef>
              <a:buClr>
                <a:srgbClr val="888888"/>
              </a:buClr>
              <a:buFont typeface="Arial"/>
              <a:buNone/>
              <a:defRPr sz="2400" b="0" i="0" u="none" strike="noStrike" cap="none" baseline="0">
                <a:solidFill>
                  <a:srgbClr val="888888"/>
                </a:solidFill>
                <a:latin typeface="Calibri"/>
                <a:ea typeface="Calibri"/>
                <a:cs typeface="Calibri"/>
                <a:sym typeface="Calibri"/>
              </a:defRPr>
            </a:lvl3pPr>
            <a:lvl4pPr marL="1371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4pPr>
            <a:lvl5pPr marL="18288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5pPr>
            <a:lvl6pPr marL="22860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9pPr>
          </a:lstStyle>
          <a:p>
            <a:endParaRPr/>
          </a:p>
        </p:txBody>
      </p:sp>
      <p:sp>
        <p:nvSpPr>
          <p:cNvPr id="17" name="Shape 1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8" name="Shape 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9" name="Shape 1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6" name="Shape 7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23" name="Shape 2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4" name="Shape 2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5" name="Shape 2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sz="4000" b="1" cap="none"/>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sz="2000">
                <a:solidFill>
                  <a:srgbClr val="888888"/>
                </a:solidFill>
              </a:defRPr>
            </a:lvl1pPr>
            <a:lvl2pPr marL="457200" indent="0" rtl="0">
              <a:spcBef>
                <a:spcPts val="0"/>
              </a:spcBef>
              <a:buClr>
                <a:srgbClr val="888888"/>
              </a:buClr>
              <a:buFont typeface="Calibri"/>
              <a:buNone/>
              <a:defRPr sz="1800">
                <a:solidFill>
                  <a:srgbClr val="888888"/>
                </a:solidFill>
              </a:defRPr>
            </a:lvl2pPr>
            <a:lvl3pPr marL="914400" indent="0" rtl="0">
              <a:spcBef>
                <a:spcPts val="0"/>
              </a:spcBef>
              <a:buClr>
                <a:srgbClr val="888888"/>
              </a:buClr>
              <a:buFont typeface="Calibri"/>
              <a:buNone/>
              <a:defRPr sz="1600">
                <a:solidFill>
                  <a:srgbClr val="888888"/>
                </a:solidFill>
              </a:defRPr>
            </a:lvl3pPr>
            <a:lvl4pPr marL="1371600" indent="0" rtl="0">
              <a:spcBef>
                <a:spcPts val="0"/>
              </a:spcBef>
              <a:buClr>
                <a:srgbClr val="888888"/>
              </a:buClr>
              <a:buFont typeface="Calibri"/>
              <a:buNone/>
              <a:defRPr sz="1400">
                <a:solidFill>
                  <a:srgbClr val="888888"/>
                </a:solidFill>
              </a:defRPr>
            </a:lvl4pPr>
            <a:lvl5pPr marL="1828800" indent="0" rtl="0">
              <a:spcBef>
                <a:spcPts val="0"/>
              </a:spcBef>
              <a:buClr>
                <a:srgbClr val="888888"/>
              </a:buClr>
              <a:buFont typeface="Calibri"/>
              <a:buNone/>
              <a:defRPr sz="1400">
                <a:solidFill>
                  <a:srgbClr val="888888"/>
                </a:solidFill>
              </a:defRPr>
            </a:lvl5pPr>
            <a:lvl6pPr marL="2286000" indent="0" rtl="0">
              <a:spcBef>
                <a:spcPts val="0"/>
              </a:spcBef>
              <a:buClr>
                <a:srgbClr val="888888"/>
              </a:buClr>
              <a:buFont typeface="Calibri"/>
              <a:buNone/>
              <a:defRPr sz="1400">
                <a:solidFill>
                  <a:srgbClr val="888888"/>
                </a:solidFill>
              </a:defRPr>
            </a:lvl6pPr>
            <a:lvl7pPr marL="2743200" indent="0" rtl="0">
              <a:spcBef>
                <a:spcPts val="0"/>
              </a:spcBef>
              <a:buClr>
                <a:srgbClr val="888888"/>
              </a:buClr>
              <a:buFont typeface="Calibri"/>
              <a:buNone/>
              <a:defRPr sz="1400">
                <a:solidFill>
                  <a:srgbClr val="888888"/>
                </a:solidFill>
              </a:defRPr>
            </a:lvl7pPr>
            <a:lvl8pPr marL="3200400" indent="0" rtl="0">
              <a:spcBef>
                <a:spcPts val="0"/>
              </a:spcBef>
              <a:buClr>
                <a:srgbClr val="888888"/>
              </a:buClr>
              <a:buFont typeface="Calibri"/>
              <a:buNone/>
              <a:defRPr sz="1400">
                <a:solidFill>
                  <a:srgbClr val="888888"/>
                </a:solidFill>
              </a:defRPr>
            </a:lvl8pPr>
            <a:lvl9pPr marL="3657600" indent="0" rtl="0">
              <a:spcBef>
                <a:spcPts val="0"/>
              </a:spcBef>
              <a:buClr>
                <a:srgbClr val="888888"/>
              </a:buClr>
              <a:buFont typeface="Calibri"/>
              <a:buNone/>
              <a:defRPr sz="1400">
                <a:solidFill>
                  <a:srgbClr val="888888"/>
                </a:solidFill>
              </a:defRPr>
            </a:lvl9pPr>
          </a:lstStyle>
          <a:p>
            <a:endParaRPr/>
          </a:p>
        </p:txBody>
      </p:sp>
      <p:sp>
        <p:nvSpPr>
          <p:cNvPr id="29" name="Shape 2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0" name="Shape 3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1" name="Shape 3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35" name="Shape 35"/>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36" name="Shape 3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7" name="Shape 3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8" name="Shape 3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42" name="Shape 4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43" name="Shape 43"/>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44" name="Shape 44"/>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45" name="Shape 4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6" name="Shape 4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7" name="Shape 4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5" name="Shape 5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6" name="Shape 5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60" name="Shape 6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indent="0" algn="l" rtl="0">
              <a:spcBef>
                <a:spcPts val="0"/>
              </a:spcBef>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spcBef>
                <a:spcPts val="0"/>
              </a:spcBef>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spcBef>
                <a:spcPts val="0"/>
              </a:spcBef>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endParaRPr/>
          </a:p>
        </p:txBody>
      </p:sp>
      <p:sp>
        <p:nvSpPr>
          <p:cNvPr id="67" name="Shape 6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sz="3200" b="0" i="0" u="none" strike="noStrike" cap="none" baseline="0">
                <a:solidFill>
                  <a:schemeClr val="dk1"/>
                </a:solidFill>
                <a:latin typeface="Calibri"/>
                <a:ea typeface="Calibri"/>
                <a:cs typeface="Calibri"/>
                <a:sym typeface="Calibri"/>
              </a:defRPr>
            </a:lvl1pPr>
            <a:lvl2pPr marL="742950" marR="0" indent="-107950" algn="l" rtl="0">
              <a:spcBef>
                <a:spcPts val="560"/>
              </a:spcBef>
              <a:buClr>
                <a:schemeClr val="dk1"/>
              </a:buClr>
              <a:buFont typeface="Arial"/>
              <a:buChar char="–"/>
              <a:defRPr sz="2800" b="0" i="0" u="none" strike="noStrike" cap="none" baseline="0">
                <a:solidFill>
                  <a:schemeClr val="dk1"/>
                </a:solidFill>
                <a:latin typeface="Calibri"/>
                <a:ea typeface="Calibri"/>
                <a:cs typeface="Calibri"/>
                <a:sym typeface="Calibri"/>
              </a:defRPr>
            </a:lvl2pPr>
            <a:lvl3pPr marL="1143000" marR="0" indent="-76200" algn="l" rtl="0">
              <a:spcBef>
                <a:spcPts val="480"/>
              </a:spcBef>
              <a:buClr>
                <a:schemeClr val="dk1"/>
              </a:buClr>
              <a:buFont typeface="Arial"/>
              <a:buChar char="•"/>
              <a:defRPr sz="2400" b="0" i="0" u="none" strike="noStrike" cap="none" baseline="0">
                <a:solidFill>
                  <a:schemeClr val="dk1"/>
                </a:solidFill>
                <a:latin typeface="Calibri"/>
                <a:ea typeface="Calibri"/>
                <a:cs typeface="Calibri"/>
                <a:sym typeface="Calibri"/>
              </a:defRPr>
            </a:lvl3pPr>
            <a:lvl4pPr marL="1600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4pPr>
            <a:lvl5pPr marL="20574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5.png"/><Relationship Id="rId7" Type="http://schemas.openxmlformats.org/officeDocument/2006/relationships/diagramQuickStyle" Target="../diagrams/quickStyle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openxmlformats.org/officeDocument/2006/relationships/image" Target="../media/image3.png"/><Relationship Id="rId5" Type="http://schemas.openxmlformats.org/officeDocument/2006/relationships/diagramData" Target="../diagrams/data2.xml"/><Relationship Id="rId10" Type="http://schemas.openxmlformats.org/officeDocument/2006/relationships/image" Target="../media/image18.png"/><Relationship Id="rId4" Type="http://schemas.openxmlformats.org/officeDocument/2006/relationships/hyperlink" Target="http://dsbs.sba.gov/dsbs" TargetMode="External"/><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5.png"/><Relationship Id="rId7" Type="http://schemas.openxmlformats.org/officeDocument/2006/relationships/diagramQuickStyle" Target="../diagrams/quickStyle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3.xml"/><Relationship Id="rId11" Type="http://schemas.openxmlformats.org/officeDocument/2006/relationships/image" Target="../media/image19.png"/><Relationship Id="rId5" Type="http://schemas.openxmlformats.org/officeDocument/2006/relationships/diagramData" Target="../diagrams/data3.xml"/><Relationship Id="rId10" Type="http://schemas.openxmlformats.org/officeDocument/2006/relationships/image" Target="../media/image3.png"/><Relationship Id="rId4" Type="http://schemas.openxmlformats.org/officeDocument/2006/relationships/hyperlink" Target="http://www.fbo.gov/" TargetMode="External"/><Relationship Id="rId9" Type="http://schemas.microsoft.com/office/2007/relationships/diagramDrawing" Target="../diagrams/drawing3.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5.png"/><Relationship Id="rId7" Type="http://schemas.openxmlformats.org/officeDocument/2006/relationships/diagramQuickStyle" Target="../diagrams/quickStyle4.xml"/><Relationship Id="rId12" Type="http://schemas.openxmlformats.org/officeDocument/2006/relationships/hyperlink" Target="https://www.fpds.gov/wiki/index.php/FPDS-NG_FAQ"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Layout" Target="../diagrams/layout4.xml"/><Relationship Id="rId11" Type="http://schemas.openxmlformats.org/officeDocument/2006/relationships/image" Target="../media/image20.jpg"/><Relationship Id="rId5" Type="http://schemas.openxmlformats.org/officeDocument/2006/relationships/diagramData" Target="../diagrams/data4.xml"/><Relationship Id="rId10" Type="http://schemas.openxmlformats.org/officeDocument/2006/relationships/image" Target="../media/image3.png"/><Relationship Id="rId4" Type="http://schemas.openxmlformats.org/officeDocument/2006/relationships/hyperlink" Target="http://www.fpds.gov/" TargetMode="External"/><Relationship Id="rId9" Type="http://schemas.microsoft.com/office/2007/relationships/diagramDrawing" Target="../diagrams/drawing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3.png"/><Relationship Id="rId4" Type="http://schemas.openxmlformats.org/officeDocument/2006/relationships/hyperlink" Target="http://www.usaspending.gov/" TargetMode="External"/></Relationships>
</file>

<file path=ppt/slides/_rels/slide1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png"/><Relationship Id="rId7" Type="http://schemas.openxmlformats.org/officeDocument/2006/relationships/diagramColors" Target="../diagrams/colors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openxmlformats.org/officeDocument/2006/relationships/image" Target="../media/image3.png"/><Relationship Id="rId4" Type="http://schemas.openxmlformats.org/officeDocument/2006/relationships/diagramData" Target="../diagrams/data5.xml"/><Relationship Id="rId9" Type="http://schemas.openxmlformats.org/officeDocument/2006/relationships/image" Target="../media/image22.jpg"/></Relationships>
</file>

<file path=ppt/slides/_rels/slide1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5.png"/><Relationship Id="rId7" Type="http://schemas.openxmlformats.org/officeDocument/2006/relationships/diagramColors" Target="../diagrams/colors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10" Type="http://schemas.openxmlformats.org/officeDocument/2006/relationships/image" Target="../media/image3.png"/><Relationship Id="rId4" Type="http://schemas.openxmlformats.org/officeDocument/2006/relationships/diagramData" Target="../diagrams/data6.xml"/><Relationship Id="rId9" Type="http://schemas.openxmlformats.org/officeDocument/2006/relationships/image" Target="../media/image22.jpg"/></Relationships>
</file>

<file path=ppt/slides/_rels/slide1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5.png"/><Relationship Id="rId7" Type="http://schemas.openxmlformats.org/officeDocument/2006/relationships/diagramColors" Target="../diagrams/colors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10" Type="http://schemas.openxmlformats.org/officeDocument/2006/relationships/image" Target="../media/image3.png"/><Relationship Id="rId4" Type="http://schemas.openxmlformats.org/officeDocument/2006/relationships/diagramData" Target="../diagrams/data7.xml"/><Relationship Id="rId9" Type="http://schemas.openxmlformats.org/officeDocument/2006/relationships/image" Target="../media/image22.jp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5.png"/><Relationship Id="rId7" Type="http://schemas.openxmlformats.org/officeDocument/2006/relationships/diagramQuickStyle" Target="../diagrams/quickStyle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Layout" Target="../diagrams/layout8.xml"/><Relationship Id="rId11" Type="http://schemas.openxmlformats.org/officeDocument/2006/relationships/image" Target="../media/image23.jpg"/><Relationship Id="rId5" Type="http://schemas.openxmlformats.org/officeDocument/2006/relationships/diagramData" Target="../diagrams/data8.xml"/><Relationship Id="rId10" Type="http://schemas.openxmlformats.org/officeDocument/2006/relationships/image" Target="../media/image3.png"/><Relationship Id="rId4" Type="http://schemas.openxmlformats.org/officeDocument/2006/relationships/hyperlink" Target="http://www.gsaelibrary.gsa.gov/" TargetMode="External"/><Relationship Id="rId9" Type="http://schemas.microsoft.com/office/2007/relationships/diagramDrawing" Target="../diagrams/drawing8.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5.png"/><Relationship Id="rId7" Type="http://schemas.openxmlformats.org/officeDocument/2006/relationships/diagramQuickStyle" Target="../diagrams/quickStyle9.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Layout" Target="../diagrams/layout9.xml"/><Relationship Id="rId11" Type="http://schemas.openxmlformats.org/officeDocument/2006/relationships/image" Target="../media/image24.png"/><Relationship Id="rId5" Type="http://schemas.openxmlformats.org/officeDocument/2006/relationships/diagramData" Target="../diagrams/data9.xml"/><Relationship Id="rId10" Type="http://schemas.openxmlformats.org/officeDocument/2006/relationships/image" Target="../media/image3.png"/><Relationship Id="rId4" Type="http://schemas.openxmlformats.org/officeDocument/2006/relationships/hyperlink" Target="http://www.ebuy.gsa.gov/" TargetMode="External"/><Relationship Id="rId9" Type="http://schemas.microsoft.com/office/2007/relationships/diagramDrawing" Target="../diagrams/drawing9.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vsc.gsa.gov/" TargetMode="External"/><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5.png"/><Relationship Id="rId7" Type="http://schemas.openxmlformats.org/officeDocument/2006/relationships/diagramQuickStyle" Target="../diagrams/quickStyle10.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10" Type="http://schemas.openxmlformats.org/officeDocument/2006/relationships/image" Target="../media/image3.png"/><Relationship Id="rId4" Type="http://schemas.openxmlformats.org/officeDocument/2006/relationships/hyperlink" Target="http://www.gsa.gov/smallbusiness" TargetMode="External"/><Relationship Id="rId9" Type="http://schemas.microsoft.com/office/2007/relationships/diagramDrawing" Target="../diagrams/drawing10.xml"/></Relationships>
</file>

<file path=ppt/slides/_rels/slide22.xml.rels><?xml version="1.0" encoding="UTF-8" standalone="yes"?>
<Relationships xmlns="http://schemas.openxmlformats.org/package/2006/relationships"><Relationship Id="rId8" Type="http://schemas.openxmlformats.org/officeDocument/2006/relationships/hyperlink" Target="https://www.youtube.com/user/usgsa" TargetMode="External"/><Relationship Id="rId3" Type="http://schemas.openxmlformats.org/officeDocument/2006/relationships/image" Target="../media/image5.png"/><Relationship Id="rId7"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www.gsa.gov/smallbusiness" TargetMode="External"/><Relationship Id="rId10" Type="http://schemas.openxmlformats.org/officeDocument/2006/relationships/hyperlink" Target="https://www.google.com/url?q=https://interact.gsa.gov/&amp;sa=D&amp;sntz=1&amp;usg=AFQjCNFKsMv46Jm8PKY115n0h5q1KkV0rw" TargetMode="External"/><Relationship Id="rId4" Type="http://schemas.openxmlformats.org/officeDocument/2006/relationships/image" Target="../media/image3.png"/><Relationship Id="rId9" Type="http://schemas.openxmlformats.org/officeDocument/2006/relationships/image" Target="../media/image28.png"/></Relationships>
</file>

<file path=ppt/slides/_rels/slide23.xml.rels><?xml version="1.0" encoding="UTF-8" standalone="yes"?>
<Relationships xmlns="http://schemas.openxmlformats.org/package/2006/relationships"><Relationship Id="rId8" Type="http://schemas.openxmlformats.org/officeDocument/2006/relationships/hyperlink" Target="http://www.gsa.gov/events" TargetMode="External"/><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8" Type="http://schemas.openxmlformats.org/officeDocument/2006/relationships/hyperlink" Target="mailto:r4smallbiz@gsa.gov" TargetMode="External"/><Relationship Id="rId3" Type="http://schemas.openxmlformats.org/officeDocument/2006/relationships/image" Target="../media/image5.png"/><Relationship Id="rId7" Type="http://schemas.openxmlformats.org/officeDocument/2006/relationships/hyperlink" Target="https://www.google.com/url?q=https://interact.gsa.gov/&amp;sa=D&amp;sntz=1&amp;usg=AFQjCNFKsMv46Jm8PKY115n0h5q1KkV0rw"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www.gsa.gov/r4" TargetMode="External"/><Relationship Id="rId4" Type="http://schemas.openxmlformats.org/officeDocument/2006/relationships/image" Target="../media/image3.png"/><Relationship Id="rId9" Type="http://schemas.openxmlformats.org/officeDocument/2006/relationships/hyperlink" Target="http://www.gsa.gov/small-busines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hyperlink" Target="http://www.sam.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Shape 88"/>
          <p:cNvPicPr preferRelativeResize="0"/>
          <p:nvPr/>
        </p:nvPicPr>
        <p:blipFill rotWithShape="1">
          <a:blip r:embed="rId3">
            <a:alphaModFix amt="7000"/>
          </a:blip>
          <a:srcRect/>
          <a:stretch/>
        </p:blipFill>
        <p:spPr>
          <a:xfrm>
            <a:off x="0" y="-21566"/>
            <a:ext cx="9144000" cy="6858000"/>
          </a:xfrm>
          <a:prstGeom prst="rect">
            <a:avLst/>
          </a:prstGeom>
          <a:noFill/>
          <a:ln>
            <a:noFill/>
          </a:ln>
        </p:spPr>
      </p:pic>
      <p:sp>
        <p:nvSpPr>
          <p:cNvPr id="89" name="Shape 89"/>
          <p:cNvSpPr/>
          <p:nvPr/>
        </p:nvSpPr>
        <p:spPr>
          <a:xfrm>
            <a:off x="1196134" y="5612662"/>
            <a:ext cx="6724667" cy="127692"/>
          </a:xfrm>
          <a:prstGeom prst="rect">
            <a:avLst/>
          </a:prstGeom>
          <a:solidFill>
            <a:srgbClr val="266BA6"/>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90" name="Shape 90"/>
          <p:cNvSpPr/>
          <p:nvPr/>
        </p:nvSpPr>
        <p:spPr>
          <a:xfrm>
            <a:off x="1196134" y="5789514"/>
            <a:ext cx="6724667" cy="127692"/>
          </a:xfrm>
          <a:prstGeom prst="rect">
            <a:avLst/>
          </a:prstGeom>
          <a:solidFill>
            <a:srgbClr val="00345E"/>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pic>
        <p:nvPicPr>
          <p:cNvPr id="91" name="Shape 91"/>
          <p:cNvPicPr preferRelativeResize="0"/>
          <p:nvPr/>
        </p:nvPicPr>
        <p:blipFill rotWithShape="1">
          <a:blip r:embed="rId4">
            <a:alphaModFix/>
          </a:blip>
          <a:srcRect l="9791" t="31691" r="13720" b="30219"/>
          <a:stretch/>
        </p:blipFill>
        <p:spPr>
          <a:xfrm>
            <a:off x="1066800" y="838200"/>
            <a:ext cx="6994061" cy="1393150"/>
          </a:xfrm>
          <a:prstGeom prst="rect">
            <a:avLst/>
          </a:prstGeom>
          <a:noFill/>
          <a:ln>
            <a:noFill/>
          </a:ln>
        </p:spPr>
      </p:pic>
      <p:sp>
        <p:nvSpPr>
          <p:cNvPr id="92" name="Shape 92"/>
          <p:cNvSpPr txBox="1"/>
          <p:nvPr/>
        </p:nvSpPr>
        <p:spPr>
          <a:xfrm>
            <a:off x="1143000" y="4655896"/>
            <a:ext cx="5181600"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smtClean="0">
                <a:solidFill>
                  <a:srgbClr val="266BA6"/>
                </a:solidFill>
              </a:rPr>
              <a:t>Chasity </a:t>
            </a:r>
            <a:r>
              <a:rPr lang="en-US" sz="1800" dirty="0" smtClean="0">
                <a:solidFill>
                  <a:srgbClr val="266BA6"/>
                </a:solidFill>
              </a:rPr>
              <a:t>Ash</a:t>
            </a:r>
            <a:r>
              <a:rPr lang="en-US" sz="1800" dirty="0" smtClean="0">
                <a:solidFill>
                  <a:srgbClr val="266BA6"/>
                </a:solidFill>
              </a:rPr>
              <a:t>, Lead Procurement Analyst &amp; SBTA</a:t>
            </a:r>
            <a:endParaRPr lang="en-US" sz="1800" dirty="0" smtClean="0">
              <a:solidFill>
                <a:srgbClr val="266BA6"/>
              </a:solidFill>
            </a:endParaRPr>
          </a:p>
          <a:p>
            <a:pPr marL="0" marR="0" lvl="0" indent="0" algn="l" rtl="0">
              <a:spcBef>
                <a:spcPts val="0"/>
              </a:spcBef>
              <a:buSzPct val="25000"/>
              <a:buNone/>
            </a:pPr>
            <a:r>
              <a:rPr lang="en-US" sz="1800" dirty="0" smtClean="0">
                <a:solidFill>
                  <a:srgbClr val="266BA6"/>
                </a:solidFill>
              </a:rPr>
              <a:t>Region </a:t>
            </a:r>
            <a:r>
              <a:rPr lang="en-US" sz="1800" dirty="0" smtClean="0">
                <a:solidFill>
                  <a:srgbClr val="266BA6"/>
                </a:solidFill>
              </a:rPr>
              <a:t>4 </a:t>
            </a:r>
            <a:r>
              <a:rPr lang="en-US" sz="1800" b="0" i="0" u="none" strike="noStrike" cap="none" baseline="0" dirty="0" smtClean="0">
                <a:solidFill>
                  <a:srgbClr val="266BA6"/>
                </a:solidFill>
                <a:latin typeface="Arial"/>
                <a:ea typeface="Arial"/>
                <a:cs typeface="Arial"/>
                <a:sym typeface="Arial"/>
              </a:rPr>
              <a:t>Office </a:t>
            </a:r>
            <a:r>
              <a:rPr lang="en-US" sz="1800" b="0" i="0" u="none" strike="noStrike" cap="none" baseline="0" dirty="0">
                <a:solidFill>
                  <a:srgbClr val="266BA6"/>
                </a:solidFill>
                <a:latin typeface="Arial"/>
                <a:ea typeface="Arial"/>
                <a:cs typeface="Arial"/>
                <a:sym typeface="Arial"/>
              </a:rPr>
              <a:t>of </a:t>
            </a:r>
            <a:r>
              <a:rPr lang="en-US" sz="1800" b="0" i="0" u="none" strike="noStrike" cap="none" baseline="0" dirty="0" smtClean="0">
                <a:solidFill>
                  <a:srgbClr val="266BA6"/>
                </a:solidFill>
                <a:latin typeface="Arial"/>
                <a:ea typeface="Arial"/>
                <a:cs typeface="Arial"/>
                <a:sym typeface="Arial"/>
              </a:rPr>
              <a:t>Small</a:t>
            </a:r>
            <a:r>
              <a:rPr lang="en-US" sz="1800" b="0" i="0" u="none" strike="noStrike" cap="none" dirty="0" smtClean="0">
                <a:solidFill>
                  <a:srgbClr val="266BA6"/>
                </a:solidFill>
                <a:latin typeface="Arial"/>
                <a:ea typeface="Arial"/>
                <a:cs typeface="Arial"/>
                <a:sym typeface="Arial"/>
              </a:rPr>
              <a:t> &amp; Disadvantage Business Utilization</a:t>
            </a:r>
            <a:endParaRPr lang="en-US" sz="1800" b="0" i="0" u="none" strike="noStrike" cap="none" baseline="0" dirty="0">
              <a:solidFill>
                <a:srgbClr val="266BA6"/>
              </a:solidFill>
              <a:latin typeface="Arial"/>
              <a:ea typeface="Arial"/>
              <a:cs typeface="Arial"/>
              <a:sym typeface="Arial"/>
            </a:endParaRPr>
          </a:p>
        </p:txBody>
      </p:sp>
      <p:sp>
        <p:nvSpPr>
          <p:cNvPr id="93" name="Shape 93"/>
          <p:cNvSpPr/>
          <p:nvPr/>
        </p:nvSpPr>
        <p:spPr>
          <a:xfrm>
            <a:off x="1196134" y="2209800"/>
            <a:ext cx="6729505" cy="367147"/>
          </a:xfrm>
          <a:prstGeom prst="rect">
            <a:avLst/>
          </a:prstGeom>
          <a:solidFill>
            <a:srgbClr val="00345E"/>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94" name="Shape 94"/>
          <p:cNvSpPr txBox="1"/>
          <p:nvPr/>
        </p:nvSpPr>
        <p:spPr>
          <a:xfrm>
            <a:off x="1235312" y="3075309"/>
            <a:ext cx="6844599" cy="66424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b="0" i="0" u="none" strike="noStrike" cap="none" baseline="0" dirty="0" smtClean="0">
                <a:solidFill>
                  <a:schemeClr val="bg2"/>
                </a:solidFill>
                <a:latin typeface="Arial"/>
                <a:ea typeface="Arial"/>
                <a:cs typeface="Arial"/>
                <a:sym typeface="Arial"/>
              </a:rPr>
              <a:t>How to Access Procurement Opportunities </a:t>
            </a:r>
            <a:endParaRPr lang="en-US" sz="2800" b="0" i="0" u="none" strike="noStrike" cap="none" baseline="0" dirty="0">
              <a:solidFill>
                <a:schemeClr val="bg2"/>
              </a:solidFill>
              <a:latin typeface="Arial"/>
              <a:ea typeface="Arial"/>
              <a:cs typeface="Arial"/>
              <a:sym typeface="Arial"/>
            </a:endParaRPr>
          </a:p>
        </p:txBody>
      </p:sp>
      <p:sp>
        <p:nvSpPr>
          <p:cNvPr id="95" name="Shape 95"/>
          <p:cNvSpPr txBox="1"/>
          <p:nvPr/>
        </p:nvSpPr>
        <p:spPr>
          <a:xfrm>
            <a:off x="2971800" y="6172200"/>
            <a:ext cx="3200399" cy="276998"/>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200" b="0" i="0" u="none" strike="noStrike" cap="none" baseline="0">
                <a:solidFill>
                  <a:srgbClr val="7F7F7F"/>
                </a:solidFill>
                <a:latin typeface="Arial"/>
                <a:ea typeface="Arial"/>
                <a:cs typeface="Arial"/>
                <a:sym typeface="Arial"/>
              </a:rPr>
              <a:t>U.S. General Services Administration</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p:nvPr/>
        </p:nvSpPr>
        <p:spPr>
          <a:xfrm>
            <a:off x="-76200" y="1103607"/>
            <a:ext cx="9296399" cy="127692"/>
          </a:xfrm>
          <a:prstGeom prst="rect">
            <a:avLst/>
          </a:prstGeom>
          <a:solidFill>
            <a:srgbClr val="266BA6"/>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61" name="Shape 161"/>
          <p:cNvSpPr/>
          <p:nvPr/>
        </p:nvSpPr>
        <p:spPr>
          <a:xfrm>
            <a:off x="-76200" y="1280459"/>
            <a:ext cx="9296399" cy="127692"/>
          </a:xfrm>
          <a:prstGeom prst="rect">
            <a:avLst/>
          </a:prstGeom>
          <a:solidFill>
            <a:srgbClr val="00345E"/>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62" name="Shape 162"/>
          <p:cNvSpPr txBox="1"/>
          <p:nvPr/>
        </p:nvSpPr>
        <p:spPr>
          <a:xfrm>
            <a:off x="4800600" y="381000"/>
            <a:ext cx="411480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rgbClr val="266BA6"/>
                </a:solidFill>
                <a:latin typeface="Arial"/>
                <a:ea typeface="Arial"/>
                <a:cs typeface="Arial"/>
                <a:sym typeface="Arial"/>
              </a:rPr>
              <a:t>AN OVERVIEW FOR NEW VENDORS</a:t>
            </a:r>
          </a:p>
        </p:txBody>
      </p:sp>
      <p:pic>
        <p:nvPicPr>
          <p:cNvPr id="163" name="Shape 163"/>
          <p:cNvPicPr preferRelativeResize="0"/>
          <p:nvPr/>
        </p:nvPicPr>
        <p:blipFill rotWithShape="1">
          <a:blip r:embed="rId3">
            <a:alphaModFix/>
          </a:blip>
          <a:srcRect/>
          <a:stretch/>
        </p:blipFill>
        <p:spPr>
          <a:xfrm>
            <a:off x="76200" y="76200"/>
            <a:ext cx="990599" cy="990599"/>
          </a:xfrm>
          <a:prstGeom prst="rect">
            <a:avLst/>
          </a:prstGeom>
          <a:noFill/>
          <a:ln>
            <a:noFill/>
          </a:ln>
        </p:spPr>
      </p:pic>
      <p:sp>
        <p:nvSpPr>
          <p:cNvPr id="164" name="Shape 164"/>
          <p:cNvSpPr txBox="1"/>
          <p:nvPr/>
        </p:nvSpPr>
        <p:spPr>
          <a:xfrm>
            <a:off x="206620" y="1600200"/>
            <a:ext cx="546820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1" dirty="0" smtClean="0">
                <a:solidFill>
                  <a:srgbClr val="00345E"/>
                </a:solidFill>
              </a:rPr>
              <a:t>Dynamic Small Business Search</a:t>
            </a:r>
          </a:p>
          <a:p>
            <a:pPr lvl="0">
              <a:buSzPct val="25000"/>
            </a:pPr>
            <a:r>
              <a:rPr lang="en-US" sz="1800" u="sng" dirty="0">
                <a:hlinkClick r:id="rId4"/>
              </a:rPr>
              <a:t>http://dsbs.sba.gov/dsbs</a:t>
            </a:r>
            <a:r>
              <a:rPr lang="en-US" sz="1800" dirty="0"/>
              <a:t> </a:t>
            </a:r>
            <a:endParaRPr lang="en-US" sz="1800" dirty="0" smtClean="0">
              <a:solidFill>
                <a:srgbClr val="00345E"/>
              </a:solidFill>
            </a:endParaRPr>
          </a:p>
          <a:p>
            <a:pPr marL="0" marR="0" lvl="0" indent="0" algn="l" rtl="0">
              <a:spcBef>
                <a:spcPts val="0"/>
              </a:spcBef>
              <a:buSzPct val="25000"/>
              <a:buNone/>
            </a:pPr>
            <a:endParaRPr lang="en-US" sz="1800" b="0" i="0" u="none" strike="noStrike" cap="none" baseline="0" dirty="0">
              <a:solidFill>
                <a:srgbClr val="00345E"/>
              </a:solidFill>
              <a:latin typeface="Arial"/>
              <a:ea typeface="Arial"/>
              <a:cs typeface="Arial"/>
              <a:sym typeface="Arial"/>
            </a:endParaRPr>
          </a:p>
        </p:txBody>
      </p:sp>
      <p:graphicFrame>
        <p:nvGraphicFramePr>
          <p:cNvPr id="2" name="Diagram 1"/>
          <p:cNvGraphicFramePr/>
          <p:nvPr>
            <p:extLst>
              <p:ext uri="{D42A27DB-BD31-4B8C-83A1-F6EECF244321}">
                <p14:modId xmlns:p14="http://schemas.microsoft.com/office/powerpoint/2010/main" val="3127815169"/>
              </p:ext>
            </p:extLst>
          </p:nvPr>
        </p:nvGraphicFramePr>
        <p:xfrm>
          <a:off x="3886200" y="1969532"/>
          <a:ext cx="5562600" cy="4343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2047" y="2514600"/>
            <a:ext cx="4396153" cy="3629645"/>
          </a:xfrm>
          <a:prstGeom prst="rect">
            <a:avLst/>
          </a:prstGeom>
        </p:spPr>
      </p:pic>
      <p:pic>
        <p:nvPicPr>
          <p:cNvPr id="168" name="Shape 168"/>
          <p:cNvPicPr preferRelativeResize="0"/>
          <p:nvPr/>
        </p:nvPicPr>
        <p:blipFill rotWithShape="1">
          <a:blip r:embed="rId11">
            <a:alphaModFix amt="12000"/>
          </a:blip>
          <a:srcRect/>
          <a:stretch/>
        </p:blipFill>
        <p:spPr>
          <a:xfrm>
            <a:off x="76200" y="-287986"/>
            <a:ext cx="9144000" cy="143098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p:nvPr/>
        </p:nvSpPr>
        <p:spPr>
          <a:xfrm>
            <a:off x="-76200" y="1103607"/>
            <a:ext cx="9296399" cy="127692"/>
          </a:xfrm>
          <a:prstGeom prst="rect">
            <a:avLst/>
          </a:prstGeom>
          <a:solidFill>
            <a:srgbClr val="266BA6"/>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74" name="Shape 174"/>
          <p:cNvSpPr/>
          <p:nvPr/>
        </p:nvSpPr>
        <p:spPr>
          <a:xfrm>
            <a:off x="-76200" y="1280459"/>
            <a:ext cx="9296399" cy="127692"/>
          </a:xfrm>
          <a:prstGeom prst="rect">
            <a:avLst/>
          </a:prstGeom>
          <a:solidFill>
            <a:srgbClr val="00345E"/>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75" name="Shape 175"/>
          <p:cNvSpPr txBox="1"/>
          <p:nvPr/>
        </p:nvSpPr>
        <p:spPr>
          <a:xfrm>
            <a:off x="4800600" y="381000"/>
            <a:ext cx="411480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rgbClr val="266BA6"/>
                </a:solidFill>
                <a:latin typeface="Arial"/>
                <a:ea typeface="Arial"/>
                <a:cs typeface="Arial"/>
                <a:sym typeface="Arial"/>
              </a:rPr>
              <a:t>AN OVERVIEW FOR NEW VENDORS</a:t>
            </a:r>
          </a:p>
        </p:txBody>
      </p:sp>
      <p:pic>
        <p:nvPicPr>
          <p:cNvPr id="176" name="Shape 176"/>
          <p:cNvPicPr preferRelativeResize="0"/>
          <p:nvPr/>
        </p:nvPicPr>
        <p:blipFill rotWithShape="1">
          <a:blip r:embed="rId3">
            <a:alphaModFix/>
          </a:blip>
          <a:srcRect/>
          <a:stretch/>
        </p:blipFill>
        <p:spPr>
          <a:xfrm>
            <a:off x="76200" y="76200"/>
            <a:ext cx="990599" cy="990599"/>
          </a:xfrm>
          <a:prstGeom prst="rect">
            <a:avLst/>
          </a:prstGeom>
          <a:noFill/>
          <a:ln>
            <a:noFill/>
          </a:ln>
        </p:spPr>
      </p:pic>
      <p:sp>
        <p:nvSpPr>
          <p:cNvPr id="177" name="Shape 177"/>
          <p:cNvSpPr txBox="1"/>
          <p:nvPr/>
        </p:nvSpPr>
        <p:spPr>
          <a:xfrm>
            <a:off x="76200" y="1676400"/>
            <a:ext cx="615400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1" i="0" u="none" strike="noStrike" cap="none" baseline="0" dirty="0" smtClean="0">
                <a:solidFill>
                  <a:srgbClr val="00345E"/>
                </a:solidFill>
                <a:latin typeface="Arial"/>
                <a:ea typeface="Arial"/>
                <a:cs typeface="Arial"/>
                <a:sym typeface="Arial"/>
              </a:rPr>
              <a:t>Federal Business Opportunities (</a:t>
            </a:r>
            <a:r>
              <a:rPr lang="en-US" sz="2000" b="1" dirty="0" smtClean="0">
                <a:solidFill>
                  <a:srgbClr val="00345E"/>
                </a:solidFill>
              </a:rPr>
              <a:t>beta.SAM.gov</a:t>
            </a:r>
            <a:r>
              <a:rPr lang="en-US" sz="2000" b="1" i="0" u="none" strike="noStrike" cap="none" baseline="0" dirty="0" smtClean="0">
                <a:solidFill>
                  <a:srgbClr val="00345E"/>
                </a:solidFill>
                <a:latin typeface="Arial"/>
                <a:ea typeface="Arial"/>
                <a:cs typeface="Arial"/>
                <a:sym typeface="Arial"/>
              </a:rPr>
              <a:t>)</a:t>
            </a:r>
          </a:p>
          <a:p>
            <a:pPr lvl="0">
              <a:buSzPct val="25000"/>
            </a:pPr>
            <a:r>
              <a:rPr lang="en-US" sz="1800" u="sng" dirty="0" smtClean="0">
                <a:hlinkClick r:id="rId4"/>
              </a:rPr>
              <a:t>www.beta.SAM.gov</a:t>
            </a:r>
            <a:r>
              <a:rPr lang="en-US" sz="1800" b="1" u="sng" dirty="0">
                <a:hlinkClick r:id="rId4"/>
              </a:rPr>
              <a:t/>
            </a:r>
            <a:br>
              <a:rPr lang="en-US" sz="1800" b="1" u="sng" dirty="0">
                <a:hlinkClick r:id="rId4"/>
              </a:rPr>
            </a:br>
            <a:endParaRPr lang="en-US" sz="1800" b="0" i="0" u="none" strike="noStrike" cap="none" baseline="0" dirty="0" smtClean="0">
              <a:solidFill>
                <a:srgbClr val="00345E"/>
              </a:solidFill>
              <a:latin typeface="Arial"/>
              <a:ea typeface="Arial"/>
              <a:cs typeface="Arial"/>
              <a:sym typeface="Arial"/>
            </a:endParaRPr>
          </a:p>
          <a:p>
            <a:pPr marL="0" marR="0" lvl="0" indent="0" algn="l" rtl="0">
              <a:spcBef>
                <a:spcPts val="0"/>
              </a:spcBef>
              <a:buSzPct val="25000"/>
              <a:buNone/>
            </a:pPr>
            <a:r>
              <a:rPr lang="en-US" sz="1800" b="0" i="0" u="none" strike="noStrike" cap="none" dirty="0" smtClean="0">
                <a:solidFill>
                  <a:srgbClr val="00345E"/>
                </a:solidFill>
                <a:latin typeface="Arial"/>
                <a:ea typeface="Arial"/>
                <a:cs typeface="Arial"/>
                <a:sym typeface="Arial"/>
              </a:rPr>
              <a:t> </a:t>
            </a:r>
            <a:endParaRPr lang="en-US" sz="1800" b="0" i="0" u="none" strike="noStrike" cap="none" baseline="0" dirty="0">
              <a:solidFill>
                <a:srgbClr val="00345E"/>
              </a:solidFill>
              <a:latin typeface="Arial"/>
              <a:ea typeface="Arial"/>
              <a:cs typeface="Arial"/>
              <a:sym typeface="Arial"/>
            </a:endParaRPr>
          </a:p>
        </p:txBody>
      </p:sp>
      <p:graphicFrame>
        <p:nvGraphicFramePr>
          <p:cNvPr id="2" name="Diagram 1"/>
          <p:cNvGraphicFramePr/>
          <p:nvPr>
            <p:extLst>
              <p:ext uri="{D42A27DB-BD31-4B8C-83A1-F6EECF244321}">
                <p14:modId xmlns:p14="http://schemas.microsoft.com/office/powerpoint/2010/main" val="574699703"/>
              </p:ext>
            </p:extLst>
          </p:nvPr>
        </p:nvGraphicFramePr>
        <p:xfrm>
          <a:off x="590549" y="2667000"/>
          <a:ext cx="8115301" cy="3962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81" name="Shape 181"/>
          <p:cNvPicPr preferRelativeResize="0"/>
          <p:nvPr/>
        </p:nvPicPr>
        <p:blipFill rotWithShape="1">
          <a:blip r:embed="rId10">
            <a:alphaModFix amt="12000"/>
          </a:blip>
          <a:srcRect/>
          <a:stretch/>
        </p:blipFill>
        <p:spPr>
          <a:xfrm>
            <a:off x="76200" y="-287986"/>
            <a:ext cx="9144000" cy="1430985"/>
          </a:xfrm>
          <a:prstGeom prst="rect">
            <a:avLst/>
          </a:prstGeom>
          <a:noFill/>
          <a:ln>
            <a:noFill/>
          </a:ln>
        </p:spPr>
      </p:pic>
      <p:pic>
        <p:nvPicPr>
          <p:cNvPr id="11" name="Picture 10"/>
          <p:cNvPicPr/>
          <p:nvPr/>
        </p:nvPicPr>
        <p:blipFill rotWithShape="1">
          <a:blip r:embed="rId11"/>
          <a:srcRect t="12444" r="1301" b="54524"/>
          <a:stretch/>
        </p:blipFill>
        <p:spPr bwMode="auto">
          <a:xfrm>
            <a:off x="6019800" y="1408151"/>
            <a:ext cx="3047999" cy="799475"/>
          </a:xfrm>
          <a:prstGeom prst="rect">
            <a:avLst/>
          </a:prstGeom>
          <a:ln>
            <a:noFill/>
          </a:ln>
          <a:extLst>
            <a:ext uri="{53640926-AAD7-44D8-BBD7-CCE9431645EC}">
              <a14:shadowObscured xmlns:a14="http://schemas.microsoft.com/office/drawing/2010/main"/>
            </a:ext>
          </a:extLst>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p:nvPr/>
        </p:nvSpPr>
        <p:spPr>
          <a:xfrm>
            <a:off x="-76200" y="1103607"/>
            <a:ext cx="9296399" cy="127692"/>
          </a:xfrm>
          <a:prstGeom prst="rect">
            <a:avLst/>
          </a:prstGeom>
          <a:solidFill>
            <a:srgbClr val="266BA6"/>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87" name="Shape 187"/>
          <p:cNvSpPr/>
          <p:nvPr/>
        </p:nvSpPr>
        <p:spPr>
          <a:xfrm>
            <a:off x="-76200" y="1280459"/>
            <a:ext cx="9296399" cy="127692"/>
          </a:xfrm>
          <a:prstGeom prst="rect">
            <a:avLst/>
          </a:prstGeom>
          <a:solidFill>
            <a:srgbClr val="00345E"/>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88" name="Shape 188"/>
          <p:cNvSpPr txBox="1"/>
          <p:nvPr/>
        </p:nvSpPr>
        <p:spPr>
          <a:xfrm>
            <a:off x="4800600" y="381000"/>
            <a:ext cx="411480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rgbClr val="266BA6"/>
                </a:solidFill>
                <a:latin typeface="Arial"/>
                <a:ea typeface="Arial"/>
                <a:cs typeface="Arial"/>
                <a:sym typeface="Arial"/>
              </a:rPr>
              <a:t>AN OVERVIEW FOR NEW VENDORS</a:t>
            </a:r>
          </a:p>
        </p:txBody>
      </p:sp>
      <p:pic>
        <p:nvPicPr>
          <p:cNvPr id="189" name="Shape 189"/>
          <p:cNvPicPr preferRelativeResize="0"/>
          <p:nvPr/>
        </p:nvPicPr>
        <p:blipFill rotWithShape="1">
          <a:blip r:embed="rId3">
            <a:alphaModFix/>
          </a:blip>
          <a:srcRect/>
          <a:stretch/>
        </p:blipFill>
        <p:spPr>
          <a:xfrm>
            <a:off x="76200" y="76200"/>
            <a:ext cx="990599" cy="990599"/>
          </a:xfrm>
          <a:prstGeom prst="rect">
            <a:avLst/>
          </a:prstGeom>
          <a:noFill/>
          <a:ln>
            <a:noFill/>
          </a:ln>
        </p:spPr>
      </p:pic>
      <p:sp>
        <p:nvSpPr>
          <p:cNvPr id="190" name="Shape 190"/>
          <p:cNvSpPr txBox="1"/>
          <p:nvPr/>
        </p:nvSpPr>
        <p:spPr>
          <a:xfrm>
            <a:off x="304800" y="1453634"/>
            <a:ext cx="607780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1" dirty="0" smtClean="0">
                <a:solidFill>
                  <a:srgbClr val="00345E"/>
                </a:solidFill>
              </a:rPr>
              <a:t>Federal Procurement Data System (FPDS) </a:t>
            </a:r>
          </a:p>
          <a:p>
            <a:pPr lvl="0">
              <a:buSzPct val="25000"/>
            </a:pPr>
            <a:r>
              <a:rPr lang="en-US" sz="1800" u="sng" dirty="0">
                <a:hlinkClick r:id="rId4"/>
              </a:rPr>
              <a:t>www.fpds.gov</a:t>
            </a:r>
            <a:endParaRPr lang="en-US" sz="1800" b="0" i="0" u="none" strike="noStrike" cap="none" baseline="0" dirty="0">
              <a:solidFill>
                <a:srgbClr val="00345E"/>
              </a:solidFill>
              <a:latin typeface="Arial"/>
              <a:ea typeface="Arial"/>
              <a:cs typeface="Arial"/>
              <a:sym typeface="Arial"/>
            </a:endParaRPr>
          </a:p>
        </p:txBody>
      </p:sp>
      <p:graphicFrame>
        <p:nvGraphicFramePr>
          <p:cNvPr id="2" name="Diagram 1"/>
          <p:cNvGraphicFramePr/>
          <p:nvPr>
            <p:extLst>
              <p:ext uri="{D42A27DB-BD31-4B8C-83A1-F6EECF244321}">
                <p14:modId xmlns:p14="http://schemas.microsoft.com/office/powerpoint/2010/main" val="4043257946"/>
              </p:ext>
            </p:extLst>
          </p:nvPr>
        </p:nvGraphicFramePr>
        <p:xfrm>
          <a:off x="1257299" y="2209800"/>
          <a:ext cx="6629400" cy="3556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94" name="Shape 194"/>
          <p:cNvPicPr preferRelativeResize="0"/>
          <p:nvPr/>
        </p:nvPicPr>
        <p:blipFill rotWithShape="1">
          <a:blip r:embed="rId10">
            <a:alphaModFix amt="12000"/>
          </a:blip>
          <a:srcRect/>
          <a:stretch/>
        </p:blipFill>
        <p:spPr>
          <a:xfrm>
            <a:off x="76200" y="-287986"/>
            <a:ext cx="9144000" cy="1430985"/>
          </a:xfrm>
          <a:prstGeom prst="rect">
            <a:avLst/>
          </a:prstGeom>
          <a:noFill/>
          <a:ln>
            <a:noFill/>
          </a:ln>
        </p:spPr>
      </p:pic>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69000" y="1408151"/>
            <a:ext cx="3175000" cy="1016000"/>
          </a:xfrm>
          <a:prstGeom prst="rect">
            <a:avLst/>
          </a:prstGeom>
        </p:spPr>
      </p:pic>
      <p:sp>
        <p:nvSpPr>
          <p:cNvPr id="4" name="TextBox 3"/>
          <p:cNvSpPr txBox="1"/>
          <p:nvPr/>
        </p:nvSpPr>
        <p:spPr>
          <a:xfrm>
            <a:off x="304800" y="5944284"/>
            <a:ext cx="8610600" cy="646331"/>
          </a:xfrm>
          <a:prstGeom prst="rect">
            <a:avLst/>
          </a:prstGeom>
          <a:noFill/>
        </p:spPr>
        <p:txBody>
          <a:bodyPr wrap="square" rtlCol="0">
            <a:spAutoFit/>
          </a:bodyPr>
          <a:lstStyle/>
          <a:p>
            <a:r>
              <a:rPr lang="en-US" sz="1800" dirty="0" smtClean="0"/>
              <a:t>Check out FAQ’s for more details on the value of </a:t>
            </a:r>
            <a:r>
              <a:rPr lang="en-US" sz="1800" dirty="0"/>
              <a:t>this source </a:t>
            </a:r>
            <a:r>
              <a:rPr lang="en-US" sz="1800" dirty="0">
                <a:hlinkClick r:id="rId12"/>
              </a:rPr>
              <a:t>https://</a:t>
            </a:r>
            <a:r>
              <a:rPr lang="en-US" sz="1800" dirty="0" smtClean="0">
                <a:hlinkClick r:id="rId12"/>
              </a:rPr>
              <a:t>www.fpds.gov/wiki/index.php/FPDS-NG_FAQ</a:t>
            </a:r>
            <a:r>
              <a:rPr lang="en-US" sz="1800" dirty="0" smtClean="0"/>
              <a:t> </a:t>
            </a:r>
            <a:endParaRPr lang="en-US" sz="1800" dirty="0"/>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p:nvPr/>
        </p:nvSpPr>
        <p:spPr>
          <a:xfrm>
            <a:off x="-76200" y="1103607"/>
            <a:ext cx="9296399" cy="127692"/>
          </a:xfrm>
          <a:prstGeom prst="rect">
            <a:avLst/>
          </a:prstGeom>
          <a:solidFill>
            <a:srgbClr val="266BA6"/>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35" name="Shape 135"/>
          <p:cNvSpPr/>
          <p:nvPr/>
        </p:nvSpPr>
        <p:spPr>
          <a:xfrm>
            <a:off x="-76200" y="1280459"/>
            <a:ext cx="9296399" cy="127692"/>
          </a:xfrm>
          <a:prstGeom prst="rect">
            <a:avLst/>
          </a:prstGeom>
          <a:solidFill>
            <a:srgbClr val="00345E"/>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36" name="Shape 136"/>
          <p:cNvSpPr txBox="1"/>
          <p:nvPr/>
        </p:nvSpPr>
        <p:spPr>
          <a:xfrm>
            <a:off x="4800600" y="381000"/>
            <a:ext cx="411480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rgbClr val="266BA6"/>
                </a:solidFill>
                <a:latin typeface="Arial"/>
                <a:ea typeface="Arial"/>
                <a:cs typeface="Arial"/>
                <a:sym typeface="Arial"/>
              </a:rPr>
              <a:t>AN OVERVIEW FOR NEW VENDORS</a:t>
            </a:r>
          </a:p>
        </p:txBody>
      </p:sp>
      <p:pic>
        <p:nvPicPr>
          <p:cNvPr id="137" name="Shape 137"/>
          <p:cNvPicPr preferRelativeResize="0"/>
          <p:nvPr/>
        </p:nvPicPr>
        <p:blipFill rotWithShape="1">
          <a:blip r:embed="rId3">
            <a:alphaModFix/>
          </a:blip>
          <a:srcRect/>
          <a:stretch/>
        </p:blipFill>
        <p:spPr>
          <a:xfrm>
            <a:off x="76200" y="76200"/>
            <a:ext cx="990599" cy="990599"/>
          </a:xfrm>
          <a:prstGeom prst="rect">
            <a:avLst/>
          </a:prstGeom>
          <a:noFill/>
          <a:ln>
            <a:noFill/>
          </a:ln>
        </p:spPr>
      </p:pic>
      <p:sp>
        <p:nvSpPr>
          <p:cNvPr id="138" name="Shape 138"/>
          <p:cNvSpPr txBox="1"/>
          <p:nvPr/>
        </p:nvSpPr>
        <p:spPr>
          <a:xfrm>
            <a:off x="457200" y="1676400"/>
            <a:ext cx="615400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1" i="0" u="none" strike="noStrike" cap="none" baseline="0" dirty="0" smtClean="0">
                <a:solidFill>
                  <a:srgbClr val="00345E"/>
                </a:solidFill>
                <a:latin typeface="Arial"/>
                <a:ea typeface="Arial"/>
                <a:cs typeface="Arial"/>
                <a:sym typeface="Arial"/>
              </a:rPr>
              <a:t>USA Spending</a:t>
            </a:r>
          </a:p>
          <a:p>
            <a:pPr lvl="0">
              <a:buSzPct val="25000"/>
            </a:pPr>
            <a:r>
              <a:rPr lang="en-US" sz="1800" u="sng" dirty="0">
                <a:hlinkClick r:id="rId4"/>
              </a:rPr>
              <a:t>www.usaspending.gov</a:t>
            </a:r>
            <a:endParaRPr lang="en-US" sz="1800" b="0" i="0" u="none" strike="noStrike" cap="none" baseline="0" dirty="0" smtClean="0">
              <a:solidFill>
                <a:srgbClr val="00345E"/>
              </a:solidFill>
              <a:latin typeface="Arial"/>
              <a:ea typeface="Arial"/>
              <a:cs typeface="Arial"/>
              <a:sym typeface="Arial"/>
            </a:endParaRPr>
          </a:p>
          <a:p>
            <a:pPr marL="0" marR="0" lvl="0" indent="0" algn="l" rtl="0">
              <a:spcBef>
                <a:spcPts val="0"/>
              </a:spcBef>
              <a:buSzPct val="25000"/>
              <a:buNone/>
            </a:pPr>
            <a:endParaRPr lang="en-US" sz="1800" b="0" i="0" u="none" strike="noStrike" cap="none" baseline="0" dirty="0">
              <a:solidFill>
                <a:srgbClr val="00345E"/>
              </a:solidFill>
              <a:latin typeface="Arial"/>
              <a:ea typeface="Arial"/>
              <a:cs typeface="Arial"/>
              <a:sym typeface="Arial"/>
            </a:endParaRPr>
          </a:p>
        </p:txBody>
      </p:sp>
      <p:sp>
        <p:nvSpPr>
          <p:cNvPr id="140" name="Shape 140"/>
          <p:cNvSpPr txBox="1"/>
          <p:nvPr/>
        </p:nvSpPr>
        <p:spPr>
          <a:xfrm>
            <a:off x="533400" y="2590800"/>
            <a:ext cx="6001600" cy="2770140"/>
          </a:xfrm>
          <a:prstGeom prst="rect">
            <a:avLst/>
          </a:prstGeom>
          <a:noFill/>
          <a:ln>
            <a:noFill/>
          </a:ln>
        </p:spPr>
        <p:txBody>
          <a:bodyPr lIns="91425" tIns="45700" rIns="91425" bIns="45700" anchor="t" anchorCtr="0">
            <a:noAutofit/>
          </a:bodyPr>
          <a:lstStyle/>
          <a:p>
            <a:pPr fontAlgn="base"/>
            <a:r>
              <a:rPr lang="en-US" sz="2000" dirty="0">
                <a:solidFill>
                  <a:schemeClr val="bg2"/>
                </a:solidFill>
              </a:rPr>
              <a:t>Provides detailed data regarding actual Federal Government dollars spent i.e., award recipient, amount of award, recipient's location, and place of performance location as well as other information to assist you in tracking future potential business opportunities. </a:t>
            </a:r>
          </a:p>
        </p:txBody>
      </p:sp>
      <p:pic>
        <p:nvPicPr>
          <p:cNvPr id="142" name="Shape 142"/>
          <p:cNvPicPr preferRelativeResize="0"/>
          <p:nvPr/>
        </p:nvPicPr>
        <p:blipFill rotWithShape="1">
          <a:blip r:embed="rId5">
            <a:alphaModFix amt="12000"/>
          </a:blip>
          <a:srcRect/>
          <a:stretch/>
        </p:blipFill>
        <p:spPr>
          <a:xfrm>
            <a:off x="76200" y="-287986"/>
            <a:ext cx="9144000" cy="1430985"/>
          </a:xfrm>
          <a:prstGeom prst="rect">
            <a:avLst/>
          </a:prstGeom>
          <a:noFill/>
          <a:ln>
            <a:noFill/>
          </a:ln>
        </p:spPr>
      </p:pic>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b="25951"/>
          <a:stretch/>
        </p:blipFill>
        <p:spPr>
          <a:xfrm>
            <a:off x="4173385" y="4267200"/>
            <a:ext cx="4723230" cy="2451870"/>
          </a:xfrm>
          <a:prstGeom prst="rect">
            <a:avLst/>
          </a:prstGeom>
        </p:spPr>
      </p:pic>
    </p:spTree>
    <p:extLst>
      <p:ext uri="{BB962C8B-B14F-4D97-AF65-F5344CB8AC3E}">
        <p14:creationId xmlns:p14="http://schemas.microsoft.com/office/powerpoint/2010/main" val="2582630432"/>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p:nvPr/>
        </p:nvSpPr>
        <p:spPr>
          <a:xfrm>
            <a:off x="-76200" y="1103607"/>
            <a:ext cx="9296399" cy="127692"/>
          </a:xfrm>
          <a:prstGeom prst="rect">
            <a:avLst/>
          </a:prstGeom>
          <a:solidFill>
            <a:srgbClr val="266BA6"/>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35" name="Shape 135"/>
          <p:cNvSpPr/>
          <p:nvPr/>
        </p:nvSpPr>
        <p:spPr>
          <a:xfrm>
            <a:off x="-76200" y="1280459"/>
            <a:ext cx="9296399" cy="127692"/>
          </a:xfrm>
          <a:prstGeom prst="rect">
            <a:avLst/>
          </a:prstGeom>
          <a:solidFill>
            <a:srgbClr val="00345E"/>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36" name="Shape 136"/>
          <p:cNvSpPr txBox="1"/>
          <p:nvPr/>
        </p:nvSpPr>
        <p:spPr>
          <a:xfrm>
            <a:off x="4800600" y="381000"/>
            <a:ext cx="411480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rgbClr val="266BA6"/>
                </a:solidFill>
                <a:latin typeface="Arial"/>
                <a:ea typeface="Arial"/>
                <a:cs typeface="Arial"/>
                <a:sym typeface="Arial"/>
              </a:rPr>
              <a:t>AN OVERVIEW FOR NEW VENDORS</a:t>
            </a:r>
          </a:p>
        </p:txBody>
      </p:sp>
      <p:pic>
        <p:nvPicPr>
          <p:cNvPr id="137" name="Shape 137"/>
          <p:cNvPicPr preferRelativeResize="0"/>
          <p:nvPr/>
        </p:nvPicPr>
        <p:blipFill rotWithShape="1">
          <a:blip r:embed="rId3">
            <a:alphaModFix/>
          </a:blip>
          <a:srcRect/>
          <a:stretch/>
        </p:blipFill>
        <p:spPr>
          <a:xfrm>
            <a:off x="76200" y="76200"/>
            <a:ext cx="990599" cy="990599"/>
          </a:xfrm>
          <a:prstGeom prst="rect">
            <a:avLst/>
          </a:prstGeom>
          <a:noFill/>
          <a:ln>
            <a:noFill/>
          </a:ln>
        </p:spPr>
      </p:pic>
      <p:sp>
        <p:nvSpPr>
          <p:cNvPr id="138" name="Shape 138"/>
          <p:cNvSpPr txBox="1"/>
          <p:nvPr/>
        </p:nvSpPr>
        <p:spPr>
          <a:xfrm>
            <a:off x="536330" y="1828800"/>
            <a:ext cx="6093070" cy="369332"/>
          </a:xfrm>
          <a:prstGeom prst="rect">
            <a:avLst/>
          </a:prstGeom>
          <a:noFill/>
          <a:ln>
            <a:noFill/>
          </a:ln>
        </p:spPr>
        <p:txBody>
          <a:bodyPr lIns="91425" tIns="45700" rIns="91425" bIns="45700" anchor="t" anchorCtr="0">
            <a:noAutofit/>
          </a:bodyPr>
          <a:lstStyle/>
          <a:p>
            <a:pPr>
              <a:buSzPct val="25000"/>
            </a:pPr>
            <a:r>
              <a:rPr lang="en-US" sz="2000" b="1" dirty="0">
                <a:solidFill>
                  <a:schemeClr val="accent1">
                    <a:lumMod val="50000"/>
                  </a:schemeClr>
                </a:solidFill>
              </a:rPr>
              <a:t>GSA Multiple Award Schedule (MAS) Program</a:t>
            </a:r>
          </a:p>
          <a:p>
            <a:pPr marL="0" marR="0" lvl="0" indent="0" algn="l" rtl="0">
              <a:spcBef>
                <a:spcPts val="0"/>
              </a:spcBef>
              <a:buSzPct val="25000"/>
              <a:buNone/>
            </a:pPr>
            <a:endParaRPr lang="en-US" sz="1800" b="0" i="0" u="none" strike="noStrike" cap="none" baseline="0" dirty="0">
              <a:solidFill>
                <a:srgbClr val="00345E"/>
              </a:solidFill>
              <a:latin typeface="Arial"/>
              <a:ea typeface="Arial"/>
              <a:cs typeface="Arial"/>
              <a:sym typeface="Arial"/>
            </a:endParaRPr>
          </a:p>
        </p:txBody>
      </p:sp>
      <p:graphicFrame>
        <p:nvGraphicFramePr>
          <p:cNvPr id="2" name="Diagram 1"/>
          <p:cNvGraphicFramePr/>
          <p:nvPr>
            <p:extLst>
              <p:ext uri="{D42A27DB-BD31-4B8C-83A1-F6EECF244321}">
                <p14:modId xmlns:p14="http://schemas.microsoft.com/office/powerpoint/2010/main" val="2659591155"/>
              </p:ext>
            </p:extLst>
          </p:nvPr>
        </p:nvGraphicFramePr>
        <p:xfrm>
          <a:off x="542191" y="2438400"/>
          <a:ext cx="7754200" cy="27701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p:cNvPicPr>
            <a:picLocks noChangeAspect="1"/>
          </p:cNvPicPr>
          <p:nvPr/>
        </p:nvPicPr>
        <p:blipFill rotWithShape="1">
          <a:blip r:embed="rId9">
            <a:extLst>
              <a:ext uri="{28A0092B-C50C-407E-A947-70E740481C1C}">
                <a14:useLocalDpi xmlns:a14="http://schemas.microsoft.com/office/drawing/2010/main" val="0"/>
              </a:ext>
            </a:extLst>
          </a:blip>
          <a:srcRect r="25048"/>
          <a:stretch/>
        </p:blipFill>
        <p:spPr>
          <a:xfrm>
            <a:off x="6477000" y="4938268"/>
            <a:ext cx="2667000" cy="1874012"/>
          </a:xfrm>
          <a:prstGeom prst="rect">
            <a:avLst/>
          </a:prstGeom>
        </p:spPr>
      </p:pic>
      <p:pic>
        <p:nvPicPr>
          <p:cNvPr id="142" name="Shape 142"/>
          <p:cNvPicPr preferRelativeResize="0"/>
          <p:nvPr/>
        </p:nvPicPr>
        <p:blipFill rotWithShape="1">
          <a:blip r:embed="rId10">
            <a:alphaModFix amt="12000"/>
          </a:blip>
          <a:srcRect/>
          <a:stretch/>
        </p:blipFill>
        <p:spPr>
          <a:xfrm>
            <a:off x="76200" y="-287986"/>
            <a:ext cx="9144000" cy="1430985"/>
          </a:xfrm>
          <a:prstGeom prst="rect">
            <a:avLst/>
          </a:prstGeom>
          <a:noFill/>
          <a:ln>
            <a:noFill/>
          </a:ln>
        </p:spPr>
      </p:pic>
    </p:spTree>
    <p:extLst>
      <p:ext uri="{BB962C8B-B14F-4D97-AF65-F5344CB8AC3E}">
        <p14:creationId xmlns:p14="http://schemas.microsoft.com/office/powerpoint/2010/main" val="394483406"/>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p:nvPr/>
        </p:nvSpPr>
        <p:spPr>
          <a:xfrm>
            <a:off x="-76200" y="1103607"/>
            <a:ext cx="9296399" cy="127692"/>
          </a:xfrm>
          <a:prstGeom prst="rect">
            <a:avLst/>
          </a:prstGeom>
          <a:solidFill>
            <a:srgbClr val="266BA6"/>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35" name="Shape 135"/>
          <p:cNvSpPr/>
          <p:nvPr/>
        </p:nvSpPr>
        <p:spPr>
          <a:xfrm>
            <a:off x="-76200" y="1280459"/>
            <a:ext cx="9296399" cy="127692"/>
          </a:xfrm>
          <a:prstGeom prst="rect">
            <a:avLst/>
          </a:prstGeom>
          <a:solidFill>
            <a:srgbClr val="00345E"/>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36" name="Shape 136"/>
          <p:cNvSpPr txBox="1"/>
          <p:nvPr/>
        </p:nvSpPr>
        <p:spPr>
          <a:xfrm>
            <a:off x="4800600" y="381000"/>
            <a:ext cx="411480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rgbClr val="266BA6"/>
                </a:solidFill>
                <a:latin typeface="Arial"/>
                <a:ea typeface="Arial"/>
                <a:cs typeface="Arial"/>
                <a:sym typeface="Arial"/>
              </a:rPr>
              <a:t>AN OVERVIEW FOR NEW VENDORS</a:t>
            </a:r>
          </a:p>
        </p:txBody>
      </p:sp>
      <p:pic>
        <p:nvPicPr>
          <p:cNvPr id="137" name="Shape 137"/>
          <p:cNvPicPr preferRelativeResize="0"/>
          <p:nvPr/>
        </p:nvPicPr>
        <p:blipFill rotWithShape="1">
          <a:blip r:embed="rId3">
            <a:alphaModFix/>
          </a:blip>
          <a:srcRect/>
          <a:stretch/>
        </p:blipFill>
        <p:spPr>
          <a:xfrm>
            <a:off x="76200" y="76200"/>
            <a:ext cx="990599" cy="990599"/>
          </a:xfrm>
          <a:prstGeom prst="rect">
            <a:avLst/>
          </a:prstGeom>
          <a:noFill/>
          <a:ln>
            <a:noFill/>
          </a:ln>
        </p:spPr>
      </p:pic>
      <p:sp>
        <p:nvSpPr>
          <p:cNvPr id="138" name="Shape 138"/>
          <p:cNvSpPr txBox="1"/>
          <p:nvPr/>
        </p:nvSpPr>
        <p:spPr>
          <a:xfrm>
            <a:off x="536330" y="1828800"/>
            <a:ext cx="6093070" cy="369332"/>
          </a:xfrm>
          <a:prstGeom prst="rect">
            <a:avLst/>
          </a:prstGeom>
          <a:noFill/>
          <a:ln>
            <a:noFill/>
          </a:ln>
        </p:spPr>
        <p:txBody>
          <a:bodyPr lIns="91425" tIns="45700" rIns="91425" bIns="45700" anchor="t" anchorCtr="0">
            <a:noAutofit/>
          </a:bodyPr>
          <a:lstStyle/>
          <a:p>
            <a:pPr>
              <a:buSzPct val="25000"/>
            </a:pPr>
            <a:r>
              <a:rPr lang="en-US" sz="2000" b="1" dirty="0">
                <a:solidFill>
                  <a:schemeClr val="accent1">
                    <a:lumMod val="50000"/>
                  </a:schemeClr>
                </a:solidFill>
              </a:rPr>
              <a:t>GSA Multiple Award Schedule (MAS) Program</a:t>
            </a:r>
          </a:p>
          <a:p>
            <a:pPr marL="0" marR="0" lvl="0" indent="0" algn="l" rtl="0">
              <a:spcBef>
                <a:spcPts val="0"/>
              </a:spcBef>
              <a:buSzPct val="25000"/>
              <a:buNone/>
            </a:pPr>
            <a:endParaRPr lang="en-US" sz="1800" b="0" i="0" u="none" strike="noStrike" cap="none" baseline="0" dirty="0">
              <a:solidFill>
                <a:srgbClr val="00345E"/>
              </a:solidFill>
              <a:latin typeface="Arial"/>
              <a:ea typeface="Arial"/>
              <a:cs typeface="Arial"/>
              <a:sym typeface="Arial"/>
            </a:endParaRPr>
          </a:p>
        </p:txBody>
      </p:sp>
      <p:graphicFrame>
        <p:nvGraphicFramePr>
          <p:cNvPr id="2" name="Diagram 1"/>
          <p:cNvGraphicFramePr/>
          <p:nvPr>
            <p:extLst>
              <p:ext uri="{D42A27DB-BD31-4B8C-83A1-F6EECF244321}">
                <p14:modId xmlns:p14="http://schemas.microsoft.com/office/powerpoint/2010/main" val="4012714959"/>
              </p:ext>
            </p:extLst>
          </p:nvPr>
        </p:nvGraphicFramePr>
        <p:xfrm>
          <a:off x="542191" y="2438400"/>
          <a:ext cx="7754200" cy="27701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p:cNvPicPr>
            <a:picLocks noChangeAspect="1"/>
          </p:cNvPicPr>
          <p:nvPr/>
        </p:nvPicPr>
        <p:blipFill rotWithShape="1">
          <a:blip r:embed="rId9">
            <a:extLst>
              <a:ext uri="{28A0092B-C50C-407E-A947-70E740481C1C}">
                <a14:useLocalDpi xmlns:a14="http://schemas.microsoft.com/office/drawing/2010/main" val="0"/>
              </a:ext>
            </a:extLst>
          </a:blip>
          <a:srcRect r="25048"/>
          <a:stretch/>
        </p:blipFill>
        <p:spPr>
          <a:xfrm>
            <a:off x="6477000" y="5012563"/>
            <a:ext cx="2667000" cy="1845437"/>
          </a:xfrm>
          <a:prstGeom prst="rect">
            <a:avLst/>
          </a:prstGeom>
        </p:spPr>
      </p:pic>
      <p:pic>
        <p:nvPicPr>
          <p:cNvPr id="142" name="Shape 142"/>
          <p:cNvPicPr preferRelativeResize="0"/>
          <p:nvPr/>
        </p:nvPicPr>
        <p:blipFill rotWithShape="1">
          <a:blip r:embed="rId10">
            <a:alphaModFix amt="12000"/>
          </a:blip>
          <a:srcRect/>
          <a:stretch/>
        </p:blipFill>
        <p:spPr>
          <a:xfrm>
            <a:off x="76200" y="-287986"/>
            <a:ext cx="9144000" cy="1430985"/>
          </a:xfrm>
          <a:prstGeom prst="rect">
            <a:avLst/>
          </a:prstGeom>
          <a:noFill/>
          <a:ln>
            <a:noFill/>
          </a:ln>
        </p:spPr>
      </p:pic>
    </p:spTree>
    <p:extLst>
      <p:ext uri="{BB962C8B-B14F-4D97-AF65-F5344CB8AC3E}">
        <p14:creationId xmlns:p14="http://schemas.microsoft.com/office/powerpoint/2010/main" val="4143569174"/>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p:nvPr/>
        </p:nvSpPr>
        <p:spPr>
          <a:xfrm>
            <a:off x="-76200" y="1103607"/>
            <a:ext cx="9296399" cy="127692"/>
          </a:xfrm>
          <a:prstGeom prst="rect">
            <a:avLst/>
          </a:prstGeom>
          <a:solidFill>
            <a:srgbClr val="266BA6"/>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35" name="Shape 135"/>
          <p:cNvSpPr/>
          <p:nvPr/>
        </p:nvSpPr>
        <p:spPr>
          <a:xfrm>
            <a:off x="-76200" y="1280459"/>
            <a:ext cx="9296399" cy="127692"/>
          </a:xfrm>
          <a:prstGeom prst="rect">
            <a:avLst/>
          </a:prstGeom>
          <a:solidFill>
            <a:srgbClr val="00345E"/>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36" name="Shape 136"/>
          <p:cNvSpPr txBox="1"/>
          <p:nvPr/>
        </p:nvSpPr>
        <p:spPr>
          <a:xfrm>
            <a:off x="4800600" y="381000"/>
            <a:ext cx="411480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rgbClr val="266BA6"/>
                </a:solidFill>
                <a:latin typeface="Arial"/>
                <a:ea typeface="Arial"/>
                <a:cs typeface="Arial"/>
                <a:sym typeface="Arial"/>
              </a:rPr>
              <a:t>AN OVERVIEW FOR NEW VENDORS</a:t>
            </a:r>
          </a:p>
        </p:txBody>
      </p:sp>
      <p:pic>
        <p:nvPicPr>
          <p:cNvPr id="137" name="Shape 137"/>
          <p:cNvPicPr preferRelativeResize="0"/>
          <p:nvPr/>
        </p:nvPicPr>
        <p:blipFill rotWithShape="1">
          <a:blip r:embed="rId3">
            <a:alphaModFix/>
          </a:blip>
          <a:srcRect/>
          <a:stretch/>
        </p:blipFill>
        <p:spPr>
          <a:xfrm>
            <a:off x="76200" y="76200"/>
            <a:ext cx="990599" cy="990599"/>
          </a:xfrm>
          <a:prstGeom prst="rect">
            <a:avLst/>
          </a:prstGeom>
          <a:noFill/>
          <a:ln>
            <a:noFill/>
          </a:ln>
        </p:spPr>
      </p:pic>
      <p:sp>
        <p:nvSpPr>
          <p:cNvPr id="138" name="Shape 138"/>
          <p:cNvSpPr txBox="1"/>
          <p:nvPr/>
        </p:nvSpPr>
        <p:spPr>
          <a:xfrm>
            <a:off x="536330" y="1828800"/>
            <a:ext cx="6093070" cy="369332"/>
          </a:xfrm>
          <a:prstGeom prst="rect">
            <a:avLst/>
          </a:prstGeom>
          <a:noFill/>
          <a:ln>
            <a:noFill/>
          </a:ln>
        </p:spPr>
        <p:txBody>
          <a:bodyPr lIns="91425" tIns="45700" rIns="91425" bIns="45700" anchor="t" anchorCtr="0">
            <a:noAutofit/>
          </a:bodyPr>
          <a:lstStyle/>
          <a:p>
            <a:pPr>
              <a:buSzPct val="25000"/>
            </a:pPr>
            <a:r>
              <a:rPr lang="en-US" sz="2000" b="1" dirty="0">
                <a:solidFill>
                  <a:schemeClr val="accent1">
                    <a:lumMod val="50000"/>
                  </a:schemeClr>
                </a:solidFill>
              </a:rPr>
              <a:t>GSA Multiple Award Schedule (MAS) Program</a:t>
            </a:r>
          </a:p>
          <a:p>
            <a:pPr marL="0" marR="0" lvl="0" indent="0" algn="l" rtl="0">
              <a:spcBef>
                <a:spcPts val="0"/>
              </a:spcBef>
              <a:buSzPct val="25000"/>
              <a:buNone/>
            </a:pPr>
            <a:endParaRPr lang="en-US" sz="1800" b="0" i="0" u="none" strike="noStrike" cap="none" baseline="0" dirty="0">
              <a:solidFill>
                <a:srgbClr val="00345E"/>
              </a:solidFill>
              <a:latin typeface="Arial"/>
              <a:ea typeface="Arial"/>
              <a:cs typeface="Arial"/>
              <a:sym typeface="Arial"/>
            </a:endParaRPr>
          </a:p>
        </p:txBody>
      </p:sp>
      <p:graphicFrame>
        <p:nvGraphicFramePr>
          <p:cNvPr id="2" name="Diagram 1"/>
          <p:cNvGraphicFramePr/>
          <p:nvPr>
            <p:extLst>
              <p:ext uri="{D42A27DB-BD31-4B8C-83A1-F6EECF244321}">
                <p14:modId xmlns:p14="http://schemas.microsoft.com/office/powerpoint/2010/main" val="461907101"/>
              </p:ext>
            </p:extLst>
          </p:nvPr>
        </p:nvGraphicFramePr>
        <p:xfrm>
          <a:off x="542191" y="2438400"/>
          <a:ext cx="7754200" cy="27701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p:cNvPicPr>
            <a:picLocks noChangeAspect="1"/>
          </p:cNvPicPr>
          <p:nvPr/>
        </p:nvPicPr>
        <p:blipFill rotWithShape="1">
          <a:blip r:embed="rId9">
            <a:extLst>
              <a:ext uri="{28A0092B-C50C-407E-A947-70E740481C1C}">
                <a14:useLocalDpi xmlns:a14="http://schemas.microsoft.com/office/drawing/2010/main" val="0"/>
              </a:ext>
            </a:extLst>
          </a:blip>
          <a:srcRect r="25048"/>
          <a:stretch/>
        </p:blipFill>
        <p:spPr>
          <a:xfrm>
            <a:off x="6477000" y="4938268"/>
            <a:ext cx="2667000" cy="1874012"/>
          </a:xfrm>
          <a:prstGeom prst="rect">
            <a:avLst/>
          </a:prstGeom>
        </p:spPr>
      </p:pic>
      <p:pic>
        <p:nvPicPr>
          <p:cNvPr id="142" name="Shape 142"/>
          <p:cNvPicPr preferRelativeResize="0"/>
          <p:nvPr/>
        </p:nvPicPr>
        <p:blipFill rotWithShape="1">
          <a:blip r:embed="rId10">
            <a:alphaModFix amt="12000"/>
          </a:blip>
          <a:srcRect/>
          <a:stretch/>
        </p:blipFill>
        <p:spPr>
          <a:xfrm>
            <a:off x="76200" y="-287986"/>
            <a:ext cx="9144000" cy="1430985"/>
          </a:xfrm>
          <a:prstGeom prst="rect">
            <a:avLst/>
          </a:prstGeom>
          <a:noFill/>
          <a:ln>
            <a:noFill/>
          </a:ln>
        </p:spPr>
      </p:pic>
    </p:spTree>
    <p:extLst>
      <p:ext uri="{BB962C8B-B14F-4D97-AF65-F5344CB8AC3E}">
        <p14:creationId xmlns:p14="http://schemas.microsoft.com/office/powerpoint/2010/main" val="1106906647"/>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p:nvPr/>
        </p:nvSpPr>
        <p:spPr>
          <a:xfrm>
            <a:off x="-76200" y="1103607"/>
            <a:ext cx="9296399" cy="127692"/>
          </a:xfrm>
          <a:prstGeom prst="rect">
            <a:avLst/>
          </a:prstGeom>
          <a:solidFill>
            <a:srgbClr val="266BA6"/>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48" name="Shape 148"/>
          <p:cNvSpPr/>
          <p:nvPr/>
        </p:nvSpPr>
        <p:spPr>
          <a:xfrm>
            <a:off x="-76200" y="1280459"/>
            <a:ext cx="9296399" cy="127692"/>
          </a:xfrm>
          <a:prstGeom prst="rect">
            <a:avLst/>
          </a:prstGeom>
          <a:solidFill>
            <a:srgbClr val="00345E"/>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49" name="Shape 149"/>
          <p:cNvSpPr txBox="1"/>
          <p:nvPr/>
        </p:nvSpPr>
        <p:spPr>
          <a:xfrm>
            <a:off x="4800600" y="381000"/>
            <a:ext cx="411480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rgbClr val="266BA6"/>
                </a:solidFill>
                <a:latin typeface="Arial"/>
                <a:ea typeface="Arial"/>
                <a:cs typeface="Arial"/>
                <a:sym typeface="Arial"/>
              </a:rPr>
              <a:t>AN OVERVIEW FOR NEW VENDORS</a:t>
            </a:r>
          </a:p>
        </p:txBody>
      </p:sp>
      <p:pic>
        <p:nvPicPr>
          <p:cNvPr id="150" name="Shape 150"/>
          <p:cNvPicPr preferRelativeResize="0"/>
          <p:nvPr/>
        </p:nvPicPr>
        <p:blipFill rotWithShape="1">
          <a:blip r:embed="rId3">
            <a:alphaModFix/>
          </a:blip>
          <a:srcRect/>
          <a:stretch/>
        </p:blipFill>
        <p:spPr>
          <a:xfrm>
            <a:off x="76200" y="76200"/>
            <a:ext cx="990599" cy="990599"/>
          </a:xfrm>
          <a:prstGeom prst="rect">
            <a:avLst/>
          </a:prstGeom>
          <a:noFill/>
          <a:ln>
            <a:noFill/>
          </a:ln>
        </p:spPr>
      </p:pic>
      <p:sp>
        <p:nvSpPr>
          <p:cNvPr id="151" name="Shape 151"/>
          <p:cNvSpPr txBox="1"/>
          <p:nvPr/>
        </p:nvSpPr>
        <p:spPr>
          <a:xfrm>
            <a:off x="571499" y="1752600"/>
            <a:ext cx="463000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dirty="0" smtClean="0">
                <a:solidFill>
                  <a:srgbClr val="00345E"/>
                </a:solidFill>
              </a:rPr>
              <a:t>GSA </a:t>
            </a:r>
            <a:r>
              <a:rPr lang="en-US" sz="2400" b="1" dirty="0" err="1" smtClean="0">
                <a:solidFill>
                  <a:srgbClr val="00345E"/>
                </a:solidFill>
              </a:rPr>
              <a:t>eLibrary</a:t>
            </a:r>
            <a:endParaRPr lang="en-US" sz="2400" b="1" i="0" u="none" strike="noStrike" cap="none" baseline="0" dirty="0" smtClean="0">
              <a:solidFill>
                <a:srgbClr val="00345E"/>
              </a:solidFill>
              <a:sym typeface="Arial"/>
            </a:endParaRPr>
          </a:p>
          <a:p>
            <a:pPr lvl="0">
              <a:buSzPct val="25000"/>
            </a:pPr>
            <a:r>
              <a:rPr lang="en-US" sz="1800" u="sng" dirty="0">
                <a:hlinkClick r:id="rId4"/>
              </a:rPr>
              <a:t>www.gsaelibrary.gsa.gov</a:t>
            </a:r>
            <a:endParaRPr lang="en-US" sz="1800" b="0" i="0" u="none" strike="noStrike" cap="none" baseline="0" dirty="0">
              <a:solidFill>
                <a:srgbClr val="00345E"/>
              </a:solidFill>
              <a:latin typeface="Arial"/>
              <a:ea typeface="Arial"/>
              <a:cs typeface="Arial"/>
              <a:sym typeface="Arial"/>
            </a:endParaRPr>
          </a:p>
        </p:txBody>
      </p:sp>
      <p:graphicFrame>
        <p:nvGraphicFramePr>
          <p:cNvPr id="2" name="Diagram 1"/>
          <p:cNvGraphicFramePr/>
          <p:nvPr>
            <p:extLst>
              <p:ext uri="{D42A27DB-BD31-4B8C-83A1-F6EECF244321}">
                <p14:modId xmlns:p14="http://schemas.microsoft.com/office/powerpoint/2010/main" val="4275819840"/>
              </p:ext>
            </p:extLst>
          </p:nvPr>
        </p:nvGraphicFramePr>
        <p:xfrm>
          <a:off x="252514" y="2655332"/>
          <a:ext cx="8522678" cy="381384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55" name="Shape 155"/>
          <p:cNvPicPr preferRelativeResize="0"/>
          <p:nvPr/>
        </p:nvPicPr>
        <p:blipFill rotWithShape="1">
          <a:blip r:embed="rId10">
            <a:alphaModFix amt="12000"/>
          </a:blip>
          <a:srcRect/>
          <a:stretch/>
        </p:blipFill>
        <p:spPr>
          <a:xfrm>
            <a:off x="76200" y="-287986"/>
            <a:ext cx="9144000" cy="1430985"/>
          </a:xfrm>
          <a:prstGeom prst="rect">
            <a:avLst/>
          </a:prstGeom>
          <a:noFill/>
          <a:ln>
            <a:noFill/>
          </a:ln>
        </p:spPr>
      </p:pic>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96000" y="1588532"/>
            <a:ext cx="2709672" cy="1066800"/>
          </a:xfrm>
          <a:prstGeom prst="rect">
            <a:avLst/>
          </a:prstGeom>
        </p:spPr>
      </p:pic>
    </p:spTree>
    <p:extLst>
      <p:ext uri="{BB962C8B-B14F-4D97-AF65-F5344CB8AC3E}">
        <p14:creationId xmlns:p14="http://schemas.microsoft.com/office/powerpoint/2010/main" val="2155491934"/>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p:nvPr/>
        </p:nvSpPr>
        <p:spPr>
          <a:xfrm>
            <a:off x="-76200" y="1103607"/>
            <a:ext cx="9296399" cy="127692"/>
          </a:xfrm>
          <a:prstGeom prst="rect">
            <a:avLst/>
          </a:prstGeom>
          <a:solidFill>
            <a:srgbClr val="266BA6"/>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61" name="Shape 161"/>
          <p:cNvSpPr/>
          <p:nvPr/>
        </p:nvSpPr>
        <p:spPr>
          <a:xfrm>
            <a:off x="-76200" y="1280459"/>
            <a:ext cx="9296399" cy="127692"/>
          </a:xfrm>
          <a:prstGeom prst="rect">
            <a:avLst/>
          </a:prstGeom>
          <a:solidFill>
            <a:srgbClr val="00345E"/>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62" name="Shape 162"/>
          <p:cNvSpPr txBox="1"/>
          <p:nvPr/>
        </p:nvSpPr>
        <p:spPr>
          <a:xfrm>
            <a:off x="4800600" y="381000"/>
            <a:ext cx="411480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rgbClr val="266BA6"/>
                </a:solidFill>
                <a:latin typeface="Arial"/>
                <a:ea typeface="Arial"/>
                <a:cs typeface="Arial"/>
                <a:sym typeface="Arial"/>
              </a:rPr>
              <a:t>AN OVERVIEW FOR NEW VENDORS</a:t>
            </a:r>
          </a:p>
        </p:txBody>
      </p:sp>
      <p:pic>
        <p:nvPicPr>
          <p:cNvPr id="163" name="Shape 163"/>
          <p:cNvPicPr preferRelativeResize="0"/>
          <p:nvPr/>
        </p:nvPicPr>
        <p:blipFill rotWithShape="1">
          <a:blip r:embed="rId3">
            <a:alphaModFix/>
          </a:blip>
          <a:srcRect/>
          <a:stretch/>
        </p:blipFill>
        <p:spPr>
          <a:xfrm>
            <a:off x="76200" y="76200"/>
            <a:ext cx="990599" cy="990599"/>
          </a:xfrm>
          <a:prstGeom prst="rect">
            <a:avLst/>
          </a:prstGeom>
          <a:noFill/>
          <a:ln>
            <a:noFill/>
          </a:ln>
        </p:spPr>
      </p:pic>
      <p:sp>
        <p:nvSpPr>
          <p:cNvPr id="164" name="Shape 164"/>
          <p:cNvSpPr txBox="1"/>
          <p:nvPr/>
        </p:nvSpPr>
        <p:spPr>
          <a:xfrm>
            <a:off x="228600" y="1752600"/>
            <a:ext cx="546820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1" dirty="0" smtClean="0">
                <a:solidFill>
                  <a:srgbClr val="00345E"/>
                </a:solidFill>
              </a:rPr>
              <a:t>GSA</a:t>
            </a:r>
            <a:r>
              <a:rPr lang="en-US" sz="2400" b="1" dirty="0" smtClean="0">
                <a:solidFill>
                  <a:srgbClr val="00345E"/>
                </a:solidFill>
              </a:rPr>
              <a:t> </a:t>
            </a:r>
            <a:r>
              <a:rPr lang="en-US" sz="2000" b="1" dirty="0" err="1" smtClean="0">
                <a:solidFill>
                  <a:srgbClr val="00345E"/>
                </a:solidFill>
              </a:rPr>
              <a:t>eBuy</a:t>
            </a:r>
            <a:endParaRPr lang="en-US" sz="2400" b="1" dirty="0" smtClean="0">
              <a:solidFill>
                <a:srgbClr val="00345E"/>
              </a:solidFill>
            </a:endParaRPr>
          </a:p>
          <a:p>
            <a:pPr marL="0" marR="0" lvl="0" indent="0" algn="l" rtl="0">
              <a:spcBef>
                <a:spcPts val="0"/>
              </a:spcBef>
              <a:buSzPct val="25000"/>
              <a:buNone/>
            </a:pPr>
            <a:r>
              <a:rPr lang="en-US" sz="1800" dirty="0" smtClean="0">
                <a:solidFill>
                  <a:srgbClr val="00345E"/>
                </a:solidFill>
              </a:rPr>
              <a:t>Applicable to GSA Contract Holders </a:t>
            </a:r>
          </a:p>
          <a:p>
            <a:pPr lvl="0">
              <a:buSzPct val="25000"/>
            </a:pPr>
            <a:r>
              <a:rPr lang="en-US" sz="1800" u="sng" dirty="0">
                <a:hlinkClick r:id="rId4"/>
              </a:rPr>
              <a:t>www.eBuy.gsa.gov</a:t>
            </a:r>
            <a:endParaRPr lang="en-US" sz="1800" b="0" i="0" u="none" strike="noStrike" cap="none" baseline="0" dirty="0">
              <a:solidFill>
                <a:srgbClr val="00345E"/>
              </a:solidFill>
              <a:latin typeface="Arial"/>
              <a:ea typeface="Arial"/>
              <a:cs typeface="Arial"/>
              <a:sym typeface="Arial"/>
            </a:endParaRPr>
          </a:p>
        </p:txBody>
      </p:sp>
      <p:graphicFrame>
        <p:nvGraphicFramePr>
          <p:cNvPr id="2" name="Diagram 1"/>
          <p:cNvGraphicFramePr/>
          <p:nvPr>
            <p:extLst>
              <p:ext uri="{D42A27DB-BD31-4B8C-83A1-F6EECF244321}">
                <p14:modId xmlns:p14="http://schemas.microsoft.com/office/powerpoint/2010/main" val="3408276383"/>
              </p:ext>
            </p:extLst>
          </p:nvPr>
        </p:nvGraphicFramePr>
        <p:xfrm>
          <a:off x="553914" y="2971800"/>
          <a:ext cx="8361486" cy="3733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68" name="Shape 168"/>
          <p:cNvPicPr preferRelativeResize="0"/>
          <p:nvPr/>
        </p:nvPicPr>
        <p:blipFill rotWithShape="1">
          <a:blip r:embed="rId10">
            <a:alphaModFix amt="12000"/>
          </a:blip>
          <a:srcRect/>
          <a:stretch/>
        </p:blipFill>
        <p:spPr>
          <a:xfrm>
            <a:off x="76200" y="-287986"/>
            <a:ext cx="9144000" cy="1430985"/>
          </a:xfrm>
          <a:prstGeom prst="rect">
            <a:avLst/>
          </a:prstGeom>
          <a:noFill/>
          <a:ln>
            <a:noFill/>
          </a:ln>
        </p:spPr>
      </p:pic>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48200" y="1723787"/>
            <a:ext cx="4030202" cy="796290"/>
          </a:xfrm>
          <a:prstGeom prst="rect">
            <a:avLst/>
          </a:prstGeom>
        </p:spPr>
      </p:pic>
    </p:spTree>
    <p:extLst>
      <p:ext uri="{BB962C8B-B14F-4D97-AF65-F5344CB8AC3E}">
        <p14:creationId xmlns:p14="http://schemas.microsoft.com/office/powerpoint/2010/main" val="3662999046"/>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p:nvPr/>
        </p:nvSpPr>
        <p:spPr>
          <a:xfrm>
            <a:off x="-76200" y="1103607"/>
            <a:ext cx="9296399" cy="127692"/>
          </a:xfrm>
          <a:prstGeom prst="rect">
            <a:avLst/>
          </a:prstGeom>
          <a:solidFill>
            <a:srgbClr val="266BA6"/>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46" name="Shape 246"/>
          <p:cNvSpPr/>
          <p:nvPr/>
        </p:nvSpPr>
        <p:spPr>
          <a:xfrm>
            <a:off x="-76200" y="1280458"/>
            <a:ext cx="9296399" cy="127692"/>
          </a:xfrm>
          <a:prstGeom prst="rect">
            <a:avLst/>
          </a:prstGeom>
          <a:solidFill>
            <a:srgbClr val="00345E"/>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47" name="Shape 247"/>
          <p:cNvSpPr txBox="1"/>
          <p:nvPr/>
        </p:nvSpPr>
        <p:spPr>
          <a:xfrm>
            <a:off x="4800600" y="381000"/>
            <a:ext cx="4114800"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266BA6"/>
              </a:buClr>
              <a:buSzPct val="25000"/>
              <a:buFont typeface="Arial"/>
              <a:buNone/>
            </a:pPr>
            <a:r>
              <a:rPr lang="en-US" sz="1800" b="0" i="0" u="none" strike="noStrike" cap="none">
                <a:solidFill>
                  <a:srgbClr val="266BA6"/>
                </a:solidFill>
                <a:latin typeface="Arial"/>
                <a:ea typeface="Arial"/>
                <a:cs typeface="Arial"/>
                <a:sym typeface="Arial"/>
              </a:rPr>
              <a:t>AN OVERVIEW FOR NEW VENDORS</a:t>
            </a:r>
          </a:p>
        </p:txBody>
      </p:sp>
      <p:pic>
        <p:nvPicPr>
          <p:cNvPr id="248" name="Shape 248"/>
          <p:cNvPicPr preferRelativeResize="0"/>
          <p:nvPr/>
        </p:nvPicPr>
        <p:blipFill rotWithShape="1">
          <a:blip r:embed="rId3">
            <a:alphaModFix/>
          </a:blip>
          <a:srcRect/>
          <a:stretch/>
        </p:blipFill>
        <p:spPr>
          <a:xfrm>
            <a:off x="76200" y="76200"/>
            <a:ext cx="990598" cy="990598"/>
          </a:xfrm>
          <a:prstGeom prst="rect">
            <a:avLst/>
          </a:prstGeom>
          <a:noFill/>
          <a:ln>
            <a:noFill/>
          </a:ln>
        </p:spPr>
      </p:pic>
      <p:pic>
        <p:nvPicPr>
          <p:cNvPr id="249" name="Shape 249"/>
          <p:cNvPicPr preferRelativeResize="0"/>
          <p:nvPr/>
        </p:nvPicPr>
        <p:blipFill rotWithShape="1">
          <a:blip r:embed="rId4">
            <a:alphaModFix/>
          </a:blip>
          <a:srcRect/>
          <a:stretch/>
        </p:blipFill>
        <p:spPr>
          <a:xfrm>
            <a:off x="6111239" y="4381500"/>
            <a:ext cx="2624083" cy="2186737"/>
          </a:xfrm>
          <a:prstGeom prst="rect">
            <a:avLst/>
          </a:prstGeom>
          <a:noFill/>
          <a:ln>
            <a:noFill/>
          </a:ln>
        </p:spPr>
      </p:pic>
      <p:sp>
        <p:nvSpPr>
          <p:cNvPr id="250" name="Shape 250"/>
          <p:cNvSpPr txBox="1"/>
          <p:nvPr/>
        </p:nvSpPr>
        <p:spPr>
          <a:xfrm>
            <a:off x="571499" y="1615440"/>
            <a:ext cx="7086600" cy="52031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266BA6"/>
              </a:buClr>
              <a:buSzPct val="25000"/>
              <a:buFont typeface="Arial"/>
              <a:buNone/>
            </a:pPr>
            <a:r>
              <a:rPr lang="en-US" sz="2000" b="1" i="0" u="none" strike="noStrike" cap="none" dirty="0">
                <a:solidFill>
                  <a:srgbClr val="266BA6"/>
                </a:solidFill>
                <a:latin typeface="Georgia" panose="02040502050405020303" pitchFamily="18" charset="0"/>
                <a:sym typeface="Arial"/>
              </a:rPr>
              <a:t>Readiness</a:t>
            </a:r>
            <a:r>
              <a:rPr lang="en-US" sz="2000" b="0" i="0" u="none" strike="noStrike" cap="none" dirty="0">
                <a:solidFill>
                  <a:srgbClr val="00345E"/>
                </a:solidFill>
                <a:latin typeface="Georgia" panose="02040502050405020303" pitchFamily="18" charset="0"/>
                <a:sym typeface="Arial"/>
              </a:rPr>
              <a:t> </a:t>
            </a:r>
            <a:r>
              <a:rPr lang="en-US" sz="2000" b="1" i="0" u="none" strike="noStrike" cap="none" dirty="0">
                <a:solidFill>
                  <a:srgbClr val="266BA6"/>
                </a:solidFill>
                <a:latin typeface="Georgia" panose="02040502050405020303" pitchFamily="18" charset="0"/>
                <a:sym typeface="Arial"/>
              </a:rPr>
              <a:t>Assessment: Using the Vendor Toolbox</a:t>
            </a:r>
          </a:p>
        </p:txBody>
      </p:sp>
      <p:sp>
        <p:nvSpPr>
          <p:cNvPr id="251" name="Shape 251"/>
          <p:cNvSpPr txBox="1"/>
          <p:nvPr/>
        </p:nvSpPr>
        <p:spPr>
          <a:xfrm>
            <a:off x="571499" y="2183632"/>
            <a:ext cx="7886702" cy="4022953"/>
          </a:xfrm>
          <a:prstGeom prst="rect">
            <a:avLst/>
          </a:prstGeom>
          <a:noFill/>
          <a:ln>
            <a:noFill/>
          </a:ln>
        </p:spPr>
        <p:txBody>
          <a:bodyPr lIns="91425" tIns="45700" rIns="91425" bIns="45700" anchor="t" anchorCtr="0">
            <a:noAutofit/>
          </a:bodyPr>
          <a:lstStyle/>
          <a:p>
            <a:pPr marL="285750" marR="0" lvl="0" indent="-285750" algn="l" rtl="0">
              <a:lnSpc>
                <a:spcPct val="100000"/>
              </a:lnSpc>
              <a:spcBef>
                <a:spcPts val="0"/>
              </a:spcBef>
              <a:spcAft>
                <a:spcPts val="0"/>
              </a:spcAft>
              <a:buClr>
                <a:srgbClr val="244061"/>
              </a:buClr>
              <a:buSzPct val="100000"/>
              <a:buFont typeface="Arial"/>
              <a:buChar char="•"/>
            </a:pPr>
            <a:r>
              <a:rPr lang="en-US" sz="1800" b="0" i="0" u="none" strike="noStrike" cap="none" dirty="0">
                <a:solidFill>
                  <a:srgbClr val="244061"/>
                </a:solidFill>
                <a:latin typeface="Georgia" panose="02040502050405020303" pitchFamily="18" charset="0"/>
                <a:sym typeface="Arial"/>
              </a:rPr>
              <a:t>The Vendor Toolbox contains the Readiness Assessment, a mandatory self-evaluation tool, aimed to help potential contractors decide whether their offerings meet the needs of the federal government. </a:t>
            </a:r>
          </a:p>
          <a:p>
            <a:pPr marL="285750" marR="0" lvl="0" indent="-285750" algn="l" rtl="0">
              <a:lnSpc>
                <a:spcPct val="100000"/>
              </a:lnSpc>
              <a:spcBef>
                <a:spcPts val="0"/>
              </a:spcBef>
              <a:spcAft>
                <a:spcPts val="0"/>
              </a:spcAft>
              <a:buClr>
                <a:srgbClr val="000000"/>
              </a:buClr>
              <a:buFont typeface="Arial"/>
              <a:buNone/>
            </a:pPr>
            <a:endParaRPr sz="1800" b="0" i="0" u="none" strike="noStrike" cap="none" dirty="0">
              <a:solidFill>
                <a:srgbClr val="244061"/>
              </a:solidFill>
              <a:latin typeface="Georgia" panose="02040502050405020303" pitchFamily="18" charset="0"/>
              <a:sym typeface="Arial"/>
            </a:endParaRPr>
          </a:p>
          <a:p>
            <a:pPr marL="285750" marR="0" lvl="0" indent="-285750" algn="l" rtl="0">
              <a:lnSpc>
                <a:spcPct val="100000"/>
              </a:lnSpc>
              <a:spcBef>
                <a:spcPts val="0"/>
              </a:spcBef>
              <a:spcAft>
                <a:spcPts val="0"/>
              </a:spcAft>
              <a:buClr>
                <a:srgbClr val="244061"/>
              </a:buClr>
              <a:buSzPct val="100000"/>
              <a:buFont typeface="Arial"/>
              <a:buChar char="•"/>
            </a:pPr>
            <a:r>
              <a:rPr lang="en-US" sz="1800" b="0" i="0" u="none" strike="noStrike" cap="none" dirty="0">
                <a:solidFill>
                  <a:srgbClr val="244061"/>
                </a:solidFill>
                <a:latin typeface="Georgia" panose="02040502050405020303" pitchFamily="18" charset="0"/>
                <a:sym typeface="Arial"/>
              </a:rPr>
              <a:t>The Vendor Toolbox contains training materials that will help you learn more about the Federal market, tools that will help you uncover opportunities, and links to resources that can assist you in being a successful MAS contractor.</a:t>
            </a:r>
          </a:p>
          <a:p>
            <a:pPr marL="285750" marR="0" lvl="0" indent="-285750" algn="l" rtl="0">
              <a:lnSpc>
                <a:spcPct val="100000"/>
              </a:lnSpc>
              <a:spcBef>
                <a:spcPts val="0"/>
              </a:spcBef>
              <a:spcAft>
                <a:spcPts val="0"/>
              </a:spcAft>
              <a:buClr>
                <a:srgbClr val="000000"/>
              </a:buClr>
              <a:buFont typeface="Arial"/>
              <a:buNone/>
            </a:pPr>
            <a:endParaRPr sz="1800" b="0" i="0" u="none" strike="noStrike" cap="none" dirty="0">
              <a:solidFill>
                <a:srgbClr val="244061"/>
              </a:solidFill>
              <a:latin typeface="Georgia" panose="02040502050405020303" pitchFamily="18" charset="0"/>
              <a:sym typeface="Arial"/>
            </a:endParaRPr>
          </a:p>
          <a:p>
            <a:pPr marL="285750" marR="0" lvl="0" indent="-285750" algn="l" rtl="0">
              <a:lnSpc>
                <a:spcPct val="100000"/>
              </a:lnSpc>
              <a:spcBef>
                <a:spcPts val="0"/>
              </a:spcBef>
              <a:spcAft>
                <a:spcPts val="0"/>
              </a:spcAft>
              <a:buClr>
                <a:srgbClr val="244061"/>
              </a:buClr>
              <a:buSzPct val="100000"/>
              <a:buFont typeface="Arial"/>
              <a:buChar char="•"/>
            </a:pPr>
            <a:r>
              <a:rPr lang="en-US" sz="1800" b="0" i="0" u="none" strike="noStrike" cap="none" dirty="0">
                <a:solidFill>
                  <a:srgbClr val="244061"/>
                </a:solidFill>
                <a:latin typeface="Georgia" panose="02040502050405020303" pitchFamily="18" charset="0"/>
                <a:sym typeface="Arial"/>
              </a:rPr>
              <a:t>You can access the Vendor Toolbox through </a:t>
            </a:r>
            <a:br>
              <a:rPr lang="en-US" sz="1800" b="0" i="0" u="none" strike="noStrike" cap="none" dirty="0">
                <a:solidFill>
                  <a:srgbClr val="244061"/>
                </a:solidFill>
                <a:latin typeface="Georgia" panose="02040502050405020303" pitchFamily="18" charset="0"/>
                <a:sym typeface="Arial"/>
              </a:rPr>
            </a:br>
            <a:r>
              <a:rPr lang="en-US" sz="1800" b="0" i="0" u="none" strike="noStrike" cap="none" dirty="0">
                <a:solidFill>
                  <a:srgbClr val="244061"/>
                </a:solidFill>
                <a:latin typeface="Georgia" panose="02040502050405020303" pitchFamily="18" charset="0"/>
                <a:sym typeface="Arial"/>
              </a:rPr>
              <a:t>our Vendor Support Center at </a:t>
            </a:r>
            <a:r>
              <a:rPr lang="en-US" sz="1800" b="0" i="0" u="sng" strike="noStrike" cap="none" dirty="0">
                <a:solidFill>
                  <a:schemeClr val="hlink"/>
                </a:solidFill>
                <a:latin typeface="Georgia" panose="02040502050405020303" pitchFamily="18" charset="0"/>
                <a:sym typeface="Arial"/>
                <a:hlinkClick r:id="rId5"/>
              </a:rPr>
              <a:t>https://vsc.gsa.gov/</a:t>
            </a:r>
            <a:r>
              <a:rPr lang="en-US" sz="1800" b="0" i="0" u="none" strike="noStrike" cap="none" dirty="0">
                <a:solidFill>
                  <a:srgbClr val="244061"/>
                </a:solidFill>
                <a:latin typeface="Georgia" panose="02040502050405020303" pitchFamily="18" charset="0"/>
                <a:sym typeface="Arial"/>
              </a:rPr>
              <a:t>.</a:t>
            </a:r>
          </a:p>
        </p:txBody>
      </p:sp>
      <p:pic>
        <p:nvPicPr>
          <p:cNvPr id="252" name="Shape 252"/>
          <p:cNvPicPr preferRelativeResize="0"/>
          <p:nvPr/>
        </p:nvPicPr>
        <p:blipFill rotWithShape="1">
          <a:blip r:embed="rId6">
            <a:alphaModFix amt="12000"/>
          </a:blip>
          <a:srcRect/>
          <a:stretch/>
        </p:blipFill>
        <p:spPr>
          <a:xfrm>
            <a:off x="76200" y="-287986"/>
            <a:ext cx="9144000" cy="1430984"/>
          </a:xfrm>
          <a:prstGeom prst="rect">
            <a:avLst/>
          </a:prstGeom>
          <a:noFill/>
          <a:ln>
            <a:noFill/>
          </a:ln>
        </p:spPr>
      </p:pic>
    </p:spTree>
    <p:extLst>
      <p:ext uri="{BB962C8B-B14F-4D97-AF65-F5344CB8AC3E}">
        <p14:creationId xmlns:p14="http://schemas.microsoft.com/office/powerpoint/2010/main" val="2982452353"/>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Shape 100"/>
          <p:cNvPicPr preferRelativeResize="0"/>
          <p:nvPr/>
        </p:nvPicPr>
        <p:blipFill rotWithShape="1">
          <a:blip r:embed="rId3">
            <a:alphaModFix amt="12000"/>
          </a:blip>
          <a:srcRect/>
          <a:stretch/>
        </p:blipFill>
        <p:spPr>
          <a:xfrm>
            <a:off x="76200" y="-287986"/>
            <a:ext cx="9144000" cy="1430985"/>
          </a:xfrm>
          <a:prstGeom prst="rect">
            <a:avLst/>
          </a:prstGeom>
          <a:noFill/>
          <a:ln>
            <a:noFill/>
          </a:ln>
        </p:spPr>
      </p:pic>
      <p:pic>
        <p:nvPicPr>
          <p:cNvPr id="102" name="Shape 102"/>
          <p:cNvPicPr preferRelativeResize="0"/>
          <p:nvPr/>
        </p:nvPicPr>
        <p:blipFill rotWithShape="1">
          <a:blip r:embed="rId4">
            <a:alphaModFix/>
          </a:blip>
          <a:srcRect/>
          <a:stretch/>
        </p:blipFill>
        <p:spPr>
          <a:xfrm>
            <a:off x="3733800" y="1275010"/>
            <a:ext cx="1676400" cy="1792248"/>
          </a:xfrm>
          <a:prstGeom prst="rect">
            <a:avLst/>
          </a:prstGeom>
          <a:noFill/>
          <a:ln>
            <a:noFill/>
          </a:ln>
        </p:spPr>
      </p:pic>
      <p:sp>
        <p:nvSpPr>
          <p:cNvPr id="109" name="Shape 109"/>
          <p:cNvSpPr txBox="1"/>
          <p:nvPr/>
        </p:nvSpPr>
        <p:spPr>
          <a:xfrm>
            <a:off x="1907378" y="2941754"/>
            <a:ext cx="5329243" cy="692867"/>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dirty="0" smtClean="0">
                <a:solidFill>
                  <a:srgbClr val="00345E"/>
                </a:solidFill>
              </a:rPr>
              <a:t>Expanding Opportunities for Small Businesses</a:t>
            </a:r>
            <a:endParaRPr lang="en-US" sz="1800" b="1" i="0" u="none" strike="noStrike" cap="none" baseline="0" dirty="0">
              <a:solidFill>
                <a:srgbClr val="00345E"/>
              </a:solidFill>
              <a:sym typeface="Arial"/>
            </a:endParaRPr>
          </a:p>
        </p:txBody>
      </p:sp>
      <p:sp>
        <p:nvSpPr>
          <p:cNvPr id="110" name="Shape 110"/>
          <p:cNvSpPr txBox="1"/>
          <p:nvPr/>
        </p:nvSpPr>
        <p:spPr>
          <a:xfrm>
            <a:off x="590549" y="3429000"/>
            <a:ext cx="8115301" cy="2362200"/>
          </a:xfrm>
          <a:prstGeom prst="rect">
            <a:avLst/>
          </a:prstGeom>
          <a:noFill/>
          <a:ln>
            <a:noFill/>
          </a:ln>
        </p:spPr>
        <p:txBody>
          <a:bodyPr lIns="91425" tIns="45700" rIns="91425" bIns="45700" anchor="t" anchorCtr="0">
            <a:noAutofit/>
          </a:bodyPr>
          <a:lstStyle/>
          <a:p>
            <a:pPr marL="171450" marR="0" lvl="0" indent="-171450" algn="l" rtl="0">
              <a:spcBef>
                <a:spcPts val="0"/>
              </a:spcBef>
              <a:buClr>
                <a:srgbClr val="266BA6"/>
              </a:buClr>
              <a:buSzPct val="100000"/>
              <a:buFont typeface="Arial"/>
              <a:buChar char="•"/>
            </a:pPr>
            <a:r>
              <a:rPr lang="en-US" sz="1800" dirty="0">
                <a:solidFill>
                  <a:schemeClr val="bg2"/>
                </a:solidFill>
              </a:rPr>
              <a:t>S</a:t>
            </a:r>
            <a:r>
              <a:rPr lang="en-US" sz="1800" dirty="0" smtClean="0">
                <a:solidFill>
                  <a:schemeClr val="bg2"/>
                </a:solidFill>
              </a:rPr>
              <a:t>hares ideas and best practices for small businesses throughout the country</a:t>
            </a:r>
          </a:p>
          <a:p>
            <a:pPr marL="171450" lvl="0" indent="-171450">
              <a:buClr>
                <a:srgbClr val="266BA6"/>
              </a:buClr>
              <a:buSzPct val="100000"/>
              <a:buFont typeface="Arial"/>
              <a:buChar char="•"/>
            </a:pPr>
            <a:r>
              <a:rPr lang="en-US" sz="1800" dirty="0" smtClean="0">
                <a:solidFill>
                  <a:schemeClr val="bg2"/>
                </a:solidFill>
              </a:rPr>
              <a:t>Works </a:t>
            </a:r>
            <a:r>
              <a:rPr lang="en-US" sz="1800" dirty="0">
                <a:solidFill>
                  <a:schemeClr val="bg2"/>
                </a:solidFill>
              </a:rPr>
              <a:t>with the small business </a:t>
            </a:r>
            <a:r>
              <a:rPr lang="en-US" sz="1800" dirty="0" smtClean="0">
                <a:solidFill>
                  <a:schemeClr val="bg2"/>
                </a:solidFill>
              </a:rPr>
              <a:t>community to </a:t>
            </a:r>
            <a:r>
              <a:rPr lang="en-US" sz="1800" dirty="0">
                <a:solidFill>
                  <a:schemeClr val="bg2"/>
                </a:solidFill>
              </a:rPr>
              <a:t>strengthen partnerships and support the success of our </a:t>
            </a:r>
            <a:r>
              <a:rPr lang="en-US" sz="1800" dirty="0" smtClean="0">
                <a:solidFill>
                  <a:schemeClr val="bg2"/>
                </a:solidFill>
              </a:rPr>
              <a:t>vendors</a:t>
            </a:r>
          </a:p>
          <a:p>
            <a:pPr marL="171450" indent="-171450">
              <a:buClr>
                <a:srgbClr val="266BA6"/>
              </a:buClr>
              <a:buSzPct val="100000"/>
              <a:buFont typeface="Arial"/>
              <a:buChar char="•"/>
            </a:pPr>
            <a:r>
              <a:rPr lang="en-US" sz="1800" dirty="0">
                <a:solidFill>
                  <a:schemeClr val="bg2"/>
                </a:solidFill>
              </a:rPr>
              <a:t>Works with businesses to make sustainable products and services readily available and affordable to our </a:t>
            </a:r>
            <a:r>
              <a:rPr lang="en-US" sz="1800" dirty="0" smtClean="0">
                <a:solidFill>
                  <a:schemeClr val="bg2"/>
                </a:solidFill>
              </a:rPr>
              <a:t>buyers</a:t>
            </a:r>
          </a:p>
          <a:p>
            <a:pPr marL="171450" indent="-171450">
              <a:buClr>
                <a:srgbClr val="266BA6"/>
              </a:buClr>
              <a:buSzPct val="100000"/>
              <a:buFont typeface="Arial"/>
              <a:buChar char="•"/>
            </a:pPr>
            <a:r>
              <a:rPr lang="en-US" sz="1800" dirty="0" smtClean="0">
                <a:solidFill>
                  <a:schemeClr val="bg2"/>
                </a:solidFill>
              </a:rPr>
              <a:t>Drives </a:t>
            </a:r>
            <a:r>
              <a:rPr lang="en-US" sz="1800" dirty="0">
                <a:solidFill>
                  <a:schemeClr val="bg2"/>
                </a:solidFill>
              </a:rPr>
              <a:t>down prices, deliver better value, and reduce costs to our customer </a:t>
            </a:r>
            <a:r>
              <a:rPr lang="en-US" sz="1800" dirty="0" smtClean="0">
                <a:solidFill>
                  <a:schemeClr val="bg2"/>
                </a:solidFill>
              </a:rPr>
              <a:t>agencies</a:t>
            </a:r>
          </a:p>
          <a:p>
            <a:pPr marL="171450" indent="-171450">
              <a:buClr>
                <a:srgbClr val="266BA6"/>
              </a:buClr>
              <a:buSzPct val="100000"/>
              <a:buFont typeface="Arial"/>
              <a:buChar char="•"/>
            </a:pPr>
            <a:r>
              <a:rPr lang="en-US" sz="1800" dirty="0" smtClean="0">
                <a:solidFill>
                  <a:schemeClr val="bg2"/>
                </a:solidFill>
              </a:rPr>
              <a:t>Creates </a:t>
            </a:r>
            <a:r>
              <a:rPr lang="en-US" sz="1800" dirty="0">
                <a:solidFill>
                  <a:schemeClr val="bg2"/>
                </a:solidFill>
              </a:rPr>
              <a:t>new ways that the government can purchase resources smarter and more </a:t>
            </a:r>
            <a:r>
              <a:rPr lang="en-US" sz="1800" dirty="0" smtClean="0">
                <a:solidFill>
                  <a:schemeClr val="bg2"/>
                </a:solidFill>
              </a:rPr>
              <a:t>efficiently</a:t>
            </a:r>
          </a:p>
          <a:p>
            <a:pPr marL="171450" indent="-171450">
              <a:buClr>
                <a:srgbClr val="266BA6"/>
              </a:buClr>
              <a:buSzPct val="100000"/>
              <a:buFont typeface="Arial"/>
              <a:buChar char="•"/>
            </a:pPr>
            <a:r>
              <a:rPr lang="en-US" sz="1800" dirty="0" smtClean="0">
                <a:solidFill>
                  <a:schemeClr val="bg2"/>
                </a:solidFill>
              </a:rPr>
              <a:t>Develops </a:t>
            </a:r>
            <a:r>
              <a:rPr lang="en-US" sz="1800" dirty="0">
                <a:solidFill>
                  <a:schemeClr val="bg2"/>
                </a:solidFill>
              </a:rPr>
              <a:t>innovative cost-saving solutions that will be shared across the government</a:t>
            </a:r>
          </a:p>
          <a:p>
            <a:pPr marL="285750" lvl="0" indent="-285750">
              <a:buClr>
                <a:srgbClr val="266BA6"/>
              </a:buClr>
              <a:buSzPct val="100000"/>
              <a:buFont typeface="Arial"/>
              <a:buChar char="•"/>
            </a:pPr>
            <a:endParaRPr lang="en-US" sz="1600" dirty="0">
              <a:solidFill>
                <a:schemeClr val="bg2"/>
              </a:solidFill>
            </a:endParaRPr>
          </a:p>
          <a:p>
            <a:pPr marL="171450" indent="-171450">
              <a:buClr>
                <a:srgbClr val="266BA6"/>
              </a:buClr>
              <a:buSzPct val="100000"/>
              <a:buFont typeface="Arial"/>
              <a:buChar char="•"/>
            </a:pPr>
            <a:endParaRPr lang="en-US" sz="1600" dirty="0" smtClean="0">
              <a:solidFill>
                <a:schemeClr val="bg2"/>
              </a:solidFill>
            </a:endParaRPr>
          </a:p>
          <a:p>
            <a:pPr marL="171450" indent="-171450">
              <a:buClr>
                <a:srgbClr val="266BA6"/>
              </a:buClr>
              <a:buSzPct val="100000"/>
              <a:buFont typeface="Arial"/>
              <a:buChar char="•"/>
            </a:pPr>
            <a:endParaRPr lang="en-US" sz="1600" dirty="0">
              <a:solidFill>
                <a:schemeClr val="bg2"/>
              </a:solidFill>
            </a:endParaRPr>
          </a:p>
          <a:p>
            <a:pPr marL="171450" lvl="0" indent="-171450">
              <a:buClr>
                <a:srgbClr val="266BA6"/>
              </a:buClr>
              <a:buSzPct val="100000"/>
              <a:buFont typeface="Arial"/>
              <a:buChar char="•"/>
            </a:pPr>
            <a:endParaRPr lang="en-US" sz="1600" b="0" i="0" u="none" strike="noStrike" cap="none" baseline="0" dirty="0">
              <a:solidFill>
                <a:schemeClr val="bg2"/>
              </a:solidFill>
              <a:sym typeface="Arial"/>
            </a:endParaRPr>
          </a:p>
        </p:txBody>
      </p:sp>
      <p:sp>
        <p:nvSpPr>
          <p:cNvPr id="113" name="Shape 113"/>
          <p:cNvSpPr/>
          <p:nvPr/>
        </p:nvSpPr>
        <p:spPr>
          <a:xfrm rot="10800000">
            <a:off x="-76199" y="1103607"/>
            <a:ext cx="9296399" cy="127692"/>
          </a:xfrm>
          <a:prstGeom prst="rect">
            <a:avLst/>
          </a:prstGeom>
          <a:solidFill>
            <a:srgbClr val="266BA6"/>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14" name="Shape 114"/>
          <p:cNvSpPr/>
          <p:nvPr/>
        </p:nvSpPr>
        <p:spPr>
          <a:xfrm rot="10800000">
            <a:off x="-76199" y="1280459"/>
            <a:ext cx="9296399" cy="127692"/>
          </a:xfrm>
          <a:prstGeom prst="rect">
            <a:avLst/>
          </a:prstGeom>
          <a:solidFill>
            <a:srgbClr val="00345E"/>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15" name="Shape 115"/>
          <p:cNvSpPr txBox="1"/>
          <p:nvPr/>
        </p:nvSpPr>
        <p:spPr>
          <a:xfrm>
            <a:off x="4800600" y="381000"/>
            <a:ext cx="411480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dirty="0">
                <a:solidFill>
                  <a:srgbClr val="266BA6"/>
                </a:solidFill>
                <a:latin typeface="Arial"/>
                <a:ea typeface="Arial"/>
                <a:cs typeface="Arial"/>
                <a:sym typeface="Arial"/>
              </a:rPr>
              <a:t>AN OVERVIEW FOR NEW VENDORS</a:t>
            </a:r>
          </a:p>
        </p:txBody>
      </p:sp>
      <p:pic>
        <p:nvPicPr>
          <p:cNvPr id="116" name="Shape 116"/>
          <p:cNvPicPr preferRelativeResize="0"/>
          <p:nvPr/>
        </p:nvPicPr>
        <p:blipFill rotWithShape="1">
          <a:blip r:embed="rId5">
            <a:alphaModFix/>
          </a:blip>
          <a:srcRect/>
          <a:stretch/>
        </p:blipFill>
        <p:spPr>
          <a:xfrm>
            <a:off x="76200" y="76200"/>
            <a:ext cx="990599" cy="990599"/>
          </a:xfrm>
          <a:prstGeom prst="rect">
            <a:avLst/>
          </a:prstGeom>
          <a:noFill/>
          <a:ln>
            <a:noFill/>
          </a:ln>
        </p:spPr>
      </p:pic>
    </p:spTree>
    <p:extLst>
      <p:ext uri="{BB962C8B-B14F-4D97-AF65-F5344CB8AC3E}">
        <p14:creationId xmlns:p14="http://schemas.microsoft.com/office/powerpoint/2010/main" val="1683146728"/>
      </p:ext>
    </p:extLst>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76200" y="1103607"/>
            <a:ext cx="9296399" cy="127692"/>
          </a:xfrm>
          <a:prstGeom prst="rect">
            <a:avLst/>
          </a:prstGeom>
          <a:solidFill>
            <a:srgbClr val="266BA6"/>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03" name="Shape 203"/>
          <p:cNvSpPr/>
          <p:nvPr/>
        </p:nvSpPr>
        <p:spPr>
          <a:xfrm>
            <a:off x="-76200" y="1280458"/>
            <a:ext cx="9296399" cy="127692"/>
          </a:xfrm>
          <a:prstGeom prst="rect">
            <a:avLst/>
          </a:prstGeom>
          <a:solidFill>
            <a:srgbClr val="00345E"/>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204" name="Shape 204"/>
          <p:cNvPicPr preferRelativeResize="0"/>
          <p:nvPr/>
        </p:nvPicPr>
        <p:blipFill rotWithShape="1">
          <a:blip r:embed="rId3">
            <a:alphaModFix/>
          </a:blip>
          <a:srcRect/>
          <a:stretch/>
        </p:blipFill>
        <p:spPr>
          <a:xfrm>
            <a:off x="76200" y="76200"/>
            <a:ext cx="990598" cy="990598"/>
          </a:xfrm>
          <a:prstGeom prst="rect">
            <a:avLst/>
          </a:prstGeom>
          <a:noFill/>
          <a:ln>
            <a:noFill/>
          </a:ln>
        </p:spPr>
      </p:pic>
      <p:sp>
        <p:nvSpPr>
          <p:cNvPr id="205" name="Shape 205"/>
          <p:cNvSpPr txBox="1"/>
          <p:nvPr/>
        </p:nvSpPr>
        <p:spPr>
          <a:xfrm>
            <a:off x="531812" y="1519543"/>
            <a:ext cx="3811500" cy="4535600"/>
          </a:xfrm>
          <a:prstGeom prst="rect">
            <a:avLst/>
          </a:prstGeom>
          <a:noFill/>
          <a:ln>
            <a:noFill/>
          </a:ln>
        </p:spPr>
        <p:txBody>
          <a:bodyPr lIns="91425" tIns="45700" rIns="91425" bIns="45700" anchor="t" anchorCtr="0">
            <a:noAutofit/>
          </a:bodyPr>
          <a:lstStyle/>
          <a:p>
            <a:pPr lvl="0" rtl="0">
              <a:spcBef>
                <a:spcPts val="0"/>
              </a:spcBef>
              <a:buNone/>
            </a:pPr>
            <a:r>
              <a:rPr lang="en-US" sz="2000" b="1" dirty="0">
                <a:solidFill>
                  <a:srgbClr val="16165C"/>
                </a:solidFill>
                <a:latin typeface="Georgia" panose="02040502050405020303" pitchFamily="18" charset="0"/>
                <a:ea typeface="Calibri"/>
                <a:cs typeface="Calibri"/>
                <a:sym typeface="Calibri"/>
              </a:rPr>
              <a:t>Pathways to Success Training</a:t>
            </a:r>
          </a:p>
          <a:p>
            <a:pPr lvl="0" rtl="0">
              <a:spcBef>
                <a:spcPts val="360"/>
              </a:spcBef>
              <a:buNone/>
            </a:pPr>
            <a:r>
              <a:rPr lang="en-US" sz="1800" dirty="0">
                <a:solidFill>
                  <a:srgbClr val="000000"/>
                </a:solidFill>
                <a:latin typeface="Georgia" panose="02040502050405020303" pitchFamily="18" charset="0"/>
                <a:ea typeface="Calibri"/>
                <a:cs typeface="Calibri"/>
                <a:sym typeface="Calibri"/>
              </a:rPr>
              <a:t>Explains MAS and specific requirements.</a:t>
            </a:r>
          </a:p>
          <a:p>
            <a:pPr lvl="0" rtl="0">
              <a:spcBef>
                <a:spcPts val="360"/>
              </a:spcBef>
              <a:buNone/>
            </a:pPr>
            <a:r>
              <a:rPr lang="en-US" sz="1800" dirty="0">
                <a:solidFill>
                  <a:srgbClr val="013C88"/>
                </a:solidFill>
                <a:latin typeface="Georgia" panose="02040502050405020303" pitchFamily="18" charset="0"/>
                <a:ea typeface="Calibri"/>
                <a:cs typeface="Calibri"/>
                <a:sym typeface="Calibri"/>
              </a:rPr>
              <a:t/>
            </a:r>
            <a:br>
              <a:rPr lang="en-US" sz="1800" dirty="0">
                <a:solidFill>
                  <a:srgbClr val="013C88"/>
                </a:solidFill>
                <a:latin typeface="Georgia" panose="02040502050405020303" pitchFamily="18" charset="0"/>
                <a:ea typeface="Calibri"/>
                <a:cs typeface="Calibri"/>
                <a:sym typeface="Calibri"/>
              </a:rPr>
            </a:br>
            <a:r>
              <a:rPr lang="en-US" sz="1800" dirty="0">
                <a:solidFill>
                  <a:srgbClr val="000000"/>
                </a:solidFill>
                <a:latin typeface="Georgia" panose="02040502050405020303" pitchFamily="18" charset="0"/>
                <a:ea typeface="Calibri"/>
                <a:cs typeface="Calibri"/>
                <a:sym typeface="Calibri"/>
              </a:rPr>
              <a:t>Visit our Vendor Education to take the course.</a:t>
            </a:r>
            <a:br>
              <a:rPr lang="en-US" sz="1800" dirty="0">
                <a:solidFill>
                  <a:srgbClr val="000000"/>
                </a:solidFill>
                <a:latin typeface="Georgia" panose="02040502050405020303" pitchFamily="18" charset="0"/>
                <a:ea typeface="Calibri"/>
                <a:cs typeface="Calibri"/>
                <a:sym typeface="Calibri"/>
              </a:rPr>
            </a:br>
            <a:r>
              <a:rPr lang="en-US" sz="1800" dirty="0">
                <a:solidFill>
                  <a:srgbClr val="000000"/>
                </a:solidFill>
                <a:latin typeface="Georgia" panose="02040502050405020303" pitchFamily="18" charset="0"/>
                <a:ea typeface="Calibri"/>
                <a:cs typeface="Calibri"/>
                <a:sym typeface="Calibri"/>
              </a:rPr>
              <a:t/>
            </a:r>
            <a:br>
              <a:rPr lang="en-US" sz="1800" dirty="0">
                <a:solidFill>
                  <a:srgbClr val="000000"/>
                </a:solidFill>
                <a:latin typeface="Georgia" panose="02040502050405020303" pitchFamily="18" charset="0"/>
                <a:ea typeface="Calibri"/>
                <a:cs typeface="Calibri"/>
                <a:sym typeface="Calibri"/>
              </a:rPr>
            </a:br>
            <a:r>
              <a:rPr lang="en-US" sz="1800" dirty="0">
                <a:solidFill>
                  <a:srgbClr val="000000"/>
                </a:solidFill>
                <a:latin typeface="Georgia" panose="02040502050405020303" pitchFamily="18" charset="0"/>
                <a:ea typeface="Calibri"/>
                <a:cs typeface="Calibri"/>
                <a:sym typeface="Calibri"/>
              </a:rPr>
              <a:t>Save your completion certificate. You will upload it to </a:t>
            </a:r>
            <a:r>
              <a:rPr lang="en-US" sz="1800" dirty="0" err="1">
                <a:solidFill>
                  <a:srgbClr val="000000"/>
                </a:solidFill>
                <a:latin typeface="Georgia" panose="02040502050405020303" pitchFamily="18" charset="0"/>
                <a:ea typeface="Calibri"/>
                <a:cs typeface="Calibri"/>
                <a:sym typeface="Calibri"/>
              </a:rPr>
              <a:t>eOffer</a:t>
            </a:r>
            <a:r>
              <a:rPr lang="en-US" sz="1800" dirty="0">
                <a:solidFill>
                  <a:srgbClr val="000000"/>
                </a:solidFill>
                <a:latin typeface="Georgia" panose="02040502050405020303" pitchFamily="18" charset="0"/>
                <a:ea typeface="Calibri"/>
                <a:cs typeface="Calibri"/>
                <a:sym typeface="Calibri"/>
              </a:rPr>
              <a:t>.</a:t>
            </a:r>
            <a:br>
              <a:rPr lang="en-US" sz="1800" dirty="0">
                <a:solidFill>
                  <a:srgbClr val="000000"/>
                </a:solidFill>
                <a:latin typeface="Georgia" panose="02040502050405020303" pitchFamily="18" charset="0"/>
                <a:ea typeface="Calibri"/>
                <a:cs typeface="Calibri"/>
                <a:sym typeface="Calibri"/>
              </a:rPr>
            </a:br>
            <a:r>
              <a:rPr lang="en-US" sz="1800" dirty="0">
                <a:solidFill>
                  <a:srgbClr val="000000"/>
                </a:solidFill>
                <a:latin typeface="Georgia" panose="02040502050405020303" pitchFamily="18" charset="0"/>
                <a:ea typeface="Calibri"/>
                <a:cs typeface="Calibri"/>
                <a:sym typeface="Calibri"/>
              </a:rPr>
              <a:t/>
            </a:r>
            <a:br>
              <a:rPr lang="en-US" sz="1800" dirty="0">
                <a:solidFill>
                  <a:srgbClr val="000000"/>
                </a:solidFill>
                <a:latin typeface="Georgia" panose="02040502050405020303" pitchFamily="18" charset="0"/>
                <a:ea typeface="Calibri"/>
                <a:cs typeface="Calibri"/>
                <a:sym typeface="Calibri"/>
              </a:rPr>
            </a:br>
            <a:r>
              <a:rPr lang="en-US" sz="1800" dirty="0">
                <a:solidFill>
                  <a:srgbClr val="000000"/>
                </a:solidFill>
                <a:latin typeface="Georgia" panose="02040502050405020303" pitchFamily="18" charset="0"/>
                <a:ea typeface="Calibri"/>
                <a:cs typeface="Calibri"/>
                <a:sym typeface="Calibri"/>
              </a:rPr>
              <a:t>If you have any problems with the course, email pathwaytosuccess@gsa.gov </a:t>
            </a:r>
          </a:p>
        </p:txBody>
      </p:sp>
      <p:sp>
        <p:nvSpPr>
          <p:cNvPr id="206" name="Shape 206"/>
          <p:cNvSpPr txBox="1"/>
          <p:nvPr/>
        </p:nvSpPr>
        <p:spPr>
          <a:xfrm>
            <a:off x="6553200" y="6248400"/>
            <a:ext cx="1905000" cy="457200"/>
          </a:xfrm>
          <a:prstGeom prst="rect">
            <a:avLst/>
          </a:prstGeom>
          <a:noFill/>
          <a:ln>
            <a:noFill/>
          </a:ln>
        </p:spPr>
        <p:txBody>
          <a:bodyPr lIns="91425" tIns="45700" rIns="91425" bIns="45700" anchor="t" anchorCtr="0">
            <a:noAutofit/>
          </a:bodyPr>
          <a:lstStyle/>
          <a:p>
            <a:pPr lvl="0" algn="r" rtl="0">
              <a:spcBef>
                <a:spcPts val="0"/>
              </a:spcBef>
              <a:buNone/>
            </a:pPr>
            <a:fld id="{00000000-1234-1234-1234-123412341234}" type="slidenum">
              <a:rPr lang="en-US" b="1">
                <a:solidFill>
                  <a:srgbClr val="013C88"/>
                </a:solidFill>
              </a:rPr>
              <a:t>20</a:t>
            </a:fld>
            <a:endParaRPr lang="en-US" b="1">
              <a:solidFill>
                <a:srgbClr val="013C88"/>
              </a:solidFill>
            </a:endParaRPr>
          </a:p>
        </p:txBody>
      </p:sp>
      <p:sp>
        <p:nvSpPr>
          <p:cNvPr id="207" name="Shape 207"/>
          <p:cNvSpPr/>
          <p:nvPr/>
        </p:nvSpPr>
        <p:spPr>
          <a:xfrm>
            <a:off x="152400" y="2209800"/>
            <a:ext cx="381000" cy="381000"/>
          </a:xfrm>
          <a:custGeom>
            <a:avLst/>
            <a:gdLst/>
            <a:ahLst/>
            <a:cxnLst/>
            <a:rect l="0" t="0" r="0" b="0"/>
            <a:pathLst>
              <a:path w="120000" h="120000" extrusionOk="0">
                <a:moveTo>
                  <a:pt x="0" y="0"/>
                </a:moveTo>
                <a:lnTo>
                  <a:pt x="120000" y="0"/>
                </a:lnTo>
                <a:lnTo>
                  <a:pt x="120000" y="120000"/>
                </a:lnTo>
                <a:lnTo>
                  <a:pt x="0" y="120000"/>
                </a:lnTo>
                <a:close/>
                <a:moveTo>
                  <a:pt x="60000" y="15000"/>
                </a:moveTo>
                <a:lnTo>
                  <a:pt x="59999" y="15000"/>
                </a:lnTo>
                <a:cubicBezTo>
                  <a:pt x="84852" y="14999"/>
                  <a:pt x="104999" y="35147"/>
                  <a:pt x="105000" y="59999"/>
                </a:cubicBezTo>
                <a:cubicBezTo>
                  <a:pt x="105000" y="84852"/>
                  <a:pt x="84852" y="104999"/>
                  <a:pt x="60000" y="105000"/>
                </a:cubicBezTo>
                <a:cubicBezTo>
                  <a:pt x="35147" y="105000"/>
                  <a:pt x="15000" y="84852"/>
                  <a:pt x="14999" y="60000"/>
                </a:cubicBezTo>
                <a:cubicBezTo>
                  <a:pt x="14999" y="35147"/>
                  <a:pt x="35147" y="15000"/>
                  <a:pt x="59999" y="15000"/>
                </a:cubicBezTo>
                <a:close/>
              </a:path>
              <a:path w="120000" h="120000" fill="darken" extrusionOk="0">
                <a:moveTo>
                  <a:pt x="60000" y="15000"/>
                </a:moveTo>
                <a:lnTo>
                  <a:pt x="59999" y="15000"/>
                </a:lnTo>
                <a:cubicBezTo>
                  <a:pt x="84852" y="14999"/>
                  <a:pt x="104999" y="35147"/>
                  <a:pt x="105000" y="59999"/>
                </a:cubicBezTo>
                <a:cubicBezTo>
                  <a:pt x="105000" y="84852"/>
                  <a:pt x="84852" y="104999"/>
                  <a:pt x="60000" y="105000"/>
                </a:cubicBezTo>
                <a:cubicBezTo>
                  <a:pt x="35147" y="105000"/>
                  <a:pt x="15000" y="84852"/>
                  <a:pt x="14999" y="60000"/>
                </a:cubicBezTo>
                <a:cubicBezTo>
                  <a:pt x="14999" y="35147"/>
                  <a:pt x="35147" y="15000"/>
                  <a:pt x="59999" y="15000"/>
                </a:cubicBezTo>
                <a:close/>
                <a:moveTo>
                  <a:pt x="60000" y="17812"/>
                </a:moveTo>
                <a:cubicBezTo>
                  <a:pt x="64659" y="17812"/>
                  <a:pt x="68437" y="21590"/>
                  <a:pt x="68437" y="26249"/>
                </a:cubicBezTo>
                <a:cubicBezTo>
                  <a:pt x="68437" y="30909"/>
                  <a:pt x="64659" y="34687"/>
                  <a:pt x="60000" y="34687"/>
                </a:cubicBezTo>
                <a:cubicBezTo>
                  <a:pt x="55340" y="34687"/>
                  <a:pt x="51562" y="30909"/>
                  <a:pt x="51562" y="26250"/>
                </a:cubicBezTo>
                <a:cubicBezTo>
                  <a:pt x="51562" y="21590"/>
                  <a:pt x="55340" y="17812"/>
                  <a:pt x="60000" y="17812"/>
                </a:cubicBezTo>
                <a:moveTo>
                  <a:pt x="43125" y="43125"/>
                </a:moveTo>
                <a:lnTo>
                  <a:pt x="43125" y="48750"/>
                </a:lnTo>
                <a:lnTo>
                  <a:pt x="51562" y="48750"/>
                </a:lnTo>
                <a:lnTo>
                  <a:pt x="51562" y="88125"/>
                </a:lnTo>
                <a:lnTo>
                  <a:pt x="43125" y="88125"/>
                </a:lnTo>
                <a:lnTo>
                  <a:pt x="43125" y="93750"/>
                </a:lnTo>
                <a:lnTo>
                  <a:pt x="76875" y="93750"/>
                </a:lnTo>
                <a:lnTo>
                  <a:pt x="76875" y="88125"/>
                </a:lnTo>
                <a:lnTo>
                  <a:pt x="68437" y="88125"/>
                </a:lnTo>
                <a:lnTo>
                  <a:pt x="68437" y="43125"/>
                </a:lnTo>
                <a:close/>
              </a:path>
              <a:path w="120000" h="120000" fill="lighten" extrusionOk="0">
                <a:moveTo>
                  <a:pt x="60000" y="17812"/>
                </a:moveTo>
                <a:cubicBezTo>
                  <a:pt x="64659" y="17812"/>
                  <a:pt x="68437" y="21590"/>
                  <a:pt x="68437" y="26249"/>
                </a:cubicBezTo>
                <a:cubicBezTo>
                  <a:pt x="68437" y="30909"/>
                  <a:pt x="64659" y="34687"/>
                  <a:pt x="60000" y="34687"/>
                </a:cubicBezTo>
                <a:cubicBezTo>
                  <a:pt x="55340" y="34687"/>
                  <a:pt x="51562" y="30909"/>
                  <a:pt x="51562" y="26250"/>
                </a:cubicBezTo>
                <a:cubicBezTo>
                  <a:pt x="51562" y="21590"/>
                  <a:pt x="55340" y="17812"/>
                  <a:pt x="60000" y="17812"/>
                </a:cubicBezTo>
                <a:moveTo>
                  <a:pt x="43125" y="43125"/>
                </a:moveTo>
                <a:lnTo>
                  <a:pt x="68437" y="43125"/>
                </a:lnTo>
                <a:lnTo>
                  <a:pt x="68437" y="88125"/>
                </a:lnTo>
                <a:lnTo>
                  <a:pt x="76875" y="88125"/>
                </a:lnTo>
                <a:lnTo>
                  <a:pt x="76875" y="93750"/>
                </a:lnTo>
                <a:lnTo>
                  <a:pt x="43125" y="93750"/>
                </a:lnTo>
                <a:lnTo>
                  <a:pt x="43125" y="88125"/>
                </a:lnTo>
                <a:lnTo>
                  <a:pt x="51562" y="88125"/>
                </a:lnTo>
                <a:lnTo>
                  <a:pt x="51562" y="48750"/>
                </a:lnTo>
                <a:lnTo>
                  <a:pt x="43125" y="48750"/>
                </a:lnTo>
                <a:close/>
              </a:path>
              <a:path w="120000" h="120000" fill="none" extrusionOk="0">
                <a:moveTo>
                  <a:pt x="60000" y="15000"/>
                </a:moveTo>
                <a:lnTo>
                  <a:pt x="59999" y="15000"/>
                </a:lnTo>
                <a:cubicBezTo>
                  <a:pt x="84852" y="14999"/>
                  <a:pt x="104999" y="35147"/>
                  <a:pt x="105000" y="59999"/>
                </a:cubicBezTo>
                <a:cubicBezTo>
                  <a:pt x="105000" y="84852"/>
                  <a:pt x="84852" y="104999"/>
                  <a:pt x="60000" y="105000"/>
                </a:cubicBezTo>
                <a:cubicBezTo>
                  <a:pt x="35147" y="105000"/>
                  <a:pt x="15000" y="84852"/>
                  <a:pt x="14999" y="60000"/>
                </a:cubicBezTo>
                <a:cubicBezTo>
                  <a:pt x="14999" y="35147"/>
                  <a:pt x="35147" y="15000"/>
                  <a:pt x="59999" y="15000"/>
                </a:cubicBezTo>
                <a:close/>
                <a:moveTo>
                  <a:pt x="60000" y="17812"/>
                </a:moveTo>
                <a:cubicBezTo>
                  <a:pt x="64659" y="17812"/>
                  <a:pt x="68437" y="21590"/>
                  <a:pt x="68437" y="26249"/>
                </a:cubicBezTo>
                <a:cubicBezTo>
                  <a:pt x="68437" y="30909"/>
                  <a:pt x="64659" y="34687"/>
                  <a:pt x="60000" y="34687"/>
                </a:cubicBezTo>
                <a:cubicBezTo>
                  <a:pt x="55340" y="34687"/>
                  <a:pt x="51562" y="30909"/>
                  <a:pt x="51562" y="26250"/>
                </a:cubicBezTo>
                <a:cubicBezTo>
                  <a:pt x="51562" y="21590"/>
                  <a:pt x="55340" y="17812"/>
                  <a:pt x="60000" y="17812"/>
                </a:cubicBezTo>
                <a:moveTo>
                  <a:pt x="43125" y="43125"/>
                </a:moveTo>
                <a:lnTo>
                  <a:pt x="68437" y="43125"/>
                </a:lnTo>
                <a:lnTo>
                  <a:pt x="68437" y="88125"/>
                </a:lnTo>
                <a:lnTo>
                  <a:pt x="76875" y="88125"/>
                </a:lnTo>
                <a:lnTo>
                  <a:pt x="76875" y="93750"/>
                </a:lnTo>
                <a:lnTo>
                  <a:pt x="43125" y="93750"/>
                </a:lnTo>
                <a:lnTo>
                  <a:pt x="43125" y="88125"/>
                </a:lnTo>
                <a:lnTo>
                  <a:pt x="51562" y="88125"/>
                </a:lnTo>
                <a:lnTo>
                  <a:pt x="51562" y="48750"/>
                </a:lnTo>
                <a:lnTo>
                  <a:pt x="43125" y="48750"/>
                </a:lnTo>
                <a:close/>
              </a:path>
              <a:path w="120000" h="120000" fill="none" extrusionOk="0">
                <a:moveTo>
                  <a:pt x="0" y="0"/>
                </a:moveTo>
                <a:lnTo>
                  <a:pt x="120000" y="0"/>
                </a:lnTo>
                <a:lnTo>
                  <a:pt x="120000" y="120000"/>
                </a:lnTo>
                <a:lnTo>
                  <a:pt x="0" y="120000"/>
                </a:lnTo>
                <a:close/>
              </a:path>
            </a:pathLst>
          </a:custGeom>
          <a:solidFill>
            <a:srgbClr val="F2F2F2"/>
          </a:solid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Arial"/>
              <a:ea typeface="Arial"/>
              <a:cs typeface="Arial"/>
              <a:sym typeface="Arial"/>
            </a:endParaRPr>
          </a:p>
        </p:txBody>
      </p:sp>
      <p:sp>
        <p:nvSpPr>
          <p:cNvPr id="208" name="Shape 208"/>
          <p:cNvSpPr/>
          <p:nvPr/>
        </p:nvSpPr>
        <p:spPr>
          <a:xfrm>
            <a:off x="152400" y="3930353"/>
            <a:ext cx="381000" cy="381000"/>
          </a:xfrm>
          <a:custGeom>
            <a:avLst/>
            <a:gdLst/>
            <a:ahLst/>
            <a:cxnLst/>
            <a:rect l="0" t="0" r="0" b="0"/>
            <a:pathLst>
              <a:path w="120000" h="120000" extrusionOk="0">
                <a:moveTo>
                  <a:pt x="0" y="0"/>
                </a:moveTo>
                <a:lnTo>
                  <a:pt x="120000" y="0"/>
                </a:lnTo>
                <a:lnTo>
                  <a:pt x="120000" y="120000"/>
                </a:lnTo>
                <a:lnTo>
                  <a:pt x="0" y="120000"/>
                </a:lnTo>
                <a:close/>
                <a:moveTo>
                  <a:pt x="26250" y="15000"/>
                </a:moveTo>
                <a:lnTo>
                  <a:pt x="71250" y="15000"/>
                </a:lnTo>
                <a:lnTo>
                  <a:pt x="93750" y="37500"/>
                </a:lnTo>
                <a:lnTo>
                  <a:pt x="93750" y="105000"/>
                </a:lnTo>
                <a:lnTo>
                  <a:pt x="26250" y="105000"/>
                </a:lnTo>
                <a:close/>
              </a:path>
              <a:path w="120000" h="120000" fill="darkenLess" extrusionOk="0">
                <a:moveTo>
                  <a:pt x="26250" y="15000"/>
                </a:moveTo>
                <a:lnTo>
                  <a:pt x="71250" y="15000"/>
                </a:lnTo>
                <a:lnTo>
                  <a:pt x="71250" y="37500"/>
                </a:lnTo>
                <a:lnTo>
                  <a:pt x="93750" y="37500"/>
                </a:lnTo>
                <a:lnTo>
                  <a:pt x="93750" y="105000"/>
                </a:lnTo>
                <a:lnTo>
                  <a:pt x="26250" y="105000"/>
                </a:lnTo>
                <a:close/>
              </a:path>
              <a:path w="120000" h="120000" fill="darken" extrusionOk="0">
                <a:moveTo>
                  <a:pt x="71250" y="15000"/>
                </a:moveTo>
                <a:lnTo>
                  <a:pt x="71250" y="37500"/>
                </a:lnTo>
                <a:lnTo>
                  <a:pt x="93750" y="37500"/>
                </a:lnTo>
                <a:close/>
              </a:path>
              <a:path w="120000" h="120000" fill="none" extrusionOk="0">
                <a:moveTo>
                  <a:pt x="26250" y="15000"/>
                </a:moveTo>
                <a:lnTo>
                  <a:pt x="71250" y="15000"/>
                </a:lnTo>
                <a:lnTo>
                  <a:pt x="93750" y="37500"/>
                </a:lnTo>
                <a:lnTo>
                  <a:pt x="93750" y="105000"/>
                </a:lnTo>
                <a:lnTo>
                  <a:pt x="26250" y="105000"/>
                </a:lnTo>
                <a:close/>
                <a:moveTo>
                  <a:pt x="93750" y="37500"/>
                </a:moveTo>
                <a:lnTo>
                  <a:pt x="71250" y="37500"/>
                </a:lnTo>
                <a:lnTo>
                  <a:pt x="71250" y="15000"/>
                </a:lnTo>
              </a:path>
              <a:path w="120000" h="120000" fill="none" extrusionOk="0">
                <a:moveTo>
                  <a:pt x="0" y="0"/>
                </a:moveTo>
                <a:lnTo>
                  <a:pt x="120000" y="0"/>
                </a:lnTo>
                <a:lnTo>
                  <a:pt x="120000" y="120000"/>
                </a:lnTo>
                <a:lnTo>
                  <a:pt x="0" y="120000"/>
                </a:lnTo>
                <a:close/>
              </a:path>
            </a:pathLst>
          </a:custGeom>
          <a:solidFill>
            <a:srgbClr val="D8D8D8"/>
          </a:solid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Arial"/>
              <a:ea typeface="Arial"/>
              <a:cs typeface="Arial"/>
              <a:sym typeface="Arial"/>
            </a:endParaRPr>
          </a:p>
        </p:txBody>
      </p:sp>
      <p:sp>
        <p:nvSpPr>
          <p:cNvPr id="209" name="Shape 209"/>
          <p:cNvSpPr/>
          <p:nvPr/>
        </p:nvSpPr>
        <p:spPr>
          <a:xfrm>
            <a:off x="152400" y="4800600"/>
            <a:ext cx="381000" cy="381000"/>
          </a:xfrm>
          <a:custGeom>
            <a:avLst/>
            <a:gdLst/>
            <a:ahLst/>
            <a:cxnLst/>
            <a:rect l="0" t="0" r="0" b="0"/>
            <a:pathLst>
              <a:path w="120000" h="120000" extrusionOk="0">
                <a:moveTo>
                  <a:pt x="0" y="0"/>
                </a:moveTo>
                <a:lnTo>
                  <a:pt x="120000" y="0"/>
                </a:lnTo>
                <a:lnTo>
                  <a:pt x="120000" y="120000"/>
                </a:lnTo>
                <a:lnTo>
                  <a:pt x="0" y="120000"/>
                </a:lnTo>
                <a:close/>
                <a:moveTo>
                  <a:pt x="34285" y="40714"/>
                </a:moveTo>
                <a:cubicBezTo>
                  <a:pt x="34285" y="26512"/>
                  <a:pt x="45798" y="15000"/>
                  <a:pt x="59999" y="14999"/>
                </a:cubicBezTo>
                <a:cubicBezTo>
                  <a:pt x="74201" y="14999"/>
                  <a:pt x="85714" y="26512"/>
                  <a:pt x="85714" y="40714"/>
                </a:cubicBezTo>
                <a:lnTo>
                  <a:pt x="85714" y="40714"/>
                </a:lnTo>
                <a:cubicBezTo>
                  <a:pt x="85714" y="51365"/>
                  <a:pt x="79957" y="59999"/>
                  <a:pt x="72857" y="59999"/>
                </a:cubicBezTo>
                <a:cubicBezTo>
                  <a:pt x="69306" y="59999"/>
                  <a:pt x="66428" y="64317"/>
                  <a:pt x="66428" y="69642"/>
                </a:cubicBezTo>
                <a:lnTo>
                  <a:pt x="66428" y="82500"/>
                </a:lnTo>
                <a:lnTo>
                  <a:pt x="53571" y="82500"/>
                </a:lnTo>
                <a:lnTo>
                  <a:pt x="53571" y="69642"/>
                </a:lnTo>
                <a:lnTo>
                  <a:pt x="53571" y="69642"/>
                </a:lnTo>
                <a:cubicBezTo>
                  <a:pt x="53571" y="58991"/>
                  <a:pt x="59327" y="50357"/>
                  <a:pt x="66428" y="50357"/>
                </a:cubicBezTo>
                <a:cubicBezTo>
                  <a:pt x="69978" y="50357"/>
                  <a:pt x="72857" y="46039"/>
                  <a:pt x="72857" y="40714"/>
                </a:cubicBezTo>
                <a:cubicBezTo>
                  <a:pt x="72857" y="33613"/>
                  <a:pt x="67100" y="27857"/>
                  <a:pt x="60000" y="27857"/>
                </a:cubicBezTo>
                <a:cubicBezTo>
                  <a:pt x="52899" y="27857"/>
                  <a:pt x="47142" y="33613"/>
                  <a:pt x="47142" y="40714"/>
                </a:cubicBezTo>
                <a:close/>
                <a:moveTo>
                  <a:pt x="60000" y="85714"/>
                </a:moveTo>
                <a:lnTo>
                  <a:pt x="59999" y="85714"/>
                </a:lnTo>
                <a:cubicBezTo>
                  <a:pt x="65325" y="85714"/>
                  <a:pt x="69642" y="90031"/>
                  <a:pt x="69642" y="95357"/>
                </a:cubicBezTo>
                <a:cubicBezTo>
                  <a:pt x="69642" y="100682"/>
                  <a:pt x="65325" y="105000"/>
                  <a:pt x="60000" y="105000"/>
                </a:cubicBezTo>
                <a:cubicBezTo>
                  <a:pt x="54674" y="105000"/>
                  <a:pt x="50357" y="100682"/>
                  <a:pt x="50357" y="95357"/>
                </a:cubicBezTo>
                <a:cubicBezTo>
                  <a:pt x="50357" y="90031"/>
                  <a:pt x="54674" y="85714"/>
                  <a:pt x="60000" y="85714"/>
                </a:cubicBezTo>
                <a:close/>
              </a:path>
              <a:path w="120000" h="120000" fill="darken" extrusionOk="0">
                <a:moveTo>
                  <a:pt x="34285" y="40714"/>
                </a:moveTo>
                <a:cubicBezTo>
                  <a:pt x="34285" y="26512"/>
                  <a:pt x="45798" y="15000"/>
                  <a:pt x="59999" y="14999"/>
                </a:cubicBezTo>
                <a:cubicBezTo>
                  <a:pt x="74201" y="14999"/>
                  <a:pt x="85714" y="26512"/>
                  <a:pt x="85714" y="40714"/>
                </a:cubicBezTo>
                <a:lnTo>
                  <a:pt x="85714" y="40714"/>
                </a:lnTo>
                <a:cubicBezTo>
                  <a:pt x="85714" y="51365"/>
                  <a:pt x="79957" y="59999"/>
                  <a:pt x="72857" y="59999"/>
                </a:cubicBezTo>
                <a:cubicBezTo>
                  <a:pt x="69306" y="59999"/>
                  <a:pt x="66428" y="64317"/>
                  <a:pt x="66428" y="69642"/>
                </a:cubicBezTo>
                <a:lnTo>
                  <a:pt x="66428" y="82500"/>
                </a:lnTo>
                <a:lnTo>
                  <a:pt x="53571" y="82500"/>
                </a:lnTo>
                <a:lnTo>
                  <a:pt x="53571" y="69642"/>
                </a:lnTo>
                <a:lnTo>
                  <a:pt x="53571" y="69642"/>
                </a:lnTo>
                <a:cubicBezTo>
                  <a:pt x="53571" y="58991"/>
                  <a:pt x="59327" y="50357"/>
                  <a:pt x="66428" y="50357"/>
                </a:cubicBezTo>
                <a:cubicBezTo>
                  <a:pt x="69978" y="50357"/>
                  <a:pt x="72857" y="46039"/>
                  <a:pt x="72857" y="40714"/>
                </a:cubicBezTo>
                <a:cubicBezTo>
                  <a:pt x="72857" y="33613"/>
                  <a:pt x="67100" y="27857"/>
                  <a:pt x="60000" y="27857"/>
                </a:cubicBezTo>
                <a:cubicBezTo>
                  <a:pt x="52899" y="27857"/>
                  <a:pt x="47142" y="33613"/>
                  <a:pt x="47142" y="40714"/>
                </a:cubicBezTo>
                <a:close/>
                <a:moveTo>
                  <a:pt x="60000" y="85714"/>
                </a:moveTo>
                <a:lnTo>
                  <a:pt x="59999" y="85714"/>
                </a:lnTo>
                <a:cubicBezTo>
                  <a:pt x="65325" y="85714"/>
                  <a:pt x="69642" y="90031"/>
                  <a:pt x="69642" y="95357"/>
                </a:cubicBezTo>
                <a:cubicBezTo>
                  <a:pt x="69642" y="100682"/>
                  <a:pt x="65325" y="105000"/>
                  <a:pt x="60000" y="105000"/>
                </a:cubicBezTo>
                <a:cubicBezTo>
                  <a:pt x="54674" y="105000"/>
                  <a:pt x="50357" y="100682"/>
                  <a:pt x="50357" y="95357"/>
                </a:cubicBezTo>
                <a:cubicBezTo>
                  <a:pt x="50357" y="90031"/>
                  <a:pt x="54674" y="85714"/>
                  <a:pt x="60000" y="85714"/>
                </a:cubicBezTo>
                <a:close/>
              </a:path>
              <a:path w="120000" h="120000" fill="none" extrusionOk="0">
                <a:moveTo>
                  <a:pt x="34285" y="40714"/>
                </a:moveTo>
                <a:cubicBezTo>
                  <a:pt x="34285" y="26512"/>
                  <a:pt x="45798" y="15000"/>
                  <a:pt x="59999" y="14999"/>
                </a:cubicBezTo>
                <a:cubicBezTo>
                  <a:pt x="74201" y="14999"/>
                  <a:pt x="85714" y="26512"/>
                  <a:pt x="85714" y="40714"/>
                </a:cubicBezTo>
                <a:lnTo>
                  <a:pt x="85714" y="40714"/>
                </a:lnTo>
                <a:cubicBezTo>
                  <a:pt x="85714" y="51365"/>
                  <a:pt x="79957" y="59999"/>
                  <a:pt x="72857" y="59999"/>
                </a:cubicBezTo>
                <a:cubicBezTo>
                  <a:pt x="69306" y="59999"/>
                  <a:pt x="66428" y="64317"/>
                  <a:pt x="66428" y="69642"/>
                </a:cubicBezTo>
                <a:lnTo>
                  <a:pt x="66428" y="82500"/>
                </a:lnTo>
                <a:lnTo>
                  <a:pt x="53571" y="82500"/>
                </a:lnTo>
                <a:lnTo>
                  <a:pt x="53571" y="69642"/>
                </a:lnTo>
                <a:lnTo>
                  <a:pt x="53571" y="69642"/>
                </a:lnTo>
                <a:cubicBezTo>
                  <a:pt x="53571" y="58991"/>
                  <a:pt x="59327" y="50357"/>
                  <a:pt x="66428" y="50357"/>
                </a:cubicBezTo>
                <a:cubicBezTo>
                  <a:pt x="69978" y="50357"/>
                  <a:pt x="72857" y="46039"/>
                  <a:pt x="72857" y="40714"/>
                </a:cubicBezTo>
                <a:cubicBezTo>
                  <a:pt x="72857" y="33613"/>
                  <a:pt x="67100" y="27857"/>
                  <a:pt x="60000" y="27857"/>
                </a:cubicBezTo>
                <a:cubicBezTo>
                  <a:pt x="52899" y="27857"/>
                  <a:pt x="47142" y="33613"/>
                  <a:pt x="47142" y="40714"/>
                </a:cubicBezTo>
                <a:close/>
                <a:moveTo>
                  <a:pt x="60000" y="85714"/>
                </a:moveTo>
                <a:lnTo>
                  <a:pt x="59999" y="85714"/>
                </a:lnTo>
                <a:cubicBezTo>
                  <a:pt x="65325" y="85714"/>
                  <a:pt x="69642" y="90031"/>
                  <a:pt x="69642" y="95357"/>
                </a:cubicBezTo>
                <a:cubicBezTo>
                  <a:pt x="69642" y="100682"/>
                  <a:pt x="65325" y="105000"/>
                  <a:pt x="60000" y="105000"/>
                </a:cubicBezTo>
                <a:cubicBezTo>
                  <a:pt x="54674" y="105000"/>
                  <a:pt x="50357" y="100682"/>
                  <a:pt x="50357" y="95357"/>
                </a:cubicBezTo>
                <a:cubicBezTo>
                  <a:pt x="50357" y="90031"/>
                  <a:pt x="54674" y="85714"/>
                  <a:pt x="60000" y="85714"/>
                </a:cubicBezTo>
                <a:close/>
              </a:path>
              <a:path w="120000" h="120000" fill="none" extrusionOk="0">
                <a:moveTo>
                  <a:pt x="0" y="0"/>
                </a:moveTo>
                <a:lnTo>
                  <a:pt x="120000" y="0"/>
                </a:lnTo>
                <a:lnTo>
                  <a:pt x="120000" y="120000"/>
                </a:lnTo>
                <a:lnTo>
                  <a:pt x="0" y="120000"/>
                </a:lnTo>
                <a:close/>
              </a:path>
            </a:pathLst>
          </a:custGeom>
          <a:solidFill>
            <a:srgbClr val="D8D8D8"/>
          </a:solid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Arial"/>
              <a:ea typeface="Arial"/>
              <a:cs typeface="Arial"/>
              <a:sym typeface="Arial"/>
            </a:endParaRPr>
          </a:p>
        </p:txBody>
      </p:sp>
      <p:sp>
        <p:nvSpPr>
          <p:cNvPr id="210" name="Shape 210"/>
          <p:cNvSpPr/>
          <p:nvPr/>
        </p:nvSpPr>
        <p:spPr>
          <a:xfrm>
            <a:off x="152400" y="3117998"/>
            <a:ext cx="381000" cy="381000"/>
          </a:xfrm>
          <a:custGeom>
            <a:avLst/>
            <a:gdLst/>
            <a:ahLst/>
            <a:cxnLst/>
            <a:rect l="0" t="0" r="0" b="0"/>
            <a:pathLst>
              <a:path w="120000" h="120000" extrusionOk="0">
                <a:moveTo>
                  <a:pt x="0" y="0"/>
                </a:moveTo>
                <a:lnTo>
                  <a:pt x="120000" y="0"/>
                </a:lnTo>
                <a:lnTo>
                  <a:pt x="120000" y="120000"/>
                </a:lnTo>
                <a:lnTo>
                  <a:pt x="0" y="120000"/>
                </a:lnTo>
                <a:close/>
                <a:moveTo>
                  <a:pt x="60000" y="15000"/>
                </a:moveTo>
                <a:lnTo>
                  <a:pt x="15000" y="60000"/>
                </a:lnTo>
                <a:lnTo>
                  <a:pt x="26250" y="60000"/>
                </a:lnTo>
                <a:lnTo>
                  <a:pt x="26250" y="105000"/>
                </a:lnTo>
                <a:lnTo>
                  <a:pt x="93750" y="105000"/>
                </a:lnTo>
                <a:lnTo>
                  <a:pt x="93750" y="60000"/>
                </a:lnTo>
                <a:lnTo>
                  <a:pt x="105000" y="60000"/>
                </a:lnTo>
                <a:lnTo>
                  <a:pt x="88125" y="43125"/>
                </a:lnTo>
                <a:lnTo>
                  <a:pt x="88125" y="20625"/>
                </a:lnTo>
                <a:lnTo>
                  <a:pt x="76875" y="20625"/>
                </a:lnTo>
                <a:lnTo>
                  <a:pt x="76875" y="31875"/>
                </a:lnTo>
                <a:close/>
              </a:path>
              <a:path w="120000" h="120000" fill="darkenLess" extrusionOk="0">
                <a:moveTo>
                  <a:pt x="88125" y="43125"/>
                </a:moveTo>
                <a:lnTo>
                  <a:pt x="88125" y="20625"/>
                </a:lnTo>
                <a:lnTo>
                  <a:pt x="76875" y="20625"/>
                </a:lnTo>
                <a:lnTo>
                  <a:pt x="76875" y="31875"/>
                </a:lnTo>
                <a:close/>
                <a:moveTo>
                  <a:pt x="26250" y="60000"/>
                </a:moveTo>
                <a:lnTo>
                  <a:pt x="26250" y="105000"/>
                </a:lnTo>
                <a:lnTo>
                  <a:pt x="54375" y="105000"/>
                </a:lnTo>
                <a:lnTo>
                  <a:pt x="54375" y="82500"/>
                </a:lnTo>
                <a:lnTo>
                  <a:pt x="65625" y="82500"/>
                </a:lnTo>
                <a:lnTo>
                  <a:pt x="65625" y="105000"/>
                </a:lnTo>
                <a:lnTo>
                  <a:pt x="93750" y="105000"/>
                </a:lnTo>
                <a:lnTo>
                  <a:pt x="93750" y="60000"/>
                </a:lnTo>
                <a:close/>
              </a:path>
              <a:path w="120000" h="120000" fill="darken" extrusionOk="0">
                <a:moveTo>
                  <a:pt x="60000" y="15000"/>
                </a:moveTo>
                <a:lnTo>
                  <a:pt x="15000" y="60000"/>
                </a:lnTo>
                <a:lnTo>
                  <a:pt x="105000" y="60000"/>
                </a:lnTo>
                <a:close/>
                <a:moveTo>
                  <a:pt x="54375" y="82500"/>
                </a:moveTo>
                <a:lnTo>
                  <a:pt x="65625" y="82500"/>
                </a:lnTo>
                <a:lnTo>
                  <a:pt x="65625" y="105000"/>
                </a:lnTo>
                <a:lnTo>
                  <a:pt x="54375" y="105000"/>
                </a:lnTo>
                <a:close/>
              </a:path>
              <a:path w="120000" h="120000" fill="none" extrusionOk="0">
                <a:moveTo>
                  <a:pt x="60000" y="15000"/>
                </a:moveTo>
                <a:lnTo>
                  <a:pt x="76875" y="31875"/>
                </a:lnTo>
                <a:lnTo>
                  <a:pt x="76875" y="20625"/>
                </a:lnTo>
                <a:lnTo>
                  <a:pt x="88125" y="20625"/>
                </a:lnTo>
                <a:lnTo>
                  <a:pt x="88125" y="43125"/>
                </a:lnTo>
                <a:lnTo>
                  <a:pt x="105000" y="60000"/>
                </a:lnTo>
                <a:lnTo>
                  <a:pt x="93750" y="60000"/>
                </a:lnTo>
                <a:lnTo>
                  <a:pt x="93750" y="105000"/>
                </a:lnTo>
                <a:lnTo>
                  <a:pt x="26250" y="105000"/>
                </a:lnTo>
                <a:lnTo>
                  <a:pt x="26250" y="60000"/>
                </a:lnTo>
                <a:lnTo>
                  <a:pt x="15000" y="60000"/>
                </a:lnTo>
                <a:close/>
                <a:moveTo>
                  <a:pt x="76875" y="31875"/>
                </a:moveTo>
                <a:lnTo>
                  <a:pt x="88125" y="43125"/>
                </a:lnTo>
                <a:moveTo>
                  <a:pt x="93750" y="60000"/>
                </a:moveTo>
                <a:lnTo>
                  <a:pt x="26250" y="60000"/>
                </a:lnTo>
                <a:moveTo>
                  <a:pt x="54375" y="105000"/>
                </a:moveTo>
                <a:lnTo>
                  <a:pt x="54375" y="82500"/>
                </a:lnTo>
                <a:lnTo>
                  <a:pt x="65625" y="82500"/>
                </a:lnTo>
                <a:lnTo>
                  <a:pt x="65625" y="105000"/>
                </a:lnTo>
              </a:path>
              <a:path w="120000" h="120000" fill="none" extrusionOk="0">
                <a:moveTo>
                  <a:pt x="0" y="0"/>
                </a:moveTo>
                <a:lnTo>
                  <a:pt x="120000" y="0"/>
                </a:lnTo>
                <a:lnTo>
                  <a:pt x="120000" y="120000"/>
                </a:lnTo>
                <a:lnTo>
                  <a:pt x="0" y="120000"/>
                </a:lnTo>
                <a:close/>
              </a:path>
            </a:pathLst>
          </a:custGeom>
          <a:solidFill>
            <a:srgbClr val="BFBFBF"/>
          </a:solid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Arial"/>
              <a:ea typeface="Arial"/>
              <a:cs typeface="Arial"/>
              <a:sym typeface="Arial"/>
            </a:endParaRPr>
          </a:p>
        </p:txBody>
      </p:sp>
      <p:sp>
        <p:nvSpPr>
          <p:cNvPr id="211" name="Shape 211"/>
          <p:cNvSpPr txBox="1"/>
          <p:nvPr/>
        </p:nvSpPr>
        <p:spPr>
          <a:xfrm>
            <a:off x="4953000" y="1756143"/>
            <a:ext cx="4038600" cy="4299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FFFFFF"/>
              </a:buClr>
              <a:buSzPct val="25000"/>
              <a:buFont typeface="Noto Sans Symbols"/>
              <a:buNone/>
            </a:pPr>
            <a:r>
              <a:rPr lang="en-US" sz="2000" b="1" dirty="0">
                <a:solidFill>
                  <a:srgbClr val="16165C"/>
                </a:solidFill>
                <a:latin typeface="Georgia" panose="02040502050405020303" pitchFamily="18" charset="0"/>
                <a:ea typeface="Calibri"/>
                <a:cs typeface="Calibri"/>
                <a:sym typeface="Calibri"/>
              </a:rPr>
              <a:t>Readiness Assessment Training</a:t>
            </a:r>
          </a:p>
          <a:p>
            <a:pPr marL="0" marR="0" lvl="0" indent="0" algn="l" rtl="0">
              <a:spcBef>
                <a:spcPts val="360"/>
              </a:spcBef>
              <a:spcAft>
                <a:spcPts val="0"/>
              </a:spcAft>
              <a:buClr>
                <a:srgbClr val="FFFFFF"/>
              </a:buClr>
              <a:buSzPct val="25000"/>
              <a:buFont typeface="Noto Sans Symbols"/>
              <a:buNone/>
            </a:pPr>
            <a:r>
              <a:rPr lang="en-US" sz="1800" dirty="0">
                <a:solidFill>
                  <a:srgbClr val="000000"/>
                </a:solidFill>
                <a:latin typeface="Georgia" panose="02040502050405020303" pitchFamily="18" charset="0"/>
                <a:ea typeface="Calibri"/>
                <a:cs typeface="Calibri"/>
                <a:sym typeface="Calibri"/>
              </a:rPr>
              <a:t>Ensures you’re ready to submit an offer for the right MAS contract and SIN.</a:t>
            </a:r>
            <a:br>
              <a:rPr lang="en-US" sz="1800" dirty="0">
                <a:solidFill>
                  <a:srgbClr val="000000"/>
                </a:solidFill>
                <a:latin typeface="Georgia" panose="02040502050405020303" pitchFamily="18" charset="0"/>
                <a:ea typeface="Calibri"/>
                <a:cs typeface="Calibri"/>
                <a:sym typeface="Calibri"/>
              </a:rPr>
            </a:br>
            <a:r>
              <a:rPr lang="en-US" sz="1800" dirty="0">
                <a:solidFill>
                  <a:srgbClr val="000000"/>
                </a:solidFill>
                <a:latin typeface="Georgia" panose="02040502050405020303" pitchFamily="18" charset="0"/>
                <a:ea typeface="Calibri"/>
                <a:cs typeface="Calibri"/>
                <a:sym typeface="Calibri"/>
              </a:rPr>
              <a:t/>
            </a:r>
            <a:br>
              <a:rPr lang="en-US" sz="1800" dirty="0">
                <a:solidFill>
                  <a:srgbClr val="000000"/>
                </a:solidFill>
                <a:latin typeface="Georgia" panose="02040502050405020303" pitchFamily="18" charset="0"/>
                <a:ea typeface="Calibri"/>
                <a:cs typeface="Calibri"/>
                <a:sym typeface="Calibri"/>
              </a:rPr>
            </a:br>
            <a:r>
              <a:rPr lang="en-US" sz="1800" dirty="0">
                <a:solidFill>
                  <a:srgbClr val="000000"/>
                </a:solidFill>
                <a:latin typeface="Georgia" panose="02040502050405020303" pitchFamily="18" charset="0"/>
                <a:ea typeface="Calibri"/>
                <a:cs typeface="Calibri"/>
                <a:sym typeface="Calibri"/>
              </a:rPr>
              <a:t>Visit our Vendor Education to take the course.</a:t>
            </a:r>
            <a:br>
              <a:rPr lang="en-US" sz="1800" dirty="0">
                <a:solidFill>
                  <a:srgbClr val="000000"/>
                </a:solidFill>
                <a:latin typeface="Georgia" panose="02040502050405020303" pitchFamily="18" charset="0"/>
                <a:ea typeface="Calibri"/>
                <a:cs typeface="Calibri"/>
                <a:sym typeface="Calibri"/>
              </a:rPr>
            </a:br>
            <a:r>
              <a:rPr lang="en-US" sz="1800" dirty="0">
                <a:solidFill>
                  <a:srgbClr val="000000"/>
                </a:solidFill>
                <a:latin typeface="Georgia" panose="02040502050405020303" pitchFamily="18" charset="0"/>
                <a:ea typeface="Calibri"/>
                <a:cs typeface="Calibri"/>
                <a:sym typeface="Calibri"/>
              </a:rPr>
              <a:t/>
            </a:r>
            <a:br>
              <a:rPr lang="en-US" sz="1800" dirty="0">
                <a:solidFill>
                  <a:srgbClr val="000000"/>
                </a:solidFill>
                <a:latin typeface="Georgia" panose="02040502050405020303" pitchFamily="18" charset="0"/>
                <a:ea typeface="Calibri"/>
                <a:cs typeface="Calibri"/>
                <a:sym typeface="Calibri"/>
              </a:rPr>
            </a:br>
            <a:r>
              <a:rPr lang="en-US" sz="1800" dirty="0">
                <a:solidFill>
                  <a:srgbClr val="000000"/>
                </a:solidFill>
                <a:latin typeface="Georgia" panose="02040502050405020303" pitchFamily="18" charset="0"/>
                <a:ea typeface="Calibri"/>
                <a:cs typeface="Calibri"/>
                <a:sym typeface="Calibri"/>
              </a:rPr>
              <a:t>Save your completion certificate. You will    upload it to </a:t>
            </a:r>
            <a:r>
              <a:rPr lang="en-US" sz="1800" dirty="0" err="1">
                <a:solidFill>
                  <a:srgbClr val="000000"/>
                </a:solidFill>
                <a:latin typeface="Georgia" panose="02040502050405020303" pitchFamily="18" charset="0"/>
                <a:ea typeface="Calibri"/>
                <a:cs typeface="Calibri"/>
                <a:sym typeface="Calibri"/>
              </a:rPr>
              <a:t>eOffer</a:t>
            </a:r>
            <a:r>
              <a:rPr lang="en-US" sz="1800" dirty="0">
                <a:solidFill>
                  <a:srgbClr val="000000"/>
                </a:solidFill>
                <a:latin typeface="Georgia" panose="02040502050405020303" pitchFamily="18" charset="0"/>
                <a:ea typeface="Calibri"/>
                <a:cs typeface="Calibri"/>
                <a:sym typeface="Calibri"/>
              </a:rPr>
              <a:t>.</a:t>
            </a:r>
            <a:br>
              <a:rPr lang="en-US" sz="1800" dirty="0">
                <a:solidFill>
                  <a:srgbClr val="000000"/>
                </a:solidFill>
                <a:latin typeface="Georgia" panose="02040502050405020303" pitchFamily="18" charset="0"/>
                <a:ea typeface="Calibri"/>
                <a:cs typeface="Calibri"/>
                <a:sym typeface="Calibri"/>
              </a:rPr>
            </a:br>
            <a:r>
              <a:rPr lang="en-US" sz="1800" dirty="0">
                <a:solidFill>
                  <a:srgbClr val="000000"/>
                </a:solidFill>
                <a:latin typeface="Georgia" panose="02040502050405020303" pitchFamily="18" charset="0"/>
                <a:ea typeface="Calibri"/>
                <a:cs typeface="Calibri"/>
                <a:sym typeface="Calibri"/>
              </a:rPr>
              <a:t/>
            </a:r>
            <a:br>
              <a:rPr lang="en-US" sz="1800" dirty="0">
                <a:solidFill>
                  <a:srgbClr val="000000"/>
                </a:solidFill>
                <a:latin typeface="Georgia" panose="02040502050405020303" pitchFamily="18" charset="0"/>
                <a:ea typeface="Calibri"/>
                <a:cs typeface="Calibri"/>
                <a:sym typeface="Calibri"/>
              </a:rPr>
            </a:br>
            <a:r>
              <a:rPr lang="en-US" sz="1800" dirty="0">
                <a:solidFill>
                  <a:srgbClr val="000000"/>
                </a:solidFill>
                <a:latin typeface="Georgia" panose="02040502050405020303" pitchFamily="18" charset="0"/>
                <a:ea typeface="Calibri"/>
                <a:cs typeface="Calibri"/>
                <a:sym typeface="Calibri"/>
              </a:rPr>
              <a:t>If you have any problems with the course, email pathwaytosuccess@gsa.gov </a:t>
            </a:r>
          </a:p>
          <a:p>
            <a:pPr marL="342900" marR="0" lvl="0" indent="-342900" algn="l" rtl="0">
              <a:spcBef>
                <a:spcPts val="360"/>
              </a:spcBef>
              <a:spcAft>
                <a:spcPts val="0"/>
              </a:spcAft>
              <a:buClr>
                <a:srgbClr val="FFFFFF"/>
              </a:buClr>
              <a:buFont typeface="Noto Sans Symbols"/>
              <a:buNone/>
            </a:pPr>
            <a:endParaRPr sz="1800" dirty="0">
              <a:solidFill>
                <a:srgbClr val="000000"/>
              </a:solidFill>
              <a:latin typeface="Georgia" panose="02040502050405020303" pitchFamily="18" charset="0"/>
              <a:ea typeface="Calibri"/>
              <a:cs typeface="Calibri"/>
              <a:sym typeface="Calibri"/>
            </a:endParaRPr>
          </a:p>
        </p:txBody>
      </p:sp>
      <p:sp>
        <p:nvSpPr>
          <p:cNvPr id="212" name="Shape 212"/>
          <p:cNvSpPr/>
          <p:nvPr/>
        </p:nvSpPr>
        <p:spPr>
          <a:xfrm>
            <a:off x="4572000" y="2207141"/>
            <a:ext cx="381000" cy="381000"/>
          </a:xfrm>
          <a:custGeom>
            <a:avLst/>
            <a:gdLst/>
            <a:ahLst/>
            <a:cxnLst/>
            <a:rect l="0" t="0" r="0" b="0"/>
            <a:pathLst>
              <a:path w="120000" h="120000" extrusionOk="0">
                <a:moveTo>
                  <a:pt x="0" y="0"/>
                </a:moveTo>
                <a:lnTo>
                  <a:pt x="120000" y="0"/>
                </a:lnTo>
                <a:lnTo>
                  <a:pt x="120000" y="120000"/>
                </a:lnTo>
                <a:lnTo>
                  <a:pt x="0" y="120000"/>
                </a:lnTo>
                <a:close/>
                <a:moveTo>
                  <a:pt x="60000" y="15000"/>
                </a:moveTo>
                <a:lnTo>
                  <a:pt x="59999" y="15000"/>
                </a:lnTo>
                <a:cubicBezTo>
                  <a:pt x="84852" y="14999"/>
                  <a:pt x="104999" y="35147"/>
                  <a:pt x="105000" y="59999"/>
                </a:cubicBezTo>
                <a:cubicBezTo>
                  <a:pt x="105000" y="84852"/>
                  <a:pt x="84852" y="104999"/>
                  <a:pt x="60000" y="105000"/>
                </a:cubicBezTo>
                <a:cubicBezTo>
                  <a:pt x="35147" y="105000"/>
                  <a:pt x="15000" y="84852"/>
                  <a:pt x="14999" y="60000"/>
                </a:cubicBezTo>
                <a:cubicBezTo>
                  <a:pt x="14999" y="35147"/>
                  <a:pt x="35147" y="15000"/>
                  <a:pt x="59999" y="15000"/>
                </a:cubicBezTo>
                <a:close/>
              </a:path>
              <a:path w="120000" h="120000" fill="darken" extrusionOk="0">
                <a:moveTo>
                  <a:pt x="60000" y="15000"/>
                </a:moveTo>
                <a:lnTo>
                  <a:pt x="59999" y="15000"/>
                </a:lnTo>
                <a:cubicBezTo>
                  <a:pt x="84852" y="14999"/>
                  <a:pt x="104999" y="35147"/>
                  <a:pt x="105000" y="59999"/>
                </a:cubicBezTo>
                <a:cubicBezTo>
                  <a:pt x="105000" y="84852"/>
                  <a:pt x="84852" y="104999"/>
                  <a:pt x="60000" y="105000"/>
                </a:cubicBezTo>
                <a:cubicBezTo>
                  <a:pt x="35147" y="105000"/>
                  <a:pt x="15000" y="84852"/>
                  <a:pt x="14999" y="60000"/>
                </a:cubicBezTo>
                <a:cubicBezTo>
                  <a:pt x="14999" y="35147"/>
                  <a:pt x="35147" y="15000"/>
                  <a:pt x="59999" y="15000"/>
                </a:cubicBezTo>
                <a:close/>
                <a:moveTo>
                  <a:pt x="60000" y="17812"/>
                </a:moveTo>
                <a:cubicBezTo>
                  <a:pt x="64659" y="17812"/>
                  <a:pt x="68437" y="21590"/>
                  <a:pt x="68437" y="26249"/>
                </a:cubicBezTo>
                <a:cubicBezTo>
                  <a:pt x="68437" y="30909"/>
                  <a:pt x="64659" y="34687"/>
                  <a:pt x="60000" y="34687"/>
                </a:cubicBezTo>
                <a:cubicBezTo>
                  <a:pt x="55340" y="34687"/>
                  <a:pt x="51562" y="30909"/>
                  <a:pt x="51562" y="26250"/>
                </a:cubicBezTo>
                <a:cubicBezTo>
                  <a:pt x="51562" y="21590"/>
                  <a:pt x="55340" y="17812"/>
                  <a:pt x="60000" y="17812"/>
                </a:cubicBezTo>
                <a:moveTo>
                  <a:pt x="43125" y="43125"/>
                </a:moveTo>
                <a:lnTo>
                  <a:pt x="43125" y="48750"/>
                </a:lnTo>
                <a:lnTo>
                  <a:pt x="51562" y="48750"/>
                </a:lnTo>
                <a:lnTo>
                  <a:pt x="51562" y="88125"/>
                </a:lnTo>
                <a:lnTo>
                  <a:pt x="43125" y="88125"/>
                </a:lnTo>
                <a:lnTo>
                  <a:pt x="43125" y="93750"/>
                </a:lnTo>
                <a:lnTo>
                  <a:pt x="76875" y="93750"/>
                </a:lnTo>
                <a:lnTo>
                  <a:pt x="76875" y="88125"/>
                </a:lnTo>
                <a:lnTo>
                  <a:pt x="68437" y="88125"/>
                </a:lnTo>
                <a:lnTo>
                  <a:pt x="68437" y="43125"/>
                </a:lnTo>
                <a:close/>
              </a:path>
              <a:path w="120000" h="120000" fill="lighten" extrusionOk="0">
                <a:moveTo>
                  <a:pt x="60000" y="17812"/>
                </a:moveTo>
                <a:cubicBezTo>
                  <a:pt x="64659" y="17812"/>
                  <a:pt x="68437" y="21590"/>
                  <a:pt x="68437" y="26249"/>
                </a:cubicBezTo>
                <a:cubicBezTo>
                  <a:pt x="68437" y="30909"/>
                  <a:pt x="64659" y="34687"/>
                  <a:pt x="60000" y="34687"/>
                </a:cubicBezTo>
                <a:cubicBezTo>
                  <a:pt x="55340" y="34687"/>
                  <a:pt x="51562" y="30909"/>
                  <a:pt x="51562" y="26250"/>
                </a:cubicBezTo>
                <a:cubicBezTo>
                  <a:pt x="51562" y="21590"/>
                  <a:pt x="55340" y="17812"/>
                  <a:pt x="60000" y="17812"/>
                </a:cubicBezTo>
                <a:moveTo>
                  <a:pt x="43125" y="43125"/>
                </a:moveTo>
                <a:lnTo>
                  <a:pt x="68437" y="43125"/>
                </a:lnTo>
                <a:lnTo>
                  <a:pt x="68437" y="88125"/>
                </a:lnTo>
                <a:lnTo>
                  <a:pt x="76875" y="88125"/>
                </a:lnTo>
                <a:lnTo>
                  <a:pt x="76875" y="93750"/>
                </a:lnTo>
                <a:lnTo>
                  <a:pt x="43125" y="93750"/>
                </a:lnTo>
                <a:lnTo>
                  <a:pt x="43125" y="88125"/>
                </a:lnTo>
                <a:lnTo>
                  <a:pt x="51562" y="88125"/>
                </a:lnTo>
                <a:lnTo>
                  <a:pt x="51562" y="48750"/>
                </a:lnTo>
                <a:lnTo>
                  <a:pt x="43125" y="48750"/>
                </a:lnTo>
                <a:close/>
              </a:path>
              <a:path w="120000" h="120000" fill="none" extrusionOk="0">
                <a:moveTo>
                  <a:pt x="60000" y="15000"/>
                </a:moveTo>
                <a:lnTo>
                  <a:pt x="59999" y="15000"/>
                </a:lnTo>
                <a:cubicBezTo>
                  <a:pt x="84852" y="14999"/>
                  <a:pt x="104999" y="35147"/>
                  <a:pt x="105000" y="59999"/>
                </a:cubicBezTo>
                <a:cubicBezTo>
                  <a:pt x="105000" y="84852"/>
                  <a:pt x="84852" y="104999"/>
                  <a:pt x="60000" y="105000"/>
                </a:cubicBezTo>
                <a:cubicBezTo>
                  <a:pt x="35147" y="105000"/>
                  <a:pt x="15000" y="84852"/>
                  <a:pt x="14999" y="60000"/>
                </a:cubicBezTo>
                <a:cubicBezTo>
                  <a:pt x="14999" y="35147"/>
                  <a:pt x="35147" y="15000"/>
                  <a:pt x="59999" y="15000"/>
                </a:cubicBezTo>
                <a:close/>
                <a:moveTo>
                  <a:pt x="60000" y="17812"/>
                </a:moveTo>
                <a:cubicBezTo>
                  <a:pt x="64659" y="17812"/>
                  <a:pt x="68437" y="21590"/>
                  <a:pt x="68437" y="26249"/>
                </a:cubicBezTo>
                <a:cubicBezTo>
                  <a:pt x="68437" y="30909"/>
                  <a:pt x="64659" y="34687"/>
                  <a:pt x="60000" y="34687"/>
                </a:cubicBezTo>
                <a:cubicBezTo>
                  <a:pt x="55340" y="34687"/>
                  <a:pt x="51562" y="30909"/>
                  <a:pt x="51562" y="26250"/>
                </a:cubicBezTo>
                <a:cubicBezTo>
                  <a:pt x="51562" y="21590"/>
                  <a:pt x="55340" y="17812"/>
                  <a:pt x="60000" y="17812"/>
                </a:cubicBezTo>
                <a:moveTo>
                  <a:pt x="43125" y="43125"/>
                </a:moveTo>
                <a:lnTo>
                  <a:pt x="68437" y="43125"/>
                </a:lnTo>
                <a:lnTo>
                  <a:pt x="68437" y="88125"/>
                </a:lnTo>
                <a:lnTo>
                  <a:pt x="76875" y="88125"/>
                </a:lnTo>
                <a:lnTo>
                  <a:pt x="76875" y="93750"/>
                </a:lnTo>
                <a:lnTo>
                  <a:pt x="43125" y="93750"/>
                </a:lnTo>
                <a:lnTo>
                  <a:pt x="43125" y="88125"/>
                </a:lnTo>
                <a:lnTo>
                  <a:pt x="51562" y="88125"/>
                </a:lnTo>
                <a:lnTo>
                  <a:pt x="51562" y="48750"/>
                </a:lnTo>
                <a:lnTo>
                  <a:pt x="43125" y="48750"/>
                </a:lnTo>
                <a:close/>
              </a:path>
              <a:path w="120000" h="120000" fill="none" extrusionOk="0">
                <a:moveTo>
                  <a:pt x="0" y="0"/>
                </a:moveTo>
                <a:lnTo>
                  <a:pt x="120000" y="0"/>
                </a:lnTo>
                <a:lnTo>
                  <a:pt x="120000" y="120000"/>
                </a:lnTo>
                <a:lnTo>
                  <a:pt x="0" y="120000"/>
                </a:lnTo>
                <a:close/>
              </a:path>
            </a:pathLst>
          </a:custGeom>
          <a:solidFill>
            <a:srgbClr val="F2F2F2"/>
          </a:solid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Arial"/>
              <a:ea typeface="Arial"/>
              <a:cs typeface="Arial"/>
              <a:sym typeface="Arial"/>
            </a:endParaRPr>
          </a:p>
        </p:txBody>
      </p:sp>
      <p:sp>
        <p:nvSpPr>
          <p:cNvPr id="213" name="Shape 213"/>
          <p:cNvSpPr/>
          <p:nvPr/>
        </p:nvSpPr>
        <p:spPr>
          <a:xfrm>
            <a:off x="4572000" y="3086100"/>
            <a:ext cx="381000" cy="381000"/>
          </a:xfrm>
          <a:custGeom>
            <a:avLst/>
            <a:gdLst/>
            <a:ahLst/>
            <a:cxnLst/>
            <a:rect l="0" t="0" r="0" b="0"/>
            <a:pathLst>
              <a:path w="120000" h="120000" extrusionOk="0">
                <a:moveTo>
                  <a:pt x="0" y="0"/>
                </a:moveTo>
                <a:lnTo>
                  <a:pt x="120000" y="0"/>
                </a:lnTo>
                <a:lnTo>
                  <a:pt x="120000" y="120000"/>
                </a:lnTo>
                <a:lnTo>
                  <a:pt x="0" y="120000"/>
                </a:lnTo>
                <a:close/>
                <a:moveTo>
                  <a:pt x="60000" y="15000"/>
                </a:moveTo>
                <a:lnTo>
                  <a:pt x="15000" y="60000"/>
                </a:lnTo>
                <a:lnTo>
                  <a:pt x="26250" y="60000"/>
                </a:lnTo>
                <a:lnTo>
                  <a:pt x="26250" y="105000"/>
                </a:lnTo>
                <a:lnTo>
                  <a:pt x="93750" y="105000"/>
                </a:lnTo>
                <a:lnTo>
                  <a:pt x="93750" y="60000"/>
                </a:lnTo>
                <a:lnTo>
                  <a:pt x="105000" y="60000"/>
                </a:lnTo>
                <a:lnTo>
                  <a:pt x="88125" y="43125"/>
                </a:lnTo>
                <a:lnTo>
                  <a:pt x="88125" y="20625"/>
                </a:lnTo>
                <a:lnTo>
                  <a:pt x="76875" y="20625"/>
                </a:lnTo>
                <a:lnTo>
                  <a:pt x="76875" y="31875"/>
                </a:lnTo>
                <a:close/>
              </a:path>
              <a:path w="120000" h="120000" fill="darkenLess" extrusionOk="0">
                <a:moveTo>
                  <a:pt x="88125" y="43125"/>
                </a:moveTo>
                <a:lnTo>
                  <a:pt x="88125" y="20625"/>
                </a:lnTo>
                <a:lnTo>
                  <a:pt x="76875" y="20625"/>
                </a:lnTo>
                <a:lnTo>
                  <a:pt x="76875" y="31875"/>
                </a:lnTo>
                <a:close/>
                <a:moveTo>
                  <a:pt x="26250" y="60000"/>
                </a:moveTo>
                <a:lnTo>
                  <a:pt x="26250" y="105000"/>
                </a:lnTo>
                <a:lnTo>
                  <a:pt x="54375" y="105000"/>
                </a:lnTo>
                <a:lnTo>
                  <a:pt x="54375" y="82500"/>
                </a:lnTo>
                <a:lnTo>
                  <a:pt x="65625" y="82500"/>
                </a:lnTo>
                <a:lnTo>
                  <a:pt x="65625" y="105000"/>
                </a:lnTo>
                <a:lnTo>
                  <a:pt x="93750" y="105000"/>
                </a:lnTo>
                <a:lnTo>
                  <a:pt x="93750" y="60000"/>
                </a:lnTo>
                <a:close/>
              </a:path>
              <a:path w="120000" h="120000" fill="darken" extrusionOk="0">
                <a:moveTo>
                  <a:pt x="60000" y="15000"/>
                </a:moveTo>
                <a:lnTo>
                  <a:pt x="15000" y="60000"/>
                </a:lnTo>
                <a:lnTo>
                  <a:pt x="105000" y="60000"/>
                </a:lnTo>
                <a:close/>
                <a:moveTo>
                  <a:pt x="54375" y="82500"/>
                </a:moveTo>
                <a:lnTo>
                  <a:pt x="65625" y="82500"/>
                </a:lnTo>
                <a:lnTo>
                  <a:pt x="65625" y="105000"/>
                </a:lnTo>
                <a:lnTo>
                  <a:pt x="54375" y="105000"/>
                </a:lnTo>
                <a:close/>
              </a:path>
              <a:path w="120000" h="120000" fill="none" extrusionOk="0">
                <a:moveTo>
                  <a:pt x="60000" y="15000"/>
                </a:moveTo>
                <a:lnTo>
                  <a:pt x="76875" y="31875"/>
                </a:lnTo>
                <a:lnTo>
                  <a:pt x="76875" y="20625"/>
                </a:lnTo>
                <a:lnTo>
                  <a:pt x="88125" y="20625"/>
                </a:lnTo>
                <a:lnTo>
                  <a:pt x="88125" y="43125"/>
                </a:lnTo>
                <a:lnTo>
                  <a:pt x="105000" y="60000"/>
                </a:lnTo>
                <a:lnTo>
                  <a:pt x="93750" y="60000"/>
                </a:lnTo>
                <a:lnTo>
                  <a:pt x="93750" y="105000"/>
                </a:lnTo>
                <a:lnTo>
                  <a:pt x="26250" y="105000"/>
                </a:lnTo>
                <a:lnTo>
                  <a:pt x="26250" y="60000"/>
                </a:lnTo>
                <a:lnTo>
                  <a:pt x="15000" y="60000"/>
                </a:lnTo>
                <a:close/>
                <a:moveTo>
                  <a:pt x="76875" y="31875"/>
                </a:moveTo>
                <a:lnTo>
                  <a:pt x="88125" y="43125"/>
                </a:lnTo>
                <a:moveTo>
                  <a:pt x="93750" y="60000"/>
                </a:moveTo>
                <a:lnTo>
                  <a:pt x="26250" y="60000"/>
                </a:lnTo>
                <a:moveTo>
                  <a:pt x="54375" y="105000"/>
                </a:moveTo>
                <a:lnTo>
                  <a:pt x="54375" y="82500"/>
                </a:lnTo>
                <a:lnTo>
                  <a:pt x="65625" y="82500"/>
                </a:lnTo>
                <a:lnTo>
                  <a:pt x="65625" y="105000"/>
                </a:lnTo>
              </a:path>
              <a:path w="120000" h="120000" fill="none" extrusionOk="0">
                <a:moveTo>
                  <a:pt x="0" y="0"/>
                </a:moveTo>
                <a:lnTo>
                  <a:pt x="120000" y="0"/>
                </a:lnTo>
                <a:lnTo>
                  <a:pt x="120000" y="120000"/>
                </a:lnTo>
                <a:lnTo>
                  <a:pt x="0" y="120000"/>
                </a:lnTo>
                <a:close/>
              </a:path>
            </a:pathLst>
          </a:custGeom>
          <a:solidFill>
            <a:srgbClr val="BFBFBF"/>
          </a:solid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Arial"/>
              <a:ea typeface="Arial"/>
              <a:cs typeface="Arial"/>
              <a:sym typeface="Arial"/>
            </a:endParaRPr>
          </a:p>
        </p:txBody>
      </p:sp>
      <p:sp>
        <p:nvSpPr>
          <p:cNvPr id="214" name="Shape 214"/>
          <p:cNvSpPr/>
          <p:nvPr/>
        </p:nvSpPr>
        <p:spPr>
          <a:xfrm>
            <a:off x="4572000" y="3930353"/>
            <a:ext cx="381000" cy="381000"/>
          </a:xfrm>
          <a:custGeom>
            <a:avLst/>
            <a:gdLst/>
            <a:ahLst/>
            <a:cxnLst/>
            <a:rect l="0" t="0" r="0" b="0"/>
            <a:pathLst>
              <a:path w="120000" h="120000" extrusionOk="0">
                <a:moveTo>
                  <a:pt x="0" y="0"/>
                </a:moveTo>
                <a:lnTo>
                  <a:pt x="120000" y="0"/>
                </a:lnTo>
                <a:lnTo>
                  <a:pt x="120000" y="120000"/>
                </a:lnTo>
                <a:lnTo>
                  <a:pt x="0" y="120000"/>
                </a:lnTo>
                <a:close/>
                <a:moveTo>
                  <a:pt x="26250" y="15000"/>
                </a:moveTo>
                <a:lnTo>
                  <a:pt x="71250" y="15000"/>
                </a:lnTo>
                <a:lnTo>
                  <a:pt x="93750" y="37500"/>
                </a:lnTo>
                <a:lnTo>
                  <a:pt x="93750" y="105000"/>
                </a:lnTo>
                <a:lnTo>
                  <a:pt x="26250" y="105000"/>
                </a:lnTo>
                <a:close/>
              </a:path>
              <a:path w="120000" h="120000" fill="darkenLess" extrusionOk="0">
                <a:moveTo>
                  <a:pt x="26250" y="15000"/>
                </a:moveTo>
                <a:lnTo>
                  <a:pt x="71250" y="15000"/>
                </a:lnTo>
                <a:lnTo>
                  <a:pt x="71250" y="37500"/>
                </a:lnTo>
                <a:lnTo>
                  <a:pt x="93750" y="37500"/>
                </a:lnTo>
                <a:lnTo>
                  <a:pt x="93750" y="105000"/>
                </a:lnTo>
                <a:lnTo>
                  <a:pt x="26250" y="105000"/>
                </a:lnTo>
                <a:close/>
              </a:path>
              <a:path w="120000" h="120000" fill="darken" extrusionOk="0">
                <a:moveTo>
                  <a:pt x="71250" y="15000"/>
                </a:moveTo>
                <a:lnTo>
                  <a:pt x="71250" y="37500"/>
                </a:lnTo>
                <a:lnTo>
                  <a:pt x="93750" y="37500"/>
                </a:lnTo>
                <a:close/>
              </a:path>
              <a:path w="120000" h="120000" fill="none" extrusionOk="0">
                <a:moveTo>
                  <a:pt x="26250" y="15000"/>
                </a:moveTo>
                <a:lnTo>
                  <a:pt x="71250" y="15000"/>
                </a:lnTo>
                <a:lnTo>
                  <a:pt x="93750" y="37500"/>
                </a:lnTo>
                <a:lnTo>
                  <a:pt x="93750" y="105000"/>
                </a:lnTo>
                <a:lnTo>
                  <a:pt x="26250" y="105000"/>
                </a:lnTo>
                <a:close/>
                <a:moveTo>
                  <a:pt x="93750" y="37500"/>
                </a:moveTo>
                <a:lnTo>
                  <a:pt x="71250" y="37500"/>
                </a:lnTo>
                <a:lnTo>
                  <a:pt x="71250" y="15000"/>
                </a:lnTo>
              </a:path>
              <a:path w="120000" h="120000" fill="none" extrusionOk="0">
                <a:moveTo>
                  <a:pt x="0" y="0"/>
                </a:moveTo>
                <a:lnTo>
                  <a:pt x="120000" y="0"/>
                </a:lnTo>
                <a:lnTo>
                  <a:pt x="120000" y="120000"/>
                </a:lnTo>
                <a:lnTo>
                  <a:pt x="0" y="120000"/>
                </a:lnTo>
                <a:close/>
              </a:path>
            </a:pathLst>
          </a:custGeom>
          <a:solidFill>
            <a:srgbClr val="D8D8D8"/>
          </a:solid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Arial"/>
              <a:ea typeface="Arial"/>
              <a:cs typeface="Arial"/>
              <a:sym typeface="Arial"/>
            </a:endParaRPr>
          </a:p>
        </p:txBody>
      </p:sp>
      <p:sp>
        <p:nvSpPr>
          <p:cNvPr id="215" name="Shape 215"/>
          <p:cNvSpPr/>
          <p:nvPr/>
        </p:nvSpPr>
        <p:spPr>
          <a:xfrm>
            <a:off x="4572000" y="4800600"/>
            <a:ext cx="381000" cy="381000"/>
          </a:xfrm>
          <a:custGeom>
            <a:avLst/>
            <a:gdLst/>
            <a:ahLst/>
            <a:cxnLst/>
            <a:rect l="0" t="0" r="0" b="0"/>
            <a:pathLst>
              <a:path w="120000" h="120000" extrusionOk="0">
                <a:moveTo>
                  <a:pt x="0" y="0"/>
                </a:moveTo>
                <a:lnTo>
                  <a:pt x="120000" y="0"/>
                </a:lnTo>
                <a:lnTo>
                  <a:pt x="120000" y="120000"/>
                </a:lnTo>
                <a:lnTo>
                  <a:pt x="0" y="120000"/>
                </a:lnTo>
                <a:close/>
                <a:moveTo>
                  <a:pt x="34285" y="40714"/>
                </a:moveTo>
                <a:cubicBezTo>
                  <a:pt x="34285" y="26512"/>
                  <a:pt x="45798" y="15000"/>
                  <a:pt x="59999" y="14999"/>
                </a:cubicBezTo>
                <a:cubicBezTo>
                  <a:pt x="74201" y="14999"/>
                  <a:pt x="85714" y="26512"/>
                  <a:pt x="85714" y="40714"/>
                </a:cubicBezTo>
                <a:lnTo>
                  <a:pt x="85714" y="40714"/>
                </a:lnTo>
                <a:cubicBezTo>
                  <a:pt x="85714" y="51365"/>
                  <a:pt x="79957" y="59999"/>
                  <a:pt x="72857" y="59999"/>
                </a:cubicBezTo>
                <a:cubicBezTo>
                  <a:pt x="69306" y="59999"/>
                  <a:pt x="66428" y="64317"/>
                  <a:pt x="66428" y="69642"/>
                </a:cubicBezTo>
                <a:lnTo>
                  <a:pt x="66428" y="82500"/>
                </a:lnTo>
                <a:lnTo>
                  <a:pt x="53571" y="82500"/>
                </a:lnTo>
                <a:lnTo>
                  <a:pt x="53571" y="69642"/>
                </a:lnTo>
                <a:lnTo>
                  <a:pt x="53571" y="69642"/>
                </a:lnTo>
                <a:cubicBezTo>
                  <a:pt x="53571" y="58991"/>
                  <a:pt x="59327" y="50357"/>
                  <a:pt x="66428" y="50357"/>
                </a:cubicBezTo>
                <a:cubicBezTo>
                  <a:pt x="69978" y="50357"/>
                  <a:pt x="72857" y="46039"/>
                  <a:pt x="72857" y="40714"/>
                </a:cubicBezTo>
                <a:cubicBezTo>
                  <a:pt x="72857" y="33613"/>
                  <a:pt x="67100" y="27857"/>
                  <a:pt x="60000" y="27857"/>
                </a:cubicBezTo>
                <a:cubicBezTo>
                  <a:pt x="52899" y="27857"/>
                  <a:pt x="47142" y="33613"/>
                  <a:pt x="47142" y="40714"/>
                </a:cubicBezTo>
                <a:close/>
                <a:moveTo>
                  <a:pt x="60000" y="85714"/>
                </a:moveTo>
                <a:lnTo>
                  <a:pt x="59999" y="85714"/>
                </a:lnTo>
                <a:cubicBezTo>
                  <a:pt x="65325" y="85714"/>
                  <a:pt x="69642" y="90031"/>
                  <a:pt x="69642" y="95357"/>
                </a:cubicBezTo>
                <a:cubicBezTo>
                  <a:pt x="69642" y="100682"/>
                  <a:pt x="65325" y="105000"/>
                  <a:pt x="60000" y="105000"/>
                </a:cubicBezTo>
                <a:cubicBezTo>
                  <a:pt x="54674" y="105000"/>
                  <a:pt x="50357" y="100682"/>
                  <a:pt x="50357" y="95357"/>
                </a:cubicBezTo>
                <a:cubicBezTo>
                  <a:pt x="50357" y="90031"/>
                  <a:pt x="54674" y="85714"/>
                  <a:pt x="60000" y="85714"/>
                </a:cubicBezTo>
                <a:close/>
              </a:path>
              <a:path w="120000" h="120000" fill="darken" extrusionOk="0">
                <a:moveTo>
                  <a:pt x="34285" y="40714"/>
                </a:moveTo>
                <a:cubicBezTo>
                  <a:pt x="34285" y="26512"/>
                  <a:pt x="45798" y="15000"/>
                  <a:pt x="59999" y="14999"/>
                </a:cubicBezTo>
                <a:cubicBezTo>
                  <a:pt x="74201" y="14999"/>
                  <a:pt x="85714" y="26512"/>
                  <a:pt x="85714" y="40714"/>
                </a:cubicBezTo>
                <a:lnTo>
                  <a:pt x="85714" y="40714"/>
                </a:lnTo>
                <a:cubicBezTo>
                  <a:pt x="85714" y="51365"/>
                  <a:pt x="79957" y="59999"/>
                  <a:pt x="72857" y="59999"/>
                </a:cubicBezTo>
                <a:cubicBezTo>
                  <a:pt x="69306" y="59999"/>
                  <a:pt x="66428" y="64317"/>
                  <a:pt x="66428" y="69642"/>
                </a:cubicBezTo>
                <a:lnTo>
                  <a:pt x="66428" y="82500"/>
                </a:lnTo>
                <a:lnTo>
                  <a:pt x="53571" y="82500"/>
                </a:lnTo>
                <a:lnTo>
                  <a:pt x="53571" y="69642"/>
                </a:lnTo>
                <a:lnTo>
                  <a:pt x="53571" y="69642"/>
                </a:lnTo>
                <a:cubicBezTo>
                  <a:pt x="53571" y="58991"/>
                  <a:pt x="59327" y="50357"/>
                  <a:pt x="66428" y="50357"/>
                </a:cubicBezTo>
                <a:cubicBezTo>
                  <a:pt x="69978" y="50357"/>
                  <a:pt x="72857" y="46039"/>
                  <a:pt x="72857" y="40714"/>
                </a:cubicBezTo>
                <a:cubicBezTo>
                  <a:pt x="72857" y="33613"/>
                  <a:pt x="67100" y="27857"/>
                  <a:pt x="60000" y="27857"/>
                </a:cubicBezTo>
                <a:cubicBezTo>
                  <a:pt x="52899" y="27857"/>
                  <a:pt x="47142" y="33613"/>
                  <a:pt x="47142" y="40714"/>
                </a:cubicBezTo>
                <a:close/>
                <a:moveTo>
                  <a:pt x="60000" y="85714"/>
                </a:moveTo>
                <a:lnTo>
                  <a:pt x="59999" y="85714"/>
                </a:lnTo>
                <a:cubicBezTo>
                  <a:pt x="65325" y="85714"/>
                  <a:pt x="69642" y="90031"/>
                  <a:pt x="69642" y="95357"/>
                </a:cubicBezTo>
                <a:cubicBezTo>
                  <a:pt x="69642" y="100682"/>
                  <a:pt x="65325" y="105000"/>
                  <a:pt x="60000" y="105000"/>
                </a:cubicBezTo>
                <a:cubicBezTo>
                  <a:pt x="54674" y="105000"/>
                  <a:pt x="50357" y="100682"/>
                  <a:pt x="50357" y="95357"/>
                </a:cubicBezTo>
                <a:cubicBezTo>
                  <a:pt x="50357" y="90031"/>
                  <a:pt x="54674" y="85714"/>
                  <a:pt x="60000" y="85714"/>
                </a:cubicBezTo>
                <a:close/>
              </a:path>
              <a:path w="120000" h="120000" fill="none" extrusionOk="0">
                <a:moveTo>
                  <a:pt x="34285" y="40714"/>
                </a:moveTo>
                <a:cubicBezTo>
                  <a:pt x="34285" y="26512"/>
                  <a:pt x="45798" y="15000"/>
                  <a:pt x="59999" y="14999"/>
                </a:cubicBezTo>
                <a:cubicBezTo>
                  <a:pt x="74201" y="14999"/>
                  <a:pt x="85714" y="26512"/>
                  <a:pt x="85714" y="40714"/>
                </a:cubicBezTo>
                <a:lnTo>
                  <a:pt x="85714" y="40714"/>
                </a:lnTo>
                <a:cubicBezTo>
                  <a:pt x="85714" y="51365"/>
                  <a:pt x="79957" y="59999"/>
                  <a:pt x="72857" y="59999"/>
                </a:cubicBezTo>
                <a:cubicBezTo>
                  <a:pt x="69306" y="59999"/>
                  <a:pt x="66428" y="64317"/>
                  <a:pt x="66428" y="69642"/>
                </a:cubicBezTo>
                <a:lnTo>
                  <a:pt x="66428" y="82500"/>
                </a:lnTo>
                <a:lnTo>
                  <a:pt x="53571" y="82500"/>
                </a:lnTo>
                <a:lnTo>
                  <a:pt x="53571" y="69642"/>
                </a:lnTo>
                <a:lnTo>
                  <a:pt x="53571" y="69642"/>
                </a:lnTo>
                <a:cubicBezTo>
                  <a:pt x="53571" y="58991"/>
                  <a:pt x="59327" y="50357"/>
                  <a:pt x="66428" y="50357"/>
                </a:cubicBezTo>
                <a:cubicBezTo>
                  <a:pt x="69978" y="50357"/>
                  <a:pt x="72857" y="46039"/>
                  <a:pt x="72857" y="40714"/>
                </a:cubicBezTo>
                <a:cubicBezTo>
                  <a:pt x="72857" y="33613"/>
                  <a:pt x="67100" y="27857"/>
                  <a:pt x="60000" y="27857"/>
                </a:cubicBezTo>
                <a:cubicBezTo>
                  <a:pt x="52899" y="27857"/>
                  <a:pt x="47142" y="33613"/>
                  <a:pt x="47142" y="40714"/>
                </a:cubicBezTo>
                <a:close/>
                <a:moveTo>
                  <a:pt x="60000" y="85714"/>
                </a:moveTo>
                <a:lnTo>
                  <a:pt x="59999" y="85714"/>
                </a:lnTo>
                <a:cubicBezTo>
                  <a:pt x="65325" y="85714"/>
                  <a:pt x="69642" y="90031"/>
                  <a:pt x="69642" y="95357"/>
                </a:cubicBezTo>
                <a:cubicBezTo>
                  <a:pt x="69642" y="100682"/>
                  <a:pt x="65325" y="105000"/>
                  <a:pt x="60000" y="105000"/>
                </a:cubicBezTo>
                <a:cubicBezTo>
                  <a:pt x="54674" y="105000"/>
                  <a:pt x="50357" y="100682"/>
                  <a:pt x="50357" y="95357"/>
                </a:cubicBezTo>
                <a:cubicBezTo>
                  <a:pt x="50357" y="90031"/>
                  <a:pt x="54674" y="85714"/>
                  <a:pt x="60000" y="85714"/>
                </a:cubicBezTo>
                <a:close/>
              </a:path>
              <a:path w="120000" h="120000" fill="none" extrusionOk="0">
                <a:moveTo>
                  <a:pt x="0" y="0"/>
                </a:moveTo>
                <a:lnTo>
                  <a:pt x="120000" y="0"/>
                </a:lnTo>
                <a:lnTo>
                  <a:pt x="120000" y="120000"/>
                </a:lnTo>
                <a:lnTo>
                  <a:pt x="0" y="120000"/>
                </a:lnTo>
                <a:close/>
              </a:path>
            </a:pathLst>
          </a:custGeom>
          <a:solidFill>
            <a:srgbClr val="D8D8D8"/>
          </a:solid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Arial"/>
              <a:ea typeface="Arial"/>
              <a:cs typeface="Arial"/>
              <a:sym typeface="Arial"/>
            </a:endParaRPr>
          </a:p>
        </p:txBody>
      </p:sp>
      <p:sp>
        <p:nvSpPr>
          <p:cNvPr id="216" name="Shape 216"/>
          <p:cNvSpPr txBox="1"/>
          <p:nvPr/>
        </p:nvSpPr>
        <p:spPr>
          <a:xfrm>
            <a:off x="317879" y="582753"/>
            <a:ext cx="9144000" cy="5847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200" b="1" dirty="0">
                <a:solidFill>
                  <a:srgbClr val="16165C"/>
                </a:solidFill>
                <a:latin typeface="Georgia" panose="02040502050405020303" pitchFamily="18" charset="0"/>
                <a:ea typeface="Calibri"/>
                <a:cs typeface="Calibri"/>
                <a:sym typeface="Calibri"/>
              </a:rPr>
              <a:t>Get Ready: Train</a:t>
            </a:r>
          </a:p>
        </p:txBody>
      </p:sp>
      <p:pic>
        <p:nvPicPr>
          <p:cNvPr id="17" name="Shape 177"/>
          <p:cNvPicPr preferRelativeResize="0"/>
          <p:nvPr/>
        </p:nvPicPr>
        <p:blipFill rotWithShape="1">
          <a:blip r:embed="rId4">
            <a:alphaModFix amt="12000"/>
          </a:blip>
          <a:srcRect/>
          <a:stretch/>
        </p:blipFill>
        <p:spPr>
          <a:xfrm>
            <a:off x="-152400" y="60438"/>
            <a:ext cx="9144000" cy="1142998"/>
          </a:xfrm>
          <a:prstGeom prst="rect">
            <a:avLst/>
          </a:prstGeom>
          <a:noFill/>
          <a:ln>
            <a:noFill/>
          </a:ln>
        </p:spPr>
      </p:pic>
    </p:spTree>
    <p:extLst>
      <p:ext uri="{BB962C8B-B14F-4D97-AF65-F5344CB8AC3E}">
        <p14:creationId xmlns:p14="http://schemas.microsoft.com/office/powerpoint/2010/main" val="2801102490"/>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p:nvPr/>
        </p:nvSpPr>
        <p:spPr>
          <a:xfrm>
            <a:off x="-76200" y="1103607"/>
            <a:ext cx="9296399" cy="127692"/>
          </a:xfrm>
          <a:prstGeom prst="rect">
            <a:avLst/>
          </a:prstGeom>
          <a:solidFill>
            <a:srgbClr val="266BA6"/>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35" name="Shape 135"/>
          <p:cNvSpPr/>
          <p:nvPr/>
        </p:nvSpPr>
        <p:spPr>
          <a:xfrm>
            <a:off x="-76200" y="1280459"/>
            <a:ext cx="9296399" cy="127692"/>
          </a:xfrm>
          <a:prstGeom prst="rect">
            <a:avLst/>
          </a:prstGeom>
          <a:solidFill>
            <a:srgbClr val="00345E"/>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36" name="Shape 136"/>
          <p:cNvSpPr txBox="1"/>
          <p:nvPr/>
        </p:nvSpPr>
        <p:spPr>
          <a:xfrm>
            <a:off x="4800600" y="381000"/>
            <a:ext cx="411480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rgbClr val="266BA6"/>
                </a:solidFill>
                <a:latin typeface="Arial"/>
                <a:ea typeface="Arial"/>
                <a:cs typeface="Arial"/>
                <a:sym typeface="Arial"/>
              </a:rPr>
              <a:t>AN OVERVIEW FOR NEW VENDORS</a:t>
            </a:r>
          </a:p>
        </p:txBody>
      </p:sp>
      <p:pic>
        <p:nvPicPr>
          <p:cNvPr id="137" name="Shape 137"/>
          <p:cNvPicPr preferRelativeResize="0"/>
          <p:nvPr/>
        </p:nvPicPr>
        <p:blipFill rotWithShape="1">
          <a:blip r:embed="rId3">
            <a:alphaModFix/>
          </a:blip>
          <a:srcRect/>
          <a:stretch/>
        </p:blipFill>
        <p:spPr>
          <a:xfrm>
            <a:off x="76200" y="76200"/>
            <a:ext cx="990599" cy="990599"/>
          </a:xfrm>
          <a:prstGeom prst="rect">
            <a:avLst/>
          </a:prstGeom>
          <a:noFill/>
          <a:ln>
            <a:noFill/>
          </a:ln>
        </p:spPr>
      </p:pic>
      <p:sp>
        <p:nvSpPr>
          <p:cNvPr id="138" name="Shape 138"/>
          <p:cNvSpPr txBox="1"/>
          <p:nvPr/>
        </p:nvSpPr>
        <p:spPr>
          <a:xfrm>
            <a:off x="457200" y="1752600"/>
            <a:ext cx="746760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1" i="0" u="none" strike="noStrike" cap="none" baseline="0" dirty="0" smtClean="0">
                <a:solidFill>
                  <a:srgbClr val="00345E"/>
                </a:solidFill>
                <a:latin typeface="Arial"/>
                <a:ea typeface="Arial"/>
                <a:cs typeface="Arial"/>
                <a:sym typeface="Arial"/>
              </a:rPr>
              <a:t>GSA</a:t>
            </a:r>
            <a:r>
              <a:rPr lang="en-US" sz="2000" b="1" i="0" u="none" strike="noStrike" cap="none" dirty="0" smtClean="0">
                <a:solidFill>
                  <a:srgbClr val="00345E"/>
                </a:solidFill>
                <a:latin typeface="Arial"/>
                <a:ea typeface="Arial"/>
                <a:cs typeface="Arial"/>
                <a:sym typeface="Arial"/>
              </a:rPr>
              <a:t> Forecast of Contracting Opportunities (Agency-wide) </a:t>
            </a:r>
          </a:p>
          <a:p>
            <a:pPr lvl="0">
              <a:buSzPct val="25000"/>
            </a:pPr>
            <a:r>
              <a:rPr lang="en-US" sz="1800" u="sng" dirty="0" smtClean="0">
                <a:hlinkClick r:id="rId4"/>
              </a:rPr>
              <a:t>www.gsa.gov/small-business</a:t>
            </a:r>
            <a:endParaRPr lang="en-US" sz="1800" u="sng" dirty="0" smtClean="0"/>
          </a:p>
          <a:p>
            <a:pPr lvl="0">
              <a:buSzPct val="25000"/>
            </a:pPr>
            <a:endParaRPr lang="en-US" sz="1800" b="0" i="0" u="none" strike="noStrike" cap="none" baseline="0" dirty="0">
              <a:solidFill>
                <a:srgbClr val="00345E"/>
              </a:solidFill>
              <a:latin typeface="Arial"/>
              <a:ea typeface="Arial"/>
              <a:cs typeface="Arial"/>
              <a:sym typeface="Arial"/>
            </a:endParaRPr>
          </a:p>
        </p:txBody>
      </p:sp>
      <p:graphicFrame>
        <p:nvGraphicFramePr>
          <p:cNvPr id="2" name="Diagram 1"/>
          <p:cNvGraphicFramePr/>
          <p:nvPr>
            <p:extLst>
              <p:ext uri="{D42A27DB-BD31-4B8C-83A1-F6EECF244321}">
                <p14:modId xmlns:p14="http://schemas.microsoft.com/office/powerpoint/2010/main" val="2172778218"/>
              </p:ext>
            </p:extLst>
          </p:nvPr>
        </p:nvGraphicFramePr>
        <p:xfrm>
          <a:off x="-716280" y="2147346"/>
          <a:ext cx="10774680" cy="45582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42" name="Shape 142"/>
          <p:cNvPicPr preferRelativeResize="0"/>
          <p:nvPr/>
        </p:nvPicPr>
        <p:blipFill rotWithShape="1">
          <a:blip r:embed="rId10">
            <a:alphaModFix amt="12000"/>
          </a:blip>
          <a:srcRect/>
          <a:stretch/>
        </p:blipFill>
        <p:spPr>
          <a:xfrm>
            <a:off x="76200" y="-287986"/>
            <a:ext cx="9144000" cy="1430985"/>
          </a:xfrm>
          <a:prstGeom prst="rect">
            <a:avLst/>
          </a:prstGeom>
          <a:noFill/>
          <a:ln>
            <a:noFill/>
          </a:ln>
        </p:spPr>
      </p:pic>
    </p:spTree>
    <p:extLst>
      <p:ext uri="{BB962C8B-B14F-4D97-AF65-F5344CB8AC3E}">
        <p14:creationId xmlns:p14="http://schemas.microsoft.com/office/powerpoint/2010/main" val="3305370228"/>
      </p:ext>
    </p:extLst>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p:nvPr/>
        </p:nvSpPr>
        <p:spPr>
          <a:xfrm>
            <a:off x="-76200" y="1262078"/>
            <a:ext cx="9296399" cy="127692"/>
          </a:xfrm>
          <a:prstGeom prst="rect">
            <a:avLst/>
          </a:prstGeom>
          <a:solidFill>
            <a:srgbClr val="266BA6"/>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61" name="Shape 161"/>
          <p:cNvSpPr/>
          <p:nvPr/>
        </p:nvSpPr>
        <p:spPr>
          <a:xfrm>
            <a:off x="-76200" y="1280459"/>
            <a:ext cx="9296399" cy="127692"/>
          </a:xfrm>
          <a:prstGeom prst="rect">
            <a:avLst/>
          </a:prstGeom>
          <a:solidFill>
            <a:srgbClr val="00345E"/>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62" name="Shape 162"/>
          <p:cNvSpPr txBox="1"/>
          <p:nvPr/>
        </p:nvSpPr>
        <p:spPr>
          <a:xfrm>
            <a:off x="4800600" y="381000"/>
            <a:ext cx="411480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dirty="0">
                <a:solidFill>
                  <a:srgbClr val="266BA6"/>
                </a:solidFill>
                <a:latin typeface="Arial"/>
                <a:ea typeface="Arial"/>
                <a:cs typeface="Arial"/>
                <a:sym typeface="Arial"/>
              </a:rPr>
              <a:t>AN OVERVIEW FOR NEW VENDORS</a:t>
            </a:r>
          </a:p>
        </p:txBody>
      </p:sp>
      <p:pic>
        <p:nvPicPr>
          <p:cNvPr id="163" name="Shape 163"/>
          <p:cNvPicPr preferRelativeResize="0"/>
          <p:nvPr/>
        </p:nvPicPr>
        <p:blipFill rotWithShape="1">
          <a:blip r:embed="rId3">
            <a:alphaModFix/>
          </a:blip>
          <a:srcRect/>
          <a:stretch/>
        </p:blipFill>
        <p:spPr>
          <a:xfrm>
            <a:off x="76200" y="76200"/>
            <a:ext cx="990599" cy="990599"/>
          </a:xfrm>
          <a:prstGeom prst="rect">
            <a:avLst/>
          </a:prstGeom>
          <a:noFill/>
          <a:ln>
            <a:noFill/>
          </a:ln>
        </p:spPr>
      </p:pic>
      <p:pic>
        <p:nvPicPr>
          <p:cNvPr id="168" name="Shape 168"/>
          <p:cNvPicPr preferRelativeResize="0"/>
          <p:nvPr/>
        </p:nvPicPr>
        <p:blipFill rotWithShape="1">
          <a:blip r:embed="rId4">
            <a:alphaModFix amt="12000"/>
          </a:blip>
          <a:srcRect/>
          <a:stretch/>
        </p:blipFill>
        <p:spPr>
          <a:xfrm>
            <a:off x="19050" y="34839"/>
            <a:ext cx="9144000" cy="1430985"/>
          </a:xfrm>
          <a:prstGeom prst="rect">
            <a:avLst/>
          </a:prstGeom>
          <a:noFill/>
          <a:ln>
            <a:noFill/>
          </a:ln>
        </p:spPr>
      </p:pic>
      <p:sp>
        <p:nvSpPr>
          <p:cNvPr id="9" name="Shape 164"/>
          <p:cNvSpPr txBox="1"/>
          <p:nvPr/>
        </p:nvSpPr>
        <p:spPr>
          <a:xfrm>
            <a:off x="381000" y="1524000"/>
            <a:ext cx="4858600" cy="960120"/>
          </a:xfrm>
          <a:prstGeom prst="rect">
            <a:avLst/>
          </a:prstGeom>
          <a:noFill/>
          <a:ln>
            <a:noFill/>
          </a:ln>
        </p:spPr>
        <p:txBody>
          <a:bodyPr lIns="91425" tIns="45700" rIns="91425" bIns="45700" anchor="t" anchorCtr="0">
            <a:noAutofit/>
          </a:bodyPr>
          <a:lstStyle/>
          <a:p>
            <a:pPr lvl="0">
              <a:buSzPct val="25000"/>
            </a:pPr>
            <a:r>
              <a:rPr lang="en-US" sz="2000" b="1" i="0" u="none" strike="noStrike" cap="none" baseline="0" dirty="0" smtClean="0">
                <a:solidFill>
                  <a:srgbClr val="00345E"/>
                </a:solidFill>
                <a:latin typeface="Arial"/>
                <a:ea typeface="Arial"/>
                <a:cs typeface="Arial"/>
                <a:sym typeface="Arial"/>
              </a:rPr>
              <a:t>GSA OSBU</a:t>
            </a:r>
            <a:r>
              <a:rPr lang="en-US" sz="2000" b="1" i="0" u="none" strike="noStrike" cap="none" dirty="0" smtClean="0">
                <a:solidFill>
                  <a:srgbClr val="00345E"/>
                </a:solidFill>
                <a:latin typeface="Arial"/>
                <a:ea typeface="Arial"/>
                <a:cs typeface="Arial"/>
                <a:sym typeface="Arial"/>
              </a:rPr>
              <a:t> on Social Media</a:t>
            </a:r>
            <a:r>
              <a:rPr lang="en-US" sz="2000" b="0" i="0" u="none" strike="noStrike" cap="none" dirty="0" smtClean="0">
                <a:solidFill>
                  <a:srgbClr val="00345E"/>
                </a:solidFill>
                <a:latin typeface="Arial"/>
                <a:ea typeface="Arial"/>
                <a:cs typeface="Arial"/>
                <a:sym typeface="Arial"/>
              </a:rPr>
              <a:t/>
            </a:r>
            <a:br>
              <a:rPr lang="en-US" sz="2000" b="0" i="0" u="none" strike="noStrike" cap="none" dirty="0" smtClean="0">
                <a:solidFill>
                  <a:srgbClr val="00345E"/>
                </a:solidFill>
                <a:latin typeface="Arial"/>
                <a:ea typeface="Arial"/>
                <a:cs typeface="Arial"/>
                <a:sym typeface="Arial"/>
              </a:rPr>
            </a:br>
            <a:r>
              <a:rPr lang="en-US" sz="2000" dirty="0" smtClean="0">
                <a:hlinkClick r:id="rId5"/>
              </a:rPr>
              <a:t>www.gsa.gov/small-business</a:t>
            </a:r>
            <a:r>
              <a:rPr lang="en-US" sz="2000" dirty="0" smtClean="0"/>
              <a:t>	</a:t>
            </a:r>
            <a:r>
              <a:rPr lang="en-US" sz="2000" dirty="0"/>
              <a:t>   </a:t>
            </a:r>
            <a:endParaRPr lang="en-US" sz="2000" b="0" i="0" u="none" strike="noStrike" cap="none" baseline="0" dirty="0" smtClean="0">
              <a:solidFill>
                <a:srgbClr val="00345E"/>
              </a:solidFill>
              <a:latin typeface="Arial"/>
              <a:ea typeface="Arial"/>
              <a:cs typeface="Arial"/>
              <a:sym typeface="Arial"/>
            </a:endParaRPr>
          </a:p>
          <a:p>
            <a:pPr marL="0" marR="0" lvl="0" indent="0" algn="l" rtl="0">
              <a:spcBef>
                <a:spcPts val="0"/>
              </a:spcBef>
              <a:buSzPct val="25000"/>
              <a:buNone/>
            </a:pPr>
            <a:endParaRPr lang="en-US" sz="2000" b="0" i="0" u="none" strike="noStrike" cap="none" baseline="0" dirty="0">
              <a:solidFill>
                <a:srgbClr val="00345E"/>
              </a:solidFill>
              <a:latin typeface="Arial"/>
              <a:ea typeface="Arial"/>
              <a:cs typeface="Arial"/>
              <a:sym typeface="Arial"/>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1979" y="2704189"/>
            <a:ext cx="1202440" cy="977576"/>
          </a:xfrm>
          <a:prstGeom prst="rect">
            <a:avLst/>
          </a:prstGeom>
        </p:spPr>
      </p:pic>
      <p:sp>
        <p:nvSpPr>
          <p:cNvPr id="3" name="TextBox 2"/>
          <p:cNvSpPr txBox="1"/>
          <p:nvPr/>
        </p:nvSpPr>
        <p:spPr>
          <a:xfrm>
            <a:off x="1895380" y="2632485"/>
            <a:ext cx="2115496" cy="1292662"/>
          </a:xfrm>
          <a:prstGeom prst="rect">
            <a:avLst/>
          </a:prstGeom>
          <a:noFill/>
        </p:spPr>
        <p:txBody>
          <a:bodyPr wrap="square" rtlCol="0">
            <a:spAutoFit/>
          </a:bodyPr>
          <a:lstStyle/>
          <a:p>
            <a:r>
              <a:rPr lang="en-US" sz="1600" dirty="0" smtClean="0">
                <a:solidFill>
                  <a:schemeClr val="bg2"/>
                </a:solidFill>
              </a:rPr>
              <a:t>@GSAOSBU</a:t>
            </a:r>
          </a:p>
          <a:p>
            <a:r>
              <a:rPr lang="en-US" sz="1600" dirty="0" smtClean="0">
                <a:solidFill>
                  <a:schemeClr val="bg2"/>
                </a:solidFill>
              </a:rPr>
              <a:t>@USGSA</a:t>
            </a:r>
          </a:p>
          <a:p>
            <a:r>
              <a:rPr lang="en-US" sz="1600" dirty="0" smtClean="0">
                <a:solidFill>
                  <a:schemeClr val="bg2"/>
                </a:solidFill>
              </a:rPr>
              <a:t>@</a:t>
            </a:r>
            <a:r>
              <a:rPr lang="en-US" sz="1600" dirty="0" err="1" smtClean="0">
                <a:solidFill>
                  <a:schemeClr val="bg2"/>
                </a:solidFill>
              </a:rPr>
              <a:t>USGSASchedules</a:t>
            </a:r>
            <a:endParaRPr lang="en-US" sz="1600" dirty="0" smtClean="0">
              <a:solidFill>
                <a:schemeClr val="bg2"/>
              </a:solidFill>
            </a:endParaRPr>
          </a:p>
          <a:p>
            <a:r>
              <a:rPr lang="en-US" sz="1600" dirty="0" smtClean="0">
                <a:solidFill>
                  <a:schemeClr val="bg2"/>
                </a:solidFill>
              </a:rPr>
              <a:t>@</a:t>
            </a:r>
            <a:r>
              <a:rPr lang="en-US" sz="1600" dirty="0" err="1" smtClean="0">
                <a:solidFill>
                  <a:schemeClr val="bg2"/>
                </a:solidFill>
              </a:rPr>
              <a:t>gsapbsIRD</a:t>
            </a:r>
            <a:endParaRPr lang="en-US" sz="1600" dirty="0" smtClean="0">
              <a:solidFill>
                <a:schemeClr val="bg2"/>
              </a:solidFill>
            </a:endParaRPr>
          </a:p>
          <a:p>
            <a:endParaRPr lang="en-US" dirty="0"/>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90950" y="2254058"/>
            <a:ext cx="2658326" cy="1659833"/>
          </a:xfrm>
          <a:prstGeom prst="rect">
            <a:avLst/>
          </a:prstGeom>
        </p:spPr>
      </p:pic>
      <p:sp>
        <p:nvSpPr>
          <p:cNvPr id="5" name="TextBox 4"/>
          <p:cNvSpPr txBox="1"/>
          <p:nvPr/>
        </p:nvSpPr>
        <p:spPr>
          <a:xfrm>
            <a:off x="6096000" y="2737275"/>
            <a:ext cx="2590799" cy="584775"/>
          </a:xfrm>
          <a:prstGeom prst="rect">
            <a:avLst/>
          </a:prstGeom>
          <a:noFill/>
        </p:spPr>
        <p:txBody>
          <a:bodyPr wrap="square" rtlCol="0">
            <a:spAutoFit/>
          </a:bodyPr>
          <a:lstStyle/>
          <a:p>
            <a:r>
              <a:rPr lang="en-US" sz="1600" u="sng" dirty="0">
                <a:hlinkClick r:id="rId8"/>
              </a:rPr>
              <a:t>GSA YouTube </a:t>
            </a:r>
            <a:r>
              <a:rPr lang="en-US" sz="1600" u="sng" dirty="0" smtClean="0">
                <a:hlinkClick r:id="rId8"/>
              </a:rPr>
              <a:t>Channel</a:t>
            </a:r>
            <a:r>
              <a:rPr lang="en-US" sz="1600" u="sng" dirty="0" smtClean="0"/>
              <a:t/>
            </a:r>
            <a:br>
              <a:rPr lang="en-US" sz="1600" u="sng" dirty="0" smtClean="0"/>
            </a:br>
            <a:endParaRPr lang="en-US" sz="1600" dirty="0"/>
          </a:p>
        </p:txBody>
      </p:sp>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80292" y="4495800"/>
            <a:ext cx="2339821" cy="902284"/>
          </a:xfrm>
          <a:prstGeom prst="rect">
            <a:avLst/>
          </a:prstGeom>
        </p:spPr>
      </p:pic>
      <p:sp>
        <p:nvSpPr>
          <p:cNvPr id="8" name="TextBox 7"/>
          <p:cNvSpPr txBox="1"/>
          <p:nvPr/>
        </p:nvSpPr>
        <p:spPr>
          <a:xfrm>
            <a:off x="5239599" y="4946942"/>
            <a:ext cx="2310248" cy="338554"/>
          </a:xfrm>
          <a:prstGeom prst="rect">
            <a:avLst/>
          </a:prstGeom>
          <a:noFill/>
        </p:spPr>
        <p:txBody>
          <a:bodyPr wrap="none" rtlCol="0">
            <a:spAutoFit/>
          </a:bodyPr>
          <a:lstStyle/>
          <a:p>
            <a:r>
              <a:rPr lang="en-US" sz="1600" dirty="0">
                <a:hlinkClick r:id="rId10"/>
              </a:rPr>
              <a:t>https://interact.gsa.gov/</a:t>
            </a:r>
            <a:endParaRPr lang="en-US" sz="1600" dirty="0"/>
          </a:p>
        </p:txBody>
      </p:sp>
    </p:spTree>
    <p:extLst>
      <p:ext uri="{BB962C8B-B14F-4D97-AF65-F5344CB8AC3E}">
        <p14:creationId xmlns:p14="http://schemas.microsoft.com/office/powerpoint/2010/main" val="2024630873"/>
      </p:ext>
    </p:extLst>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5" name="Google Shape;335;p35"/>
          <p:cNvPicPr preferRelativeResize="0"/>
          <p:nvPr/>
        </p:nvPicPr>
        <p:blipFill rotWithShape="1">
          <a:blip r:embed="rId3">
            <a:alphaModFix/>
          </a:blip>
          <a:srcRect/>
          <a:stretch/>
        </p:blipFill>
        <p:spPr>
          <a:xfrm>
            <a:off x="76200" y="76200"/>
            <a:ext cx="990599" cy="990599"/>
          </a:xfrm>
          <a:prstGeom prst="rect">
            <a:avLst/>
          </a:prstGeom>
          <a:noFill/>
          <a:ln>
            <a:noFill/>
          </a:ln>
        </p:spPr>
      </p:pic>
      <p:sp>
        <p:nvSpPr>
          <p:cNvPr id="336" name="Google Shape;336;p35"/>
          <p:cNvSpPr txBox="1"/>
          <p:nvPr/>
        </p:nvSpPr>
        <p:spPr>
          <a:xfrm>
            <a:off x="495299" y="2132367"/>
            <a:ext cx="8153400" cy="419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700"/>
              <a:buFont typeface="Arial"/>
              <a:buNone/>
            </a:pPr>
            <a:endParaRPr sz="1400" b="0" i="0" u="none" strike="noStrike" cap="none">
              <a:solidFill>
                <a:srgbClr val="000000"/>
              </a:solidFill>
              <a:latin typeface="Arial"/>
              <a:ea typeface="Arial"/>
              <a:cs typeface="Arial"/>
              <a:sym typeface="Arial"/>
            </a:endParaRPr>
          </a:p>
        </p:txBody>
      </p:sp>
      <p:pic>
        <p:nvPicPr>
          <p:cNvPr id="337" name="Google Shape;337;p35"/>
          <p:cNvPicPr preferRelativeResize="0"/>
          <p:nvPr/>
        </p:nvPicPr>
        <p:blipFill rotWithShape="1">
          <a:blip r:embed="rId4">
            <a:alphaModFix/>
          </a:blip>
          <a:srcRect/>
          <a:stretch/>
        </p:blipFill>
        <p:spPr>
          <a:xfrm>
            <a:off x="495300" y="1977657"/>
            <a:ext cx="3657600" cy="1152794"/>
          </a:xfrm>
          <a:prstGeom prst="rect">
            <a:avLst/>
          </a:prstGeom>
          <a:noFill/>
          <a:ln>
            <a:noFill/>
          </a:ln>
        </p:spPr>
      </p:pic>
      <p:pic>
        <p:nvPicPr>
          <p:cNvPr id="338" name="Google Shape;338;p35"/>
          <p:cNvPicPr preferRelativeResize="0"/>
          <p:nvPr/>
        </p:nvPicPr>
        <p:blipFill rotWithShape="1">
          <a:blip r:embed="rId5">
            <a:alphaModFix/>
          </a:blip>
          <a:srcRect/>
          <a:stretch/>
        </p:blipFill>
        <p:spPr>
          <a:xfrm>
            <a:off x="4395150" y="2806996"/>
            <a:ext cx="4679850" cy="1420872"/>
          </a:xfrm>
          <a:prstGeom prst="rect">
            <a:avLst/>
          </a:prstGeom>
          <a:noFill/>
          <a:ln>
            <a:noFill/>
          </a:ln>
        </p:spPr>
      </p:pic>
      <p:pic>
        <p:nvPicPr>
          <p:cNvPr id="339" name="Google Shape;339;p35"/>
          <p:cNvPicPr preferRelativeResize="0"/>
          <p:nvPr/>
        </p:nvPicPr>
        <p:blipFill rotWithShape="1">
          <a:blip r:embed="rId6">
            <a:alphaModFix/>
          </a:blip>
          <a:srcRect/>
          <a:stretch/>
        </p:blipFill>
        <p:spPr>
          <a:xfrm>
            <a:off x="359250" y="3882647"/>
            <a:ext cx="3037425" cy="2198750"/>
          </a:xfrm>
          <a:prstGeom prst="rect">
            <a:avLst/>
          </a:prstGeom>
          <a:noFill/>
          <a:ln>
            <a:noFill/>
          </a:ln>
        </p:spPr>
      </p:pic>
      <p:sp>
        <p:nvSpPr>
          <p:cNvPr id="340" name="Google Shape;340;p35"/>
          <p:cNvSpPr txBox="1"/>
          <p:nvPr/>
        </p:nvSpPr>
        <p:spPr>
          <a:xfrm>
            <a:off x="5079200" y="6178700"/>
            <a:ext cx="7336800" cy="855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266BA6"/>
              </a:buClr>
              <a:buSzPts val="450"/>
              <a:buFont typeface="Arial"/>
              <a:buNone/>
            </a:pPr>
            <a:r>
              <a:rPr lang="en-US" sz="1800" b="1" i="0" u="sng" strike="noStrike" cap="none" dirty="0" smtClean="0">
                <a:solidFill>
                  <a:schemeClr val="hlink"/>
                </a:solidFill>
                <a:latin typeface="Arial"/>
                <a:ea typeface="Arial"/>
                <a:cs typeface="Arial"/>
                <a:sym typeface="Arial"/>
              </a:rPr>
              <a:t>www.gsa.gov/smallbusiness</a:t>
            </a:r>
            <a:r>
              <a:rPr lang="en-US" sz="1800" b="1" i="0" u="none" strike="noStrike" cap="none" dirty="0" smtClean="0">
                <a:solidFill>
                  <a:srgbClr val="266BA6"/>
                </a:solidFill>
                <a:latin typeface="Arial"/>
                <a:ea typeface="Arial"/>
                <a:cs typeface="Arial"/>
                <a:sym typeface="Arial"/>
              </a:rPr>
              <a:t> </a:t>
            </a:r>
            <a:endParaRPr sz="1800" b="1" i="0" u="none" strike="noStrike" cap="none" dirty="0">
              <a:solidFill>
                <a:srgbClr val="266BA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341" name="Google Shape;341;p35"/>
          <p:cNvPicPr preferRelativeResize="0"/>
          <p:nvPr/>
        </p:nvPicPr>
        <p:blipFill rotWithShape="1">
          <a:blip r:embed="rId7">
            <a:alphaModFix/>
          </a:blip>
          <a:srcRect l="9790" t="31690" r="13721" b="30219"/>
          <a:stretch/>
        </p:blipFill>
        <p:spPr>
          <a:xfrm>
            <a:off x="5079201" y="4582633"/>
            <a:ext cx="3410499" cy="861238"/>
          </a:xfrm>
          <a:prstGeom prst="rect">
            <a:avLst/>
          </a:prstGeom>
          <a:noFill/>
          <a:ln>
            <a:noFill/>
          </a:ln>
        </p:spPr>
      </p:pic>
      <p:sp>
        <p:nvSpPr>
          <p:cNvPr id="342" name="Google Shape;342;p35"/>
          <p:cNvSpPr txBox="1"/>
          <p:nvPr/>
        </p:nvSpPr>
        <p:spPr>
          <a:xfrm>
            <a:off x="5088726" y="5628704"/>
            <a:ext cx="7336800" cy="88633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sng" strike="noStrike" cap="none" dirty="0">
                <a:solidFill>
                  <a:schemeClr val="hlink"/>
                </a:solidFill>
                <a:latin typeface="Arial"/>
                <a:ea typeface="Arial"/>
                <a:cs typeface="Arial"/>
                <a:sym typeface="Arial"/>
                <a:hlinkClick r:id="rId8"/>
              </a:rPr>
              <a:t>www.gsa.gov/events</a:t>
            </a:r>
            <a:endParaRPr sz="18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43" name="Google Shape;343;p35"/>
          <p:cNvSpPr txBox="1">
            <a:spLocks noGrp="1"/>
          </p:cNvSpPr>
          <p:nvPr>
            <p:ph type="title"/>
          </p:nvPr>
        </p:nvSpPr>
        <p:spPr>
          <a:xfrm>
            <a:off x="831270" y="281516"/>
            <a:ext cx="82296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4000" b="1" i="0" u="none" strike="noStrike" cap="none">
                <a:solidFill>
                  <a:schemeClr val="dk1"/>
                </a:solidFill>
                <a:latin typeface="Arial"/>
                <a:ea typeface="Arial"/>
                <a:cs typeface="Arial"/>
                <a:sym typeface="Arial"/>
              </a:rPr>
              <a:t>Additional Solutions: </a:t>
            </a:r>
            <a:endParaRPr sz="4000" b="1"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30036195"/>
      </p:ext>
    </p:extLst>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6"/>
          <p:cNvSpPr txBox="1">
            <a:spLocks noGrp="1"/>
          </p:cNvSpPr>
          <p:nvPr>
            <p:ph type="title"/>
          </p:nvPr>
        </p:nvSpPr>
        <p:spPr>
          <a:xfrm>
            <a:off x="0" y="6019800"/>
            <a:ext cx="9144000" cy="70104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200" b="1" i="0" u="none" strike="noStrike" cap="none">
                <a:solidFill>
                  <a:schemeClr val="dk1"/>
                </a:solidFill>
                <a:latin typeface="Arial"/>
                <a:ea typeface="Arial"/>
                <a:cs typeface="Arial"/>
                <a:sym typeface="Arial"/>
              </a:rPr>
              <a:t>Contact Our Regional Staff</a:t>
            </a:r>
            <a:endParaRPr sz="3200" b="1" i="0" u="none" strike="noStrike" cap="none">
              <a:solidFill>
                <a:schemeClr val="dk1"/>
              </a:solidFill>
              <a:latin typeface="Arial"/>
              <a:ea typeface="Arial"/>
              <a:cs typeface="Arial"/>
              <a:sym typeface="Arial"/>
            </a:endParaRPr>
          </a:p>
        </p:txBody>
      </p:sp>
      <p:sp>
        <p:nvSpPr>
          <p:cNvPr id="349" name="Google Shape;349;p36"/>
          <p:cNvSpPr/>
          <p:nvPr/>
        </p:nvSpPr>
        <p:spPr>
          <a:xfrm>
            <a:off x="222180" y="1447801"/>
            <a:ext cx="3714533" cy="2058256"/>
          </a:xfrm>
          <a:prstGeom prst="rect">
            <a:avLst/>
          </a:prstGeom>
          <a:blipFill rotWithShape="1">
            <a:blip r:embed="rId3">
              <a:alphaModFix/>
            </a:blip>
            <a:stretch>
              <a:fillRect/>
            </a:stretch>
          </a:blipFill>
          <a:ln w="9525" cap="flat" cmpd="sng">
            <a:solidFill>
              <a:schemeClr val="accent1">
                <a:alpha val="6078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50" name="Google Shape;350;p36"/>
          <p:cNvSpPr/>
          <p:nvPr/>
        </p:nvSpPr>
        <p:spPr>
          <a:xfrm>
            <a:off x="4953001" y="1447799"/>
            <a:ext cx="3778322" cy="2058257"/>
          </a:xfrm>
          <a:prstGeom prst="rect">
            <a:avLst/>
          </a:prstGeom>
          <a:blipFill rotWithShape="1">
            <a:blip r:embed="rId4">
              <a:alphaModFix/>
            </a:blip>
            <a:stretch>
              <a:fillRect/>
            </a:stretch>
          </a:blipFill>
          <a:ln w="9525" cap="flat" cmpd="sng">
            <a:solidFill>
              <a:schemeClr val="accent1">
                <a:alpha val="4784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51" name="Google Shape;351;p36"/>
          <p:cNvSpPr/>
          <p:nvPr/>
        </p:nvSpPr>
        <p:spPr>
          <a:xfrm>
            <a:off x="2743200" y="3810000"/>
            <a:ext cx="3810000" cy="2209800"/>
          </a:xfrm>
          <a:prstGeom prst="rect">
            <a:avLst/>
          </a:prstGeom>
          <a:blipFill rotWithShape="1">
            <a:blip r:embed="rId5">
              <a:alphaModFix/>
            </a:blip>
            <a:stretch>
              <a:fillRect/>
            </a:stretch>
          </a:blipFill>
          <a:ln w="9525" cap="flat" cmpd="sng">
            <a:solidFill>
              <a:schemeClr val="accent1">
                <a:alpha val="60784"/>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52" name="Google Shape;352;p36"/>
          <p:cNvSpPr txBox="1"/>
          <p:nvPr/>
        </p:nvSpPr>
        <p:spPr>
          <a:xfrm>
            <a:off x="222180" y="2480644"/>
            <a:ext cx="3283020" cy="512706"/>
          </a:xfrm>
          <a:prstGeom prst="rect">
            <a:avLst/>
          </a:prstGeom>
          <a:solidFill>
            <a:srgbClr val="DDD9C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Go to gsa.gov/osbu, then select “Get to Know Us.” </a:t>
            </a:r>
            <a:endParaRPr sz="1200" b="1" i="0" u="none" strike="noStrike" cap="none">
              <a:solidFill>
                <a:srgbClr val="000000"/>
              </a:solidFill>
              <a:latin typeface="Arial"/>
              <a:ea typeface="Arial"/>
              <a:cs typeface="Arial"/>
              <a:sym typeface="Arial"/>
            </a:endParaRPr>
          </a:p>
        </p:txBody>
      </p:sp>
      <p:sp>
        <p:nvSpPr>
          <p:cNvPr id="353" name="Google Shape;353;p36"/>
          <p:cNvSpPr txBox="1"/>
          <p:nvPr/>
        </p:nvSpPr>
        <p:spPr>
          <a:xfrm>
            <a:off x="4953001" y="2241539"/>
            <a:ext cx="2667000" cy="579120"/>
          </a:xfrm>
          <a:prstGeom prst="rect">
            <a:avLst/>
          </a:prstGeom>
          <a:solidFill>
            <a:srgbClr val="DDD9C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Select Regional Small Business Support Contacts </a:t>
            </a:r>
            <a:endParaRPr sz="1200" b="1" i="0" u="none" strike="noStrike" cap="none">
              <a:solidFill>
                <a:srgbClr val="000000"/>
              </a:solidFill>
              <a:latin typeface="Arial"/>
              <a:ea typeface="Arial"/>
              <a:cs typeface="Arial"/>
              <a:sym typeface="Arial"/>
            </a:endParaRPr>
          </a:p>
        </p:txBody>
      </p:sp>
      <p:cxnSp>
        <p:nvCxnSpPr>
          <p:cNvPr id="354" name="Google Shape;354;p36"/>
          <p:cNvCxnSpPr/>
          <p:nvPr/>
        </p:nvCxnSpPr>
        <p:spPr>
          <a:xfrm rot="10800000" flipH="1">
            <a:off x="7620001" y="2175843"/>
            <a:ext cx="482885" cy="417526"/>
          </a:xfrm>
          <a:prstGeom prst="straightConnector1">
            <a:avLst/>
          </a:prstGeom>
          <a:noFill/>
          <a:ln w="22225" cap="flat" cmpd="sng">
            <a:solidFill>
              <a:srgbClr val="C00000"/>
            </a:solidFill>
            <a:prstDash val="solid"/>
            <a:round/>
            <a:headEnd type="none" w="sm" len="sm"/>
            <a:tailEnd type="stealth" w="med" len="med"/>
          </a:ln>
        </p:spPr>
      </p:cxnSp>
      <p:cxnSp>
        <p:nvCxnSpPr>
          <p:cNvPr id="355" name="Google Shape;355;p36"/>
          <p:cNvCxnSpPr/>
          <p:nvPr/>
        </p:nvCxnSpPr>
        <p:spPr>
          <a:xfrm rot="10800000" flipH="1">
            <a:off x="2003461" y="2059969"/>
            <a:ext cx="533400" cy="533400"/>
          </a:xfrm>
          <a:prstGeom prst="straightConnector1">
            <a:avLst/>
          </a:prstGeom>
          <a:noFill/>
          <a:ln w="22225" cap="flat" cmpd="sng">
            <a:solidFill>
              <a:srgbClr val="C00000"/>
            </a:solidFill>
            <a:prstDash val="solid"/>
            <a:round/>
            <a:headEnd type="none" w="sm" len="sm"/>
            <a:tailEnd type="stealth" w="med" len="med"/>
          </a:ln>
        </p:spPr>
      </p:cxnSp>
      <p:cxnSp>
        <p:nvCxnSpPr>
          <p:cNvPr id="356" name="Google Shape;356;p36"/>
          <p:cNvCxnSpPr/>
          <p:nvPr/>
        </p:nvCxnSpPr>
        <p:spPr>
          <a:xfrm>
            <a:off x="2079446" y="4724400"/>
            <a:ext cx="968339" cy="0"/>
          </a:xfrm>
          <a:prstGeom prst="straightConnector1">
            <a:avLst/>
          </a:prstGeom>
          <a:noFill/>
          <a:ln w="22225" cap="flat" cmpd="sng">
            <a:solidFill>
              <a:srgbClr val="C00000"/>
            </a:solidFill>
            <a:prstDash val="solid"/>
            <a:round/>
            <a:headEnd type="none" w="sm" len="sm"/>
            <a:tailEnd type="stealth" w="med" len="med"/>
          </a:ln>
        </p:spPr>
      </p:cxnSp>
      <p:sp>
        <p:nvSpPr>
          <p:cNvPr id="357" name="Google Shape;357;p36"/>
          <p:cNvSpPr txBox="1"/>
          <p:nvPr/>
        </p:nvSpPr>
        <p:spPr>
          <a:xfrm>
            <a:off x="190713" y="4501928"/>
            <a:ext cx="2079447" cy="697975"/>
          </a:xfrm>
          <a:prstGeom prst="rect">
            <a:avLst/>
          </a:prstGeom>
          <a:solidFill>
            <a:srgbClr val="DDD9C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Choose your location for the OSBU POC.</a:t>
            </a:r>
            <a:endParaRPr sz="1200" b="1" i="0" u="none" strike="noStrike" cap="none">
              <a:solidFill>
                <a:srgbClr val="000000"/>
              </a:solidFill>
              <a:latin typeface="Arial"/>
              <a:ea typeface="Arial"/>
              <a:cs typeface="Arial"/>
              <a:sym typeface="Arial"/>
            </a:endParaRPr>
          </a:p>
        </p:txBody>
      </p:sp>
      <p:sp>
        <p:nvSpPr>
          <p:cNvPr id="358" name="Google Shape;358;p36"/>
          <p:cNvSpPr txBox="1"/>
          <p:nvPr/>
        </p:nvSpPr>
        <p:spPr>
          <a:xfrm>
            <a:off x="533400" y="46037"/>
            <a:ext cx="82296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Arial"/>
                <a:ea typeface="Arial"/>
                <a:cs typeface="Arial"/>
                <a:sym typeface="Arial"/>
              </a:rPr>
              <a:t>Still Have Questions?</a:t>
            </a:r>
            <a:endParaRPr sz="4400" b="1"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26780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p:nvPr/>
        </p:nvSpPr>
        <p:spPr>
          <a:xfrm>
            <a:off x="-76200" y="1262078"/>
            <a:ext cx="9296399" cy="127692"/>
          </a:xfrm>
          <a:prstGeom prst="rect">
            <a:avLst/>
          </a:prstGeom>
          <a:solidFill>
            <a:srgbClr val="266BA6"/>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61" name="Shape 161"/>
          <p:cNvSpPr/>
          <p:nvPr/>
        </p:nvSpPr>
        <p:spPr>
          <a:xfrm>
            <a:off x="-76200" y="1280459"/>
            <a:ext cx="9296399" cy="127692"/>
          </a:xfrm>
          <a:prstGeom prst="rect">
            <a:avLst/>
          </a:prstGeom>
          <a:solidFill>
            <a:srgbClr val="00345E"/>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62" name="Shape 162"/>
          <p:cNvSpPr txBox="1"/>
          <p:nvPr/>
        </p:nvSpPr>
        <p:spPr>
          <a:xfrm>
            <a:off x="4800600" y="381000"/>
            <a:ext cx="411480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rgbClr val="266BA6"/>
                </a:solidFill>
                <a:latin typeface="Arial"/>
                <a:ea typeface="Arial"/>
                <a:cs typeface="Arial"/>
                <a:sym typeface="Arial"/>
              </a:rPr>
              <a:t>AN OVERVIEW FOR NEW VENDORS</a:t>
            </a:r>
          </a:p>
        </p:txBody>
      </p:sp>
      <p:pic>
        <p:nvPicPr>
          <p:cNvPr id="163" name="Shape 163"/>
          <p:cNvPicPr preferRelativeResize="0"/>
          <p:nvPr/>
        </p:nvPicPr>
        <p:blipFill rotWithShape="1">
          <a:blip r:embed="rId3">
            <a:alphaModFix/>
          </a:blip>
          <a:srcRect/>
          <a:stretch/>
        </p:blipFill>
        <p:spPr>
          <a:xfrm>
            <a:off x="76200" y="76200"/>
            <a:ext cx="990599" cy="990599"/>
          </a:xfrm>
          <a:prstGeom prst="rect">
            <a:avLst/>
          </a:prstGeom>
          <a:noFill/>
          <a:ln>
            <a:noFill/>
          </a:ln>
        </p:spPr>
      </p:pic>
      <p:pic>
        <p:nvPicPr>
          <p:cNvPr id="168" name="Shape 168"/>
          <p:cNvPicPr preferRelativeResize="0"/>
          <p:nvPr/>
        </p:nvPicPr>
        <p:blipFill rotWithShape="1">
          <a:blip r:embed="rId4">
            <a:alphaModFix amt="12000"/>
          </a:blip>
          <a:srcRect/>
          <a:stretch/>
        </p:blipFill>
        <p:spPr>
          <a:xfrm>
            <a:off x="0" y="-135585"/>
            <a:ext cx="9144000" cy="1430985"/>
          </a:xfrm>
          <a:prstGeom prst="rect">
            <a:avLst/>
          </a:prstGeom>
          <a:noFill/>
          <a:ln>
            <a:noFill/>
          </a:ln>
        </p:spPr>
      </p:pic>
      <p:sp>
        <p:nvSpPr>
          <p:cNvPr id="9" name="Shape 164"/>
          <p:cNvSpPr txBox="1"/>
          <p:nvPr/>
        </p:nvSpPr>
        <p:spPr>
          <a:xfrm>
            <a:off x="381000" y="1524000"/>
            <a:ext cx="4858600" cy="960120"/>
          </a:xfrm>
          <a:prstGeom prst="rect">
            <a:avLst/>
          </a:prstGeom>
          <a:noFill/>
          <a:ln>
            <a:noFill/>
          </a:ln>
        </p:spPr>
        <p:txBody>
          <a:bodyPr lIns="91425" tIns="45700" rIns="91425" bIns="45700" anchor="t" anchorCtr="0">
            <a:noAutofit/>
          </a:bodyPr>
          <a:lstStyle/>
          <a:p>
            <a:pPr lvl="0">
              <a:buSzPct val="25000"/>
            </a:pPr>
            <a:r>
              <a:rPr lang="en-US" sz="2000" b="1" i="0" u="none" strike="noStrike" cap="none" baseline="0" dirty="0" smtClean="0">
                <a:solidFill>
                  <a:srgbClr val="00345E"/>
                </a:solidFill>
                <a:latin typeface="Arial"/>
                <a:ea typeface="Arial"/>
                <a:cs typeface="Arial"/>
                <a:sym typeface="Arial"/>
              </a:rPr>
              <a:t>GSA</a:t>
            </a:r>
            <a:r>
              <a:rPr lang="en-US" sz="2000" b="1" i="0" u="none" strike="noStrike" cap="none" dirty="0" smtClean="0">
                <a:solidFill>
                  <a:srgbClr val="00345E"/>
                </a:solidFill>
                <a:latin typeface="Arial"/>
                <a:ea typeface="Arial"/>
                <a:cs typeface="Arial"/>
                <a:sym typeface="Arial"/>
              </a:rPr>
              <a:t> Region 4 OSBU</a:t>
            </a:r>
            <a:r>
              <a:rPr lang="en-US" sz="2000" b="0" i="0" u="none" strike="noStrike" cap="none" smtClean="0">
                <a:solidFill>
                  <a:srgbClr val="00345E"/>
                </a:solidFill>
                <a:latin typeface="Arial"/>
                <a:ea typeface="Arial"/>
                <a:cs typeface="Arial"/>
                <a:sym typeface="Arial"/>
              </a:rPr>
              <a:t/>
            </a:r>
            <a:br>
              <a:rPr lang="en-US" sz="2000" b="0" i="0" u="none" strike="noStrike" cap="none" smtClean="0">
                <a:solidFill>
                  <a:srgbClr val="00345E"/>
                </a:solidFill>
                <a:latin typeface="Arial"/>
                <a:ea typeface="Arial"/>
                <a:cs typeface="Arial"/>
                <a:sym typeface="Arial"/>
              </a:rPr>
            </a:br>
            <a:r>
              <a:rPr lang="en-US" sz="2000" smtClean="0">
                <a:hlinkClick r:id="rId5"/>
              </a:rPr>
              <a:t>www.gsa.gov/r4</a:t>
            </a:r>
            <a:endParaRPr lang="en-US" sz="2000" smtClean="0"/>
          </a:p>
          <a:p>
            <a:pPr lvl="0">
              <a:buSzPct val="25000"/>
            </a:pPr>
            <a:r>
              <a:rPr lang="en-US" sz="2000" dirty="0" smtClean="0"/>
              <a:t>	</a:t>
            </a:r>
            <a:r>
              <a:rPr lang="en-US" sz="2000" dirty="0"/>
              <a:t>  </a:t>
            </a:r>
            <a:endParaRPr lang="en-US" sz="2000" b="0" i="0" u="none" strike="noStrike" cap="none" baseline="0" dirty="0" smtClean="0">
              <a:solidFill>
                <a:srgbClr val="00345E"/>
              </a:solidFill>
              <a:latin typeface="Arial"/>
              <a:ea typeface="Arial"/>
              <a:cs typeface="Arial"/>
              <a:sym typeface="Arial"/>
            </a:endParaRPr>
          </a:p>
          <a:p>
            <a:pPr marL="0" marR="0" lvl="0" indent="0" algn="l" rtl="0">
              <a:spcBef>
                <a:spcPts val="0"/>
              </a:spcBef>
              <a:buSzPct val="25000"/>
              <a:buNone/>
            </a:pPr>
            <a:endParaRPr lang="en-US" sz="2000" b="0" i="0" u="none" strike="noStrike" cap="none" baseline="0" dirty="0">
              <a:solidFill>
                <a:srgbClr val="00345E"/>
              </a:solidFill>
              <a:latin typeface="Arial"/>
              <a:ea typeface="Arial"/>
              <a:cs typeface="Arial"/>
              <a:sym typeface="Arial"/>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22653" y="5562600"/>
            <a:ext cx="2339821" cy="902284"/>
          </a:xfrm>
          <a:prstGeom prst="rect">
            <a:avLst/>
          </a:prstGeom>
        </p:spPr>
      </p:pic>
      <p:sp>
        <p:nvSpPr>
          <p:cNvPr id="8" name="TextBox 7"/>
          <p:cNvSpPr txBox="1"/>
          <p:nvPr/>
        </p:nvSpPr>
        <p:spPr>
          <a:xfrm>
            <a:off x="5029200" y="6013742"/>
            <a:ext cx="2310248" cy="338554"/>
          </a:xfrm>
          <a:prstGeom prst="rect">
            <a:avLst/>
          </a:prstGeom>
          <a:noFill/>
        </p:spPr>
        <p:txBody>
          <a:bodyPr wrap="none" rtlCol="0">
            <a:spAutoFit/>
          </a:bodyPr>
          <a:lstStyle/>
          <a:p>
            <a:r>
              <a:rPr lang="en-US" sz="1600" dirty="0">
                <a:hlinkClick r:id="rId7"/>
              </a:rPr>
              <a:t>https://interact.gsa.gov/</a:t>
            </a:r>
            <a:endParaRPr lang="en-US" sz="1600" dirty="0"/>
          </a:p>
        </p:txBody>
      </p:sp>
      <p:sp>
        <p:nvSpPr>
          <p:cNvPr id="6" name="TextBox 5"/>
          <p:cNvSpPr txBox="1"/>
          <p:nvPr/>
        </p:nvSpPr>
        <p:spPr>
          <a:xfrm>
            <a:off x="1295400" y="2895600"/>
            <a:ext cx="6858000" cy="3170099"/>
          </a:xfrm>
          <a:prstGeom prst="rect">
            <a:avLst/>
          </a:prstGeom>
          <a:noFill/>
        </p:spPr>
        <p:txBody>
          <a:bodyPr wrap="square" rtlCol="0">
            <a:spAutoFit/>
          </a:bodyPr>
          <a:lstStyle/>
          <a:p>
            <a:pPr algn="ctr"/>
            <a:r>
              <a:rPr lang="en-US" sz="4000" dirty="0" smtClean="0"/>
              <a:t>GSA Region 4 OBSU</a:t>
            </a:r>
          </a:p>
          <a:p>
            <a:pPr algn="ctr"/>
            <a:r>
              <a:rPr lang="en-US" sz="4000" dirty="0" smtClean="0">
                <a:hlinkClick r:id="rId8"/>
              </a:rPr>
              <a:t>r4smallbiz@gsa.gov</a:t>
            </a:r>
            <a:endParaRPr lang="en-US" sz="4000" dirty="0" smtClean="0"/>
          </a:p>
          <a:p>
            <a:pPr algn="ctr"/>
            <a:r>
              <a:rPr lang="en-US" sz="4000" dirty="0" smtClean="0">
                <a:hlinkClick r:id="rId9"/>
              </a:rPr>
              <a:t>www.gsa.gov/small-business</a:t>
            </a:r>
            <a:endParaRPr lang="en-US" sz="4000" dirty="0" smtClean="0"/>
          </a:p>
          <a:p>
            <a:pPr algn="ctr"/>
            <a:endParaRPr lang="en-US" sz="4000" dirty="0" smtClean="0"/>
          </a:p>
          <a:p>
            <a:pPr algn="ctr"/>
            <a:r>
              <a:rPr lang="en-US" sz="4000" dirty="0" smtClean="0"/>
              <a:t>     	</a:t>
            </a:r>
            <a:endParaRPr lang="en-US" sz="4000" dirty="0"/>
          </a:p>
        </p:txBody>
      </p:sp>
    </p:spTree>
    <p:extLst>
      <p:ext uri="{BB962C8B-B14F-4D97-AF65-F5344CB8AC3E}">
        <p14:creationId xmlns:p14="http://schemas.microsoft.com/office/powerpoint/2010/main" val="2431237911"/>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12" y="2396836"/>
            <a:ext cx="5001767" cy="2971800"/>
          </a:xfrm>
          <a:prstGeom prst="rect">
            <a:avLst/>
          </a:prstGeom>
        </p:spPr>
      </p:pic>
      <p:sp>
        <p:nvSpPr>
          <p:cNvPr id="103" name="Shape 103"/>
          <p:cNvSpPr/>
          <p:nvPr/>
        </p:nvSpPr>
        <p:spPr>
          <a:xfrm>
            <a:off x="-76200" y="1103607"/>
            <a:ext cx="9296400" cy="127800"/>
          </a:xfrm>
          <a:prstGeom prst="rect">
            <a:avLst/>
          </a:prstGeom>
          <a:solidFill>
            <a:srgbClr val="266BA6"/>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04" name="Shape 104"/>
          <p:cNvSpPr/>
          <p:nvPr/>
        </p:nvSpPr>
        <p:spPr>
          <a:xfrm>
            <a:off x="-76200" y="1280458"/>
            <a:ext cx="9296400" cy="127800"/>
          </a:xfrm>
          <a:prstGeom prst="rect">
            <a:avLst/>
          </a:prstGeom>
          <a:solidFill>
            <a:srgbClr val="00345E"/>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106" name="Shape 106"/>
          <p:cNvPicPr preferRelativeResize="0"/>
          <p:nvPr/>
        </p:nvPicPr>
        <p:blipFill rotWithShape="1">
          <a:blip r:embed="rId4">
            <a:alphaModFix/>
          </a:blip>
          <a:srcRect/>
          <a:stretch/>
        </p:blipFill>
        <p:spPr>
          <a:xfrm>
            <a:off x="76200" y="76200"/>
            <a:ext cx="990600" cy="990600"/>
          </a:xfrm>
          <a:prstGeom prst="rect">
            <a:avLst/>
          </a:prstGeom>
          <a:noFill/>
          <a:ln>
            <a:noFill/>
          </a:ln>
        </p:spPr>
      </p:pic>
      <p:sp>
        <p:nvSpPr>
          <p:cNvPr id="19" name="TextBox 18"/>
          <p:cNvSpPr txBox="1"/>
          <p:nvPr/>
        </p:nvSpPr>
        <p:spPr>
          <a:xfrm>
            <a:off x="823248" y="1465790"/>
            <a:ext cx="7162800" cy="861774"/>
          </a:xfrm>
          <a:prstGeom prst="rect">
            <a:avLst/>
          </a:prstGeom>
          <a:noFill/>
        </p:spPr>
        <p:txBody>
          <a:bodyPr wrap="square" rtlCol="0">
            <a:spAutoFit/>
          </a:bodyPr>
          <a:lstStyle/>
          <a:p>
            <a:pPr algn="ctr"/>
            <a:r>
              <a:rPr lang="en-US" sz="1800" b="1" i="1" dirty="0"/>
              <a:t>“</a:t>
            </a:r>
            <a:r>
              <a:rPr lang="en-US" sz="1600" b="1" i="1" dirty="0"/>
              <a:t>The mission of GSA is to deliver the best value in real estate, acquisition, and technology services to government and the American people.”</a:t>
            </a:r>
            <a:endParaRPr lang="en-US" sz="1600" dirty="0"/>
          </a:p>
        </p:txBody>
      </p:sp>
      <p:sp>
        <p:nvSpPr>
          <p:cNvPr id="2" name="TextBox 1"/>
          <p:cNvSpPr txBox="1"/>
          <p:nvPr/>
        </p:nvSpPr>
        <p:spPr>
          <a:xfrm>
            <a:off x="5715000" y="2396836"/>
            <a:ext cx="3276600" cy="2800767"/>
          </a:xfrm>
          <a:prstGeom prst="rect">
            <a:avLst/>
          </a:prstGeom>
          <a:noFill/>
        </p:spPr>
        <p:txBody>
          <a:bodyPr wrap="square" rtlCol="0">
            <a:spAutoFit/>
          </a:bodyPr>
          <a:lstStyle/>
          <a:p>
            <a:r>
              <a:rPr lang="en-US" sz="1600" dirty="0" smtClean="0">
                <a:latin typeface="Georgia" panose="02040502050405020303" pitchFamily="18" charset="0"/>
              </a:rPr>
              <a:t>Region 1:  Boston, MA</a:t>
            </a:r>
          </a:p>
          <a:p>
            <a:r>
              <a:rPr lang="en-US" sz="1600" dirty="0" smtClean="0">
                <a:latin typeface="Georgia" panose="02040502050405020303" pitchFamily="18" charset="0"/>
              </a:rPr>
              <a:t>Region 2:  New York, NY</a:t>
            </a:r>
          </a:p>
          <a:p>
            <a:r>
              <a:rPr lang="en-US" sz="1600" dirty="0" smtClean="0">
                <a:latin typeface="Georgia" panose="02040502050405020303" pitchFamily="18" charset="0"/>
              </a:rPr>
              <a:t>Region 3:  Philadelphia, PA</a:t>
            </a:r>
          </a:p>
          <a:p>
            <a:r>
              <a:rPr lang="en-US" sz="1600" dirty="0" smtClean="0">
                <a:latin typeface="Georgia" panose="02040502050405020303" pitchFamily="18" charset="0"/>
              </a:rPr>
              <a:t>Region 4:  Atlanta, GA</a:t>
            </a:r>
          </a:p>
          <a:p>
            <a:r>
              <a:rPr lang="en-US" sz="1600" dirty="0" smtClean="0">
                <a:latin typeface="Georgia" panose="02040502050405020303" pitchFamily="18" charset="0"/>
              </a:rPr>
              <a:t>Region 5:  Chicago, IL</a:t>
            </a:r>
          </a:p>
          <a:p>
            <a:r>
              <a:rPr lang="en-US" sz="1600" dirty="0" smtClean="0">
                <a:latin typeface="Georgia" panose="02040502050405020303" pitchFamily="18" charset="0"/>
              </a:rPr>
              <a:t>Region 6:  Kansas City, MO</a:t>
            </a:r>
          </a:p>
          <a:p>
            <a:r>
              <a:rPr lang="en-US" sz="1600" dirty="0" smtClean="0">
                <a:latin typeface="Georgia" panose="02040502050405020303" pitchFamily="18" charset="0"/>
              </a:rPr>
              <a:t>Region 7:  Ft. Worth, Texas</a:t>
            </a:r>
          </a:p>
          <a:p>
            <a:r>
              <a:rPr lang="en-US" sz="1600" dirty="0" smtClean="0">
                <a:latin typeface="Georgia" panose="02040502050405020303" pitchFamily="18" charset="0"/>
              </a:rPr>
              <a:t>Region 8:  Denver, CO </a:t>
            </a:r>
          </a:p>
          <a:p>
            <a:r>
              <a:rPr lang="en-US" sz="1600" dirty="0" smtClean="0">
                <a:latin typeface="Georgia" panose="02040502050405020303" pitchFamily="18" charset="0"/>
              </a:rPr>
              <a:t>Region 9:  San Francisco, CA</a:t>
            </a:r>
          </a:p>
          <a:p>
            <a:r>
              <a:rPr lang="en-US" sz="1600" dirty="0" smtClean="0">
                <a:latin typeface="Georgia" panose="02040502050405020303" pitchFamily="18" charset="0"/>
              </a:rPr>
              <a:t>Region 10:  Auburn, WA</a:t>
            </a:r>
          </a:p>
          <a:p>
            <a:r>
              <a:rPr lang="en-US" sz="1600" dirty="0" smtClean="0">
                <a:latin typeface="Georgia" panose="02040502050405020303" pitchFamily="18" charset="0"/>
              </a:rPr>
              <a:t>Region 11:  Washington, DC</a:t>
            </a:r>
            <a:endParaRPr lang="en-US" sz="1600" dirty="0">
              <a:latin typeface="Georgia" panose="02040502050405020303" pitchFamily="18" charset="0"/>
            </a:endParaRPr>
          </a:p>
        </p:txBody>
      </p:sp>
      <p:pic>
        <p:nvPicPr>
          <p:cNvPr id="8" name="Shape 142"/>
          <p:cNvPicPr preferRelativeResize="0"/>
          <p:nvPr/>
        </p:nvPicPr>
        <p:blipFill rotWithShape="1">
          <a:blip r:embed="rId5">
            <a:alphaModFix amt="12000"/>
          </a:blip>
          <a:srcRect/>
          <a:stretch/>
        </p:blipFill>
        <p:spPr>
          <a:xfrm>
            <a:off x="0" y="16815"/>
            <a:ext cx="9144000" cy="1430985"/>
          </a:xfrm>
          <a:prstGeom prst="rect">
            <a:avLst/>
          </a:prstGeom>
          <a:noFill/>
          <a:ln>
            <a:noFill/>
          </a:ln>
        </p:spPr>
      </p:pic>
      <p:sp>
        <p:nvSpPr>
          <p:cNvPr id="3" name="Rectangle 2"/>
          <p:cNvSpPr/>
          <p:nvPr/>
        </p:nvSpPr>
        <p:spPr>
          <a:xfrm>
            <a:off x="4404648" y="480537"/>
            <a:ext cx="2948652" cy="646331"/>
          </a:xfrm>
          <a:prstGeom prst="rect">
            <a:avLst/>
          </a:prstGeom>
        </p:spPr>
        <p:txBody>
          <a:bodyPr wrap="square">
            <a:spAutoFit/>
          </a:bodyPr>
          <a:lstStyle/>
          <a:p>
            <a:pPr lvl="0">
              <a:buSzPct val="25000"/>
            </a:pPr>
            <a:r>
              <a:rPr lang="en-US" sz="1800" dirty="0">
                <a:solidFill>
                  <a:srgbClr val="266BA6"/>
                </a:solidFill>
              </a:rPr>
              <a:t>AN OVERVIEW FOR NEW </a:t>
            </a:r>
            <a:endParaRPr lang="en-US" sz="1800" dirty="0" smtClean="0">
              <a:solidFill>
                <a:srgbClr val="266BA6"/>
              </a:solidFill>
            </a:endParaRPr>
          </a:p>
          <a:p>
            <a:pPr lvl="0">
              <a:buSzPct val="25000"/>
            </a:pPr>
            <a:r>
              <a:rPr lang="en-US" sz="1800" dirty="0" smtClean="0">
                <a:solidFill>
                  <a:srgbClr val="266BA6"/>
                </a:solidFill>
              </a:rPr>
              <a:t>VENDORS</a:t>
            </a:r>
            <a:endParaRPr lang="en-US" sz="1800" dirty="0">
              <a:solidFill>
                <a:srgbClr val="266BA6"/>
              </a:solidFill>
            </a:endParaRPr>
          </a:p>
        </p:txBody>
      </p:sp>
    </p:spTree>
    <p:extLst>
      <p:ext uri="{BB962C8B-B14F-4D97-AF65-F5344CB8AC3E}">
        <p14:creationId xmlns:p14="http://schemas.microsoft.com/office/powerpoint/2010/main" val="2677698184"/>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p:nvPr/>
        </p:nvSpPr>
        <p:spPr>
          <a:xfrm>
            <a:off x="-76200" y="1103607"/>
            <a:ext cx="9296399" cy="127692"/>
          </a:xfrm>
          <a:prstGeom prst="rect">
            <a:avLst/>
          </a:prstGeom>
          <a:solidFill>
            <a:srgbClr val="266BA6"/>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22" name="Shape 122"/>
          <p:cNvSpPr/>
          <p:nvPr/>
        </p:nvSpPr>
        <p:spPr>
          <a:xfrm>
            <a:off x="-76200" y="1280459"/>
            <a:ext cx="9296399" cy="127692"/>
          </a:xfrm>
          <a:prstGeom prst="rect">
            <a:avLst/>
          </a:prstGeom>
          <a:solidFill>
            <a:srgbClr val="00345E"/>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23" name="Shape 123"/>
          <p:cNvSpPr txBox="1"/>
          <p:nvPr/>
        </p:nvSpPr>
        <p:spPr>
          <a:xfrm>
            <a:off x="1632492" y="2246098"/>
            <a:ext cx="5377908"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1" dirty="0" smtClean="0">
                <a:solidFill>
                  <a:srgbClr val="266BA6"/>
                </a:solidFill>
              </a:rPr>
              <a:t>Office of Small Business Utilization at GSA</a:t>
            </a:r>
            <a:endParaRPr lang="en-US" sz="2000" b="1" i="0" u="none" strike="noStrike" cap="none" baseline="0" dirty="0">
              <a:solidFill>
                <a:srgbClr val="266BA6"/>
              </a:solidFill>
              <a:sym typeface="Arial"/>
            </a:endParaRPr>
          </a:p>
        </p:txBody>
      </p:sp>
      <p:pic>
        <p:nvPicPr>
          <p:cNvPr id="124" name="Shape 124"/>
          <p:cNvPicPr preferRelativeResize="0"/>
          <p:nvPr/>
        </p:nvPicPr>
        <p:blipFill rotWithShape="1">
          <a:blip r:embed="rId3">
            <a:alphaModFix/>
          </a:blip>
          <a:srcRect/>
          <a:stretch/>
        </p:blipFill>
        <p:spPr>
          <a:xfrm>
            <a:off x="76200" y="76200"/>
            <a:ext cx="990599" cy="990599"/>
          </a:xfrm>
          <a:prstGeom prst="rect">
            <a:avLst/>
          </a:prstGeom>
          <a:noFill/>
          <a:ln>
            <a:noFill/>
          </a:ln>
        </p:spPr>
      </p:pic>
      <p:sp>
        <p:nvSpPr>
          <p:cNvPr id="127" name="Shape 127"/>
          <p:cNvSpPr txBox="1"/>
          <p:nvPr/>
        </p:nvSpPr>
        <p:spPr>
          <a:xfrm>
            <a:off x="970085" y="3042332"/>
            <a:ext cx="6992199" cy="3358467"/>
          </a:xfrm>
          <a:prstGeom prst="rect">
            <a:avLst/>
          </a:prstGeom>
          <a:noFill/>
          <a:ln>
            <a:noFill/>
          </a:ln>
        </p:spPr>
        <p:txBody>
          <a:bodyPr lIns="91425" tIns="45700" rIns="91425" bIns="45700" anchor="t" anchorCtr="0">
            <a:noAutofit/>
          </a:bodyPr>
          <a:lstStyle/>
          <a:p>
            <a:pPr fontAlgn="base"/>
            <a:r>
              <a:rPr lang="en-US" sz="1800" dirty="0">
                <a:solidFill>
                  <a:schemeClr val="bg2"/>
                </a:solidFill>
              </a:rPr>
              <a:t>While GSA’s main role in the government is to ensure our buyers have the best choices when spending tax payer dollars, we are also here to help buyers identify small businesses who can meet their requirements.</a:t>
            </a:r>
          </a:p>
          <a:p>
            <a:pPr fontAlgn="base"/>
            <a:r>
              <a:rPr lang="en-US" sz="1800" dirty="0">
                <a:solidFill>
                  <a:schemeClr val="bg2"/>
                </a:solidFill>
              </a:rPr>
              <a:t/>
            </a:r>
            <a:br>
              <a:rPr lang="en-US" sz="1800" dirty="0">
                <a:solidFill>
                  <a:schemeClr val="bg2"/>
                </a:solidFill>
              </a:rPr>
            </a:br>
            <a:r>
              <a:rPr lang="en-US" sz="1800" dirty="0">
                <a:solidFill>
                  <a:schemeClr val="bg2"/>
                </a:solidFill>
              </a:rPr>
              <a:t>In order to ensure buyers see small businesses as a </a:t>
            </a:r>
            <a:r>
              <a:rPr lang="en-US" sz="1800" dirty="0" smtClean="0">
                <a:solidFill>
                  <a:schemeClr val="bg2"/>
                </a:solidFill>
              </a:rPr>
              <a:t>resource, </a:t>
            </a:r>
            <a:r>
              <a:rPr lang="en-US" sz="1800" dirty="0">
                <a:solidFill>
                  <a:schemeClr val="bg2"/>
                </a:solidFill>
              </a:rPr>
              <a:t>we educate our vendors on GSA programs and initiatives so that they can be prepared for new opportunities.</a:t>
            </a:r>
          </a:p>
          <a:p>
            <a:r>
              <a:rPr lang="en-US" sz="1800" dirty="0">
                <a:solidFill>
                  <a:schemeClr val="bg2"/>
                </a:solidFill>
              </a:rPr>
              <a:t/>
            </a:r>
            <a:br>
              <a:rPr lang="en-US" sz="1800" dirty="0">
                <a:solidFill>
                  <a:schemeClr val="bg2"/>
                </a:solidFill>
              </a:rPr>
            </a:br>
            <a:r>
              <a:rPr lang="en-US" sz="1800" dirty="0">
                <a:solidFill>
                  <a:schemeClr val="bg2"/>
                </a:solidFill>
              </a:rPr>
              <a:t>To learn more about the resources GSA provides to small businesses, please visit </a:t>
            </a:r>
            <a:r>
              <a:rPr lang="en-US" sz="1800" b="1" dirty="0" smtClean="0">
                <a:solidFill>
                  <a:schemeClr val="bg2"/>
                </a:solidFill>
              </a:rPr>
              <a:t>www.gsa.gov/small-business</a:t>
            </a:r>
            <a:r>
              <a:rPr lang="en-US" sz="1800" dirty="0" smtClean="0">
                <a:solidFill>
                  <a:schemeClr val="bg2"/>
                </a:solidFill>
              </a:rPr>
              <a:t> </a:t>
            </a:r>
            <a:endParaRPr lang="en-US" sz="1800" b="0" i="0" u="none" strike="noStrike" cap="none" baseline="0" dirty="0">
              <a:solidFill>
                <a:schemeClr val="bg2"/>
              </a:solidFill>
              <a:sym typeface="Aria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069" y="1819194"/>
            <a:ext cx="1591460" cy="1223139"/>
          </a:xfrm>
          <a:prstGeom prst="rect">
            <a:avLst/>
          </a:prstGeom>
        </p:spPr>
      </p:pic>
      <p:pic>
        <p:nvPicPr>
          <p:cNvPr id="9" name="Shape 142"/>
          <p:cNvPicPr preferRelativeResize="0"/>
          <p:nvPr/>
        </p:nvPicPr>
        <p:blipFill rotWithShape="1">
          <a:blip r:embed="rId5">
            <a:alphaModFix amt="12000"/>
          </a:blip>
          <a:srcRect/>
          <a:stretch/>
        </p:blipFill>
        <p:spPr>
          <a:xfrm>
            <a:off x="0" y="-22834"/>
            <a:ext cx="9144000" cy="1430985"/>
          </a:xfrm>
          <a:prstGeom prst="rect">
            <a:avLst/>
          </a:prstGeom>
          <a:noFill/>
          <a:ln>
            <a:noFill/>
          </a:ln>
        </p:spPr>
      </p:pic>
      <p:sp>
        <p:nvSpPr>
          <p:cNvPr id="2" name="Rectangle 1"/>
          <p:cNvSpPr/>
          <p:nvPr/>
        </p:nvSpPr>
        <p:spPr>
          <a:xfrm>
            <a:off x="4372954" y="400270"/>
            <a:ext cx="2967479" cy="646331"/>
          </a:xfrm>
          <a:prstGeom prst="rect">
            <a:avLst/>
          </a:prstGeom>
        </p:spPr>
        <p:txBody>
          <a:bodyPr wrap="none">
            <a:spAutoFit/>
          </a:bodyPr>
          <a:lstStyle/>
          <a:p>
            <a:pPr lvl="0">
              <a:buSzPct val="25000"/>
            </a:pPr>
            <a:r>
              <a:rPr lang="en-US" sz="1800" dirty="0">
                <a:solidFill>
                  <a:srgbClr val="266BA6"/>
                </a:solidFill>
              </a:rPr>
              <a:t>AN OVERVIEW FOR </a:t>
            </a:r>
            <a:r>
              <a:rPr lang="en-US" sz="1800" dirty="0" smtClean="0">
                <a:solidFill>
                  <a:srgbClr val="266BA6"/>
                </a:solidFill>
              </a:rPr>
              <a:t>NEW</a:t>
            </a:r>
          </a:p>
          <a:p>
            <a:pPr lvl="0">
              <a:buSzPct val="25000"/>
            </a:pPr>
            <a:r>
              <a:rPr lang="en-US" sz="1800" dirty="0" smtClean="0">
                <a:solidFill>
                  <a:srgbClr val="266BA6"/>
                </a:solidFill>
              </a:rPr>
              <a:t>VENDORS</a:t>
            </a:r>
            <a:endParaRPr lang="en-US" sz="1800" dirty="0">
              <a:solidFill>
                <a:srgbClr val="266BA6"/>
              </a:solidFill>
            </a:endParaRPr>
          </a:p>
        </p:txBody>
      </p:sp>
    </p:spTree>
    <p:extLst>
      <p:ext uri="{BB962C8B-B14F-4D97-AF65-F5344CB8AC3E}">
        <p14:creationId xmlns:p14="http://schemas.microsoft.com/office/powerpoint/2010/main" val="830461069"/>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273429">
            <a:off x="4142883" y="-1433408"/>
            <a:ext cx="6538651" cy="8718202"/>
          </a:xfrm>
          <a:prstGeom prst="rect">
            <a:avLst/>
          </a:prstGeom>
        </p:spPr>
      </p:pic>
      <p:pic>
        <p:nvPicPr>
          <p:cNvPr id="13" name="Picture 12" descr="Server rack.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49886" y="-308117"/>
            <a:ext cx="3430699" cy="7166117"/>
          </a:xfrm>
          <a:prstGeom prst="rect">
            <a:avLst/>
          </a:prstGeom>
        </p:spPr>
      </p:pic>
      <p:pic>
        <p:nvPicPr>
          <p:cNvPr id="25" name="Picture 24" descr="Green Open Space.jpg"/>
          <p:cNvPicPr>
            <a:picLocks noChangeAspect="1"/>
          </p:cNvPicPr>
          <p:nvPr/>
        </p:nvPicPr>
        <p:blipFill>
          <a:blip r:embed="rId5" cstate="print"/>
          <a:srcRect/>
          <a:stretch>
            <a:fillRect/>
          </a:stretch>
        </p:blipFill>
        <p:spPr>
          <a:xfrm>
            <a:off x="-78690" y="-150110"/>
            <a:ext cx="3812490" cy="7611360"/>
          </a:xfrm>
          <a:prstGeom prst="rect">
            <a:avLst/>
          </a:prstGeom>
          <a:ln w="28575">
            <a:noFill/>
          </a:ln>
        </p:spPr>
      </p:pic>
      <p:pic>
        <p:nvPicPr>
          <p:cNvPr id="4" name="Picture 3" descr="Cars.jpg"/>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3048000" y="-148165"/>
            <a:ext cx="3048000" cy="7479207"/>
          </a:xfrm>
          <a:prstGeom prst="rect">
            <a:avLst/>
          </a:prstGeom>
          <a:ln w="28575">
            <a:noFill/>
          </a:ln>
        </p:spPr>
      </p:pic>
      <p:grpSp>
        <p:nvGrpSpPr>
          <p:cNvPr id="16" name="Group 15"/>
          <p:cNvGrpSpPr/>
          <p:nvPr/>
        </p:nvGrpSpPr>
        <p:grpSpPr>
          <a:xfrm>
            <a:off x="0" y="3306800"/>
            <a:ext cx="8943388" cy="1498194"/>
            <a:chOff x="122390" y="2862166"/>
            <a:chExt cx="7154710" cy="898916"/>
          </a:xfrm>
        </p:grpSpPr>
        <p:grpSp>
          <p:nvGrpSpPr>
            <p:cNvPr id="2" name="Group 27"/>
            <p:cNvGrpSpPr/>
            <p:nvPr/>
          </p:nvGrpSpPr>
          <p:grpSpPr>
            <a:xfrm>
              <a:off x="122390" y="2862166"/>
              <a:ext cx="7154710" cy="898916"/>
              <a:chOff x="152988" y="5051829"/>
              <a:chExt cx="8943388" cy="1196575"/>
            </a:xfrm>
          </p:grpSpPr>
          <p:grpSp>
            <p:nvGrpSpPr>
              <p:cNvPr id="3" name="Group 4"/>
              <p:cNvGrpSpPr/>
              <p:nvPr/>
            </p:nvGrpSpPr>
            <p:grpSpPr>
              <a:xfrm>
                <a:off x="3156338" y="5051829"/>
                <a:ext cx="2742617" cy="1196571"/>
                <a:chOff x="239698" y="1473699"/>
                <a:chExt cx="2317072" cy="967666"/>
              </a:xfrm>
            </p:grpSpPr>
            <p:sp>
              <p:nvSpPr>
                <p:cNvPr id="6" name="Rounded Rectangle 5"/>
                <p:cNvSpPr/>
                <p:nvPr/>
              </p:nvSpPr>
              <p:spPr>
                <a:xfrm>
                  <a:off x="239698" y="1473699"/>
                  <a:ext cx="2317072" cy="967666"/>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085258" y="1596435"/>
                  <a:ext cx="1290900" cy="198790"/>
                </a:xfrm>
                <a:prstGeom prst="rect">
                  <a:avLst/>
                </a:prstGeom>
              </p:spPr>
              <p:txBody>
                <a:bodyPr wrap="none">
                  <a:spAutoFit/>
                </a:bodyPr>
                <a:lstStyle/>
                <a:p>
                  <a:r>
                    <a:rPr lang="en-US" dirty="0" smtClean="0">
                      <a:solidFill>
                        <a:srgbClr val="002060"/>
                      </a:solidFill>
                    </a:rPr>
                    <a:t>210,000 vehicles</a:t>
                  </a:r>
                  <a:endParaRPr lang="en-US" dirty="0">
                    <a:solidFill>
                      <a:srgbClr val="002060"/>
                    </a:solidFill>
                  </a:endParaRPr>
                </a:p>
              </p:txBody>
            </p:sp>
            <p:pic>
              <p:nvPicPr>
                <p:cNvPr id="8" name="Picture 2" descr="C:\Users\WalterRNicholson\Downloads\Car icon.jp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29561" y="1551303"/>
                  <a:ext cx="640080" cy="640080"/>
                </a:xfrm>
                <a:prstGeom prst="rect">
                  <a:avLst/>
                </a:prstGeom>
                <a:noFill/>
              </p:spPr>
            </p:pic>
          </p:grpSp>
          <p:grpSp>
            <p:nvGrpSpPr>
              <p:cNvPr id="5" name="Group 8"/>
              <p:cNvGrpSpPr/>
              <p:nvPr/>
            </p:nvGrpSpPr>
            <p:grpSpPr>
              <a:xfrm>
                <a:off x="152988" y="5051829"/>
                <a:ext cx="2742612" cy="1196573"/>
                <a:chOff x="239698" y="168675"/>
                <a:chExt cx="2317072" cy="967666"/>
              </a:xfrm>
            </p:grpSpPr>
            <p:sp>
              <p:nvSpPr>
                <p:cNvPr id="10" name="Rounded Rectangle 9"/>
                <p:cNvSpPr/>
                <p:nvPr/>
              </p:nvSpPr>
              <p:spPr>
                <a:xfrm>
                  <a:off x="239698" y="168675"/>
                  <a:ext cx="2317072" cy="967666"/>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105593" y="300299"/>
                  <a:ext cx="1305018" cy="477096"/>
                </a:xfrm>
                <a:prstGeom prst="rect">
                  <a:avLst/>
                </a:prstGeom>
                <a:noFill/>
              </p:spPr>
              <p:txBody>
                <a:bodyPr wrap="square" rtlCol="0">
                  <a:spAutoFit/>
                </a:bodyPr>
                <a:lstStyle/>
                <a:p>
                  <a:r>
                    <a:rPr lang="en-US" dirty="0" smtClean="0">
                      <a:solidFill>
                        <a:srgbClr val="002060"/>
                      </a:solidFill>
                    </a:rPr>
                    <a:t>1/3 Billion square feet of office space</a:t>
                  </a:r>
                  <a:endParaRPr lang="en-US" dirty="0"/>
                </a:p>
              </p:txBody>
            </p:sp>
            <p:pic>
              <p:nvPicPr>
                <p:cNvPr id="12" name="Picture 3" descr="C:\Users\WalterRNicholson\Downloads\Building icon.jp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447314" y="255159"/>
                  <a:ext cx="640080" cy="640080"/>
                </a:xfrm>
                <a:prstGeom prst="rect">
                  <a:avLst/>
                </a:prstGeom>
                <a:noFill/>
              </p:spPr>
            </p:pic>
          </p:grpSp>
          <p:grpSp>
            <p:nvGrpSpPr>
              <p:cNvPr id="9" name="Group 12"/>
              <p:cNvGrpSpPr/>
              <p:nvPr/>
            </p:nvGrpSpPr>
            <p:grpSpPr>
              <a:xfrm>
                <a:off x="6248400" y="5051833"/>
                <a:ext cx="2847976" cy="1196571"/>
                <a:chOff x="239698" y="2787594"/>
                <a:chExt cx="2406086" cy="967666"/>
              </a:xfrm>
            </p:grpSpPr>
            <p:sp>
              <p:nvSpPr>
                <p:cNvPr id="14" name="Rounded Rectangle 13"/>
                <p:cNvSpPr/>
                <p:nvPr/>
              </p:nvSpPr>
              <p:spPr>
                <a:xfrm>
                  <a:off x="239698" y="2787594"/>
                  <a:ext cx="2317072" cy="967666"/>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047160" y="2895586"/>
                  <a:ext cx="1598624" cy="337943"/>
                </a:xfrm>
                <a:prstGeom prst="rect">
                  <a:avLst/>
                </a:prstGeom>
              </p:spPr>
              <p:txBody>
                <a:bodyPr wrap="square">
                  <a:spAutoFit/>
                </a:bodyPr>
                <a:lstStyle/>
                <a:p>
                  <a:r>
                    <a:rPr lang="en-US" dirty="0" smtClean="0">
                      <a:solidFill>
                        <a:srgbClr val="002060"/>
                      </a:solidFill>
                    </a:rPr>
                    <a:t>$60 Billion in acquisitions</a:t>
                  </a:r>
                  <a:endParaRPr lang="en-US" dirty="0">
                    <a:solidFill>
                      <a:srgbClr val="002060"/>
                    </a:solidFill>
                  </a:endParaRPr>
                </a:p>
              </p:txBody>
            </p:sp>
          </p:grpSp>
        </p:grpSp>
        <p:pic>
          <p:nvPicPr>
            <p:cNvPr id="17" name="Picture 16" descr="TECH ICON.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153357" y="2941740"/>
              <a:ext cx="609968" cy="598902"/>
            </a:xfrm>
            <a:prstGeom prst="rect">
              <a:avLst/>
            </a:prstGeom>
          </p:spPr>
        </p:pic>
      </p:grpSp>
      <p:cxnSp>
        <p:nvCxnSpPr>
          <p:cNvPr id="19" name="Straight Connector 18"/>
          <p:cNvCxnSpPr/>
          <p:nvPr/>
        </p:nvCxnSpPr>
        <p:spPr>
          <a:xfrm>
            <a:off x="3048000" y="-148167"/>
            <a:ext cx="0" cy="73448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6096000" y="-148167"/>
            <a:ext cx="0" cy="73448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2" name="Group 21"/>
          <p:cNvGrpSpPr/>
          <p:nvPr/>
        </p:nvGrpSpPr>
        <p:grpSpPr>
          <a:xfrm>
            <a:off x="-78690" y="5358161"/>
            <a:ext cx="8943388" cy="1498193"/>
            <a:chOff x="122390" y="2862166"/>
            <a:chExt cx="7154710" cy="898916"/>
          </a:xfrm>
        </p:grpSpPr>
        <p:grpSp>
          <p:nvGrpSpPr>
            <p:cNvPr id="24" name="Group 27"/>
            <p:cNvGrpSpPr/>
            <p:nvPr/>
          </p:nvGrpSpPr>
          <p:grpSpPr>
            <a:xfrm>
              <a:off x="122390" y="2862166"/>
              <a:ext cx="7154710" cy="898916"/>
              <a:chOff x="152988" y="5051829"/>
              <a:chExt cx="8943388" cy="1196575"/>
            </a:xfrm>
          </p:grpSpPr>
          <p:grpSp>
            <p:nvGrpSpPr>
              <p:cNvPr id="27" name="Group 26"/>
              <p:cNvGrpSpPr/>
              <p:nvPr/>
            </p:nvGrpSpPr>
            <p:grpSpPr>
              <a:xfrm>
                <a:off x="3156338" y="5051829"/>
                <a:ext cx="2742617" cy="1196571"/>
                <a:chOff x="239698" y="1473699"/>
                <a:chExt cx="2317072" cy="967666"/>
              </a:xfrm>
            </p:grpSpPr>
            <p:sp>
              <p:nvSpPr>
                <p:cNvPr id="35" name="Rounded Rectangle 5"/>
                <p:cNvSpPr/>
                <p:nvPr/>
              </p:nvSpPr>
              <p:spPr>
                <a:xfrm>
                  <a:off x="239698" y="1473699"/>
                  <a:ext cx="2317072" cy="967666"/>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6"/>
                <p:cNvSpPr/>
                <p:nvPr/>
              </p:nvSpPr>
              <p:spPr>
                <a:xfrm>
                  <a:off x="1085258" y="1596434"/>
                  <a:ext cx="1206935" cy="198790"/>
                </a:xfrm>
                <a:prstGeom prst="rect">
                  <a:avLst/>
                </a:prstGeom>
              </p:spPr>
              <p:txBody>
                <a:bodyPr wrap="none">
                  <a:spAutoFit/>
                </a:bodyPr>
                <a:lstStyle/>
                <a:p>
                  <a:r>
                    <a:rPr lang="en-US" dirty="0" smtClean="0">
                      <a:solidFill>
                        <a:srgbClr val="002060"/>
                      </a:solidFill>
                    </a:rPr>
                    <a:t>40,000 vehicles</a:t>
                  </a:r>
                  <a:endParaRPr lang="en-US" dirty="0">
                    <a:solidFill>
                      <a:srgbClr val="002060"/>
                    </a:solidFill>
                  </a:endParaRPr>
                </a:p>
              </p:txBody>
            </p:sp>
            <p:pic>
              <p:nvPicPr>
                <p:cNvPr id="37" name="Picture 2" descr="C:\Users\WalterRNicholson\Downloads\Car icon.jp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29561" y="1551302"/>
                  <a:ext cx="640080" cy="640080"/>
                </a:xfrm>
                <a:prstGeom prst="rect">
                  <a:avLst/>
                </a:prstGeom>
                <a:noFill/>
              </p:spPr>
            </p:pic>
          </p:grpSp>
          <p:grpSp>
            <p:nvGrpSpPr>
              <p:cNvPr id="28" name="Group 8"/>
              <p:cNvGrpSpPr/>
              <p:nvPr/>
            </p:nvGrpSpPr>
            <p:grpSpPr>
              <a:xfrm>
                <a:off x="152988" y="5051829"/>
                <a:ext cx="2742612" cy="1196573"/>
                <a:chOff x="239698" y="168675"/>
                <a:chExt cx="2317072" cy="967666"/>
              </a:xfrm>
            </p:grpSpPr>
            <p:sp>
              <p:nvSpPr>
                <p:cNvPr id="32" name="Rounded Rectangle 31"/>
                <p:cNvSpPr/>
                <p:nvPr/>
              </p:nvSpPr>
              <p:spPr>
                <a:xfrm>
                  <a:off x="239698" y="168675"/>
                  <a:ext cx="2317072" cy="967666"/>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1105593" y="300300"/>
                  <a:ext cx="1305018" cy="477096"/>
                </a:xfrm>
                <a:prstGeom prst="rect">
                  <a:avLst/>
                </a:prstGeom>
                <a:noFill/>
              </p:spPr>
              <p:txBody>
                <a:bodyPr wrap="square" rtlCol="0">
                  <a:spAutoFit/>
                </a:bodyPr>
                <a:lstStyle/>
                <a:p>
                  <a:r>
                    <a:rPr lang="en-US" dirty="0" smtClean="0">
                      <a:solidFill>
                        <a:srgbClr val="002060"/>
                      </a:solidFill>
                    </a:rPr>
                    <a:t>44 Million square feet of office space</a:t>
                  </a:r>
                  <a:endParaRPr lang="en-US" dirty="0"/>
                </a:p>
              </p:txBody>
            </p:sp>
            <p:pic>
              <p:nvPicPr>
                <p:cNvPr id="34" name="Picture 3" descr="C:\Users\WalterRNicholson\Downloads\Building icon.jp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447314" y="255158"/>
                  <a:ext cx="640080" cy="640080"/>
                </a:xfrm>
                <a:prstGeom prst="rect">
                  <a:avLst/>
                </a:prstGeom>
                <a:noFill/>
              </p:spPr>
            </p:pic>
          </p:grpSp>
          <p:grpSp>
            <p:nvGrpSpPr>
              <p:cNvPr id="29" name="Group 12"/>
              <p:cNvGrpSpPr/>
              <p:nvPr/>
            </p:nvGrpSpPr>
            <p:grpSpPr>
              <a:xfrm>
                <a:off x="6248400" y="5051833"/>
                <a:ext cx="2847976" cy="1196571"/>
                <a:chOff x="239698" y="2787594"/>
                <a:chExt cx="2406086" cy="967666"/>
              </a:xfrm>
            </p:grpSpPr>
            <p:sp>
              <p:nvSpPr>
                <p:cNvPr id="30" name="Rounded Rectangle 29"/>
                <p:cNvSpPr/>
                <p:nvPr/>
              </p:nvSpPr>
              <p:spPr>
                <a:xfrm>
                  <a:off x="239698" y="2787594"/>
                  <a:ext cx="2317072" cy="967666"/>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1047160" y="2895585"/>
                  <a:ext cx="1598624" cy="337943"/>
                </a:xfrm>
                <a:prstGeom prst="rect">
                  <a:avLst/>
                </a:prstGeom>
              </p:spPr>
              <p:txBody>
                <a:bodyPr wrap="square">
                  <a:spAutoFit/>
                </a:bodyPr>
                <a:lstStyle/>
                <a:p>
                  <a:r>
                    <a:rPr lang="en-US" dirty="0" smtClean="0">
                      <a:solidFill>
                        <a:srgbClr val="002060"/>
                      </a:solidFill>
                    </a:rPr>
                    <a:t>$10 Billion in acquisitions</a:t>
                  </a:r>
                  <a:endParaRPr lang="en-US" dirty="0">
                    <a:solidFill>
                      <a:srgbClr val="002060"/>
                    </a:solidFill>
                  </a:endParaRPr>
                </a:p>
              </p:txBody>
            </p:sp>
          </p:grpSp>
        </p:grpSp>
        <p:pic>
          <p:nvPicPr>
            <p:cNvPr id="26" name="Picture 25" descr="TECH ICON.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153357" y="2941740"/>
              <a:ext cx="609968" cy="598902"/>
            </a:xfrm>
            <a:prstGeom prst="rect">
              <a:avLst/>
            </a:prstGeom>
          </p:spPr>
        </p:pic>
      </p:grpSp>
      <p:sp>
        <p:nvSpPr>
          <p:cNvPr id="38" name="TextBox 37"/>
          <p:cNvSpPr txBox="1"/>
          <p:nvPr/>
        </p:nvSpPr>
        <p:spPr>
          <a:xfrm>
            <a:off x="1059330" y="4249252"/>
            <a:ext cx="1282034" cy="513987"/>
          </a:xfrm>
          <a:prstGeom prst="rect">
            <a:avLst/>
          </a:prstGeom>
          <a:noFill/>
        </p:spPr>
        <p:txBody>
          <a:bodyPr wrap="square" lIns="128016" tIns="64008" rIns="128016" bIns="64008" rtlCol="0">
            <a:spAutoFit/>
          </a:bodyPr>
          <a:lstStyle/>
          <a:p>
            <a:pPr algn="ctr"/>
            <a:r>
              <a:rPr lang="en-US" sz="2500" dirty="0">
                <a:solidFill>
                  <a:schemeClr val="bg2"/>
                </a:solidFill>
              </a:rPr>
              <a:t>GSA</a:t>
            </a:r>
          </a:p>
        </p:txBody>
      </p:sp>
      <p:sp>
        <p:nvSpPr>
          <p:cNvPr id="39" name="TextBox 38"/>
          <p:cNvSpPr txBox="1"/>
          <p:nvPr/>
        </p:nvSpPr>
        <p:spPr>
          <a:xfrm>
            <a:off x="4094345" y="4160960"/>
            <a:ext cx="1347695" cy="513987"/>
          </a:xfrm>
          <a:prstGeom prst="rect">
            <a:avLst/>
          </a:prstGeom>
          <a:noFill/>
        </p:spPr>
        <p:txBody>
          <a:bodyPr wrap="square" lIns="128016" tIns="64008" rIns="128016" bIns="64008" rtlCol="0">
            <a:spAutoFit/>
          </a:bodyPr>
          <a:lstStyle/>
          <a:p>
            <a:pPr algn="ctr"/>
            <a:r>
              <a:rPr lang="en-US" sz="2500" dirty="0">
                <a:solidFill>
                  <a:schemeClr val="bg2"/>
                </a:solidFill>
              </a:rPr>
              <a:t>GSA</a:t>
            </a:r>
          </a:p>
        </p:txBody>
      </p:sp>
      <p:sp>
        <p:nvSpPr>
          <p:cNvPr id="40" name="TextBox 39"/>
          <p:cNvSpPr txBox="1"/>
          <p:nvPr/>
        </p:nvSpPr>
        <p:spPr>
          <a:xfrm>
            <a:off x="7079744" y="4249251"/>
            <a:ext cx="1482644" cy="513987"/>
          </a:xfrm>
          <a:prstGeom prst="rect">
            <a:avLst/>
          </a:prstGeom>
          <a:noFill/>
        </p:spPr>
        <p:txBody>
          <a:bodyPr wrap="square" lIns="128016" tIns="64008" rIns="128016" bIns="64008" rtlCol="0">
            <a:spAutoFit/>
          </a:bodyPr>
          <a:lstStyle/>
          <a:p>
            <a:pPr algn="ctr"/>
            <a:r>
              <a:rPr lang="en-US" sz="2500" dirty="0">
                <a:solidFill>
                  <a:schemeClr val="bg2"/>
                </a:solidFill>
              </a:rPr>
              <a:t>GSA</a:t>
            </a:r>
          </a:p>
        </p:txBody>
      </p:sp>
      <p:sp>
        <p:nvSpPr>
          <p:cNvPr id="41" name="TextBox 40"/>
          <p:cNvSpPr txBox="1"/>
          <p:nvPr/>
        </p:nvSpPr>
        <p:spPr>
          <a:xfrm>
            <a:off x="1003379" y="6300614"/>
            <a:ext cx="1282621" cy="513987"/>
          </a:xfrm>
          <a:prstGeom prst="rect">
            <a:avLst/>
          </a:prstGeom>
          <a:noFill/>
        </p:spPr>
        <p:txBody>
          <a:bodyPr wrap="square" lIns="128016" tIns="64008" rIns="128016" bIns="64008" rtlCol="0">
            <a:spAutoFit/>
          </a:bodyPr>
          <a:lstStyle/>
          <a:p>
            <a:pPr algn="ctr"/>
            <a:r>
              <a:rPr lang="en-US" sz="2500" dirty="0">
                <a:solidFill>
                  <a:schemeClr val="bg2"/>
                </a:solidFill>
              </a:rPr>
              <a:t>R4</a:t>
            </a:r>
          </a:p>
        </p:txBody>
      </p:sp>
      <p:sp>
        <p:nvSpPr>
          <p:cNvPr id="42" name="TextBox 41"/>
          <p:cNvSpPr txBox="1"/>
          <p:nvPr/>
        </p:nvSpPr>
        <p:spPr>
          <a:xfrm>
            <a:off x="7162800" y="6231960"/>
            <a:ext cx="909569" cy="513987"/>
          </a:xfrm>
          <a:prstGeom prst="rect">
            <a:avLst/>
          </a:prstGeom>
          <a:noFill/>
        </p:spPr>
        <p:txBody>
          <a:bodyPr wrap="square" lIns="128016" tIns="64008" rIns="128016" bIns="64008" rtlCol="0">
            <a:spAutoFit/>
          </a:bodyPr>
          <a:lstStyle/>
          <a:p>
            <a:pPr algn="ctr"/>
            <a:r>
              <a:rPr lang="en-US" sz="2500" dirty="0">
                <a:solidFill>
                  <a:schemeClr val="bg2"/>
                </a:solidFill>
              </a:rPr>
              <a:t>R4</a:t>
            </a:r>
          </a:p>
        </p:txBody>
      </p:sp>
      <p:sp>
        <p:nvSpPr>
          <p:cNvPr id="43" name="TextBox 42"/>
          <p:cNvSpPr txBox="1"/>
          <p:nvPr/>
        </p:nvSpPr>
        <p:spPr>
          <a:xfrm>
            <a:off x="4075295" y="6297821"/>
            <a:ext cx="1106305" cy="513987"/>
          </a:xfrm>
          <a:prstGeom prst="rect">
            <a:avLst/>
          </a:prstGeom>
          <a:noFill/>
        </p:spPr>
        <p:txBody>
          <a:bodyPr wrap="square" lIns="128016" tIns="64008" rIns="128016" bIns="64008" rtlCol="0">
            <a:spAutoFit/>
          </a:bodyPr>
          <a:lstStyle/>
          <a:p>
            <a:pPr algn="ctr"/>
            <a:r>
              <a:rPr lang="en-US" sz="2500" dirty="0">
                <a:solidFill>
                  <a:schemeClr val="bg2"/>
                </a:solidFill>
              </a:rPr>
              <a:t>R4</a:t>
            </a:r>
          </a:p>
        </p:txBody>
      </p:sp>
    </p:spTree>
    <p:extLst>
      <p:ext uri="{BB962C8B-B14F-4D97-AF65-F5344CB8AC3E}">
        <p14:creationId xmlns:p14="http://schemas.microsoft.com/office/powerpoint/2010/main" val="1529337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p:nvPr/>
        </p:nvSpPr>
        <p:spPr>
          <a:xfrm>
            <a:off x="-76200" y="1103607"/>
            <a:ext cx="9296399" cy="127692"/>
          </a:xfrm>
          <a:prstGeom prst="rect">
            <a:avLst/>
          </a:prstGeom>
          <a:solidFill>
            <a:srgbClr val="266BA6"/>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22" name="Shape 122"/>
          <p:cNvSpPr/>
          <p:nvPr/>
        </p:nvSpPr>
        <p:spPr>
          <a:xfrm>
            <a:off x="-76200" y="1280459"/>
            <a:ext cx="9296399" cy="127692"/>
          </a:xfrm>
          <a:prstGeom prst="rect">
            <a:avLst/>
          </a:prstGeom>
          <a:solidFill>
            <a:srgbClr val="00345E"/>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23" name="Shape 123"/>
          <p:cNvSpPr txBox="1"/>
          <p:nvPr/>
        </p:nvSpPr>
        <p:spPr>
          <a:xfrm>
            <a:off x="1632492" y="2246098"/>
            <a:ext cx="5377908" cy="369332"/>
          </a:xfrm>
          <a:prstGeom prst="rect">
            <a:avLst/>
          </a:prstGeom>
          <a:noFill/>
          <a:ln>
            <a:noFill/>
          </a:ln>
        </p:spPr>
        <p:txBody>
          <a:bodyPr lIns="91425" tIns="45700" rIns="91425" bIns="45700" anchor="t" anchorCtr="0">
            <a:noAutofit/>
          </a:bodyPr>
          <a:lstStyle/>
          <a:p>
            <a:pPr lvl="0" algn="ctr">
              <a:buSzPct val="25000"/>
            </a:pPr>
            <a:r>
              <a:rPr lang="en-US" sz="2000" dirty="0">
                <a:solidFill>
                  <a:schemeClr val="accent1"/>
                </a:solidFill>
                <a:latin typeface="Arial Black" panose="020B0A04020102020204" pitchFamily="34" charset="0"/>
                <a:cs typeface="Arial" panose="020B0604020202020204" pitchFamily="34" charset="0"/>
              </a:rPr>
              <a:t>GSA Business </a:t>
            </a:r>
            <a:r>
              <a:rPr lang="en-US" sz="2000" dirty="0" smtClean="0">
                <a:solidFill>
                  <a:schemeClr val="accent1"/>
                </a:solidFill>
                <a:latin typeface="Arial Black" panose="020B0A04020102020204" pitchFamily="34" charset="0"/>
                <a:cs typeface="Arial" panose="020B0604020202020204" pitchFamily="34" charset="0"/>
              </a:rPr>
              <a:t>Lines</a:t>
            </a:r>
            <a:endParaRPr lang="en-US" sz="2000" b="1" i="0" u="none" strike="noStrike" cap="none" baseline="0" dirty="0">
              <a:solidFill>
                <a:srgbClr val="266BA6"/>
              </a:solidFill>
              <a:sym typeface="Arial"/>
            </a:endParaRPr>
          </a:p>
        </p:txBody>
      </p:sp>
      <p:pic>
        <p:nvPicPr>
          <p:cNvPr id="124" name="Shape 124"/>
          <p:cNvPicPr preferRelativeResize="0"/>
          <p:nvPr/>
        </p:nvPicPr>
        <p:blipFill rotWithShape="1">
          <a:blip r:embed="rId3">
            <a:alphaModFix/>
          </a:blip>
          <a:srcRect/>
          <a:stretch/>
        </p:blipFill>
        <p:spPr>
          <a:xfrm>
            <a:off x="76200" y="76200"/>
            <a:ext cx="990599" cy="990599"/>
          </a:xfrm>
          <a:prstGeom prst="rect">
            <a:avLst/>
          </a:prstGeom>
          <a:noFill/>
          <a:ln>
            <a:noFill/>
          </a:ln>
        </p:spPr>
      </p:pic>
      <p:sp>
        <p:nvSpPr>
          <p:cNvPr id="127" name="Shape 127"/>
          <p:cNvSpPr txBox="1"/>
          <p:nvPr/>
        </p:nvSpPr>
        <p:spPr>
          <a:xfrm>
            <a:off x="970085" y="3042332"/>
            <a:ext cx="6992199" cy="3358467"/>
          </a:xfrm>
          <a:prstGeom prst="rect">
            <a:avLst/>
          </a:prstGeom>
          <a:noFill/>
          <a:ln>
            <a:noFill/>
          </a:ln>
        </p:spPr>
        <p:txBody>
          <a:bodyPr lIns="91425" tIns="45700" rIns="91425" bIns="45700" anchor="t" anchorCtr="0">
            <a:noAutofit/>
          </a:bodyPr>
          <a:lstStyle/>
          <a:p>
            <a:r>
              <a:rPr lang="en-US" sz="1800" dirty="0">
                <a:solidFill>
                  <a:schemeClr val="bg2"/>
                </a:solidFill>
              </a:rPr>
              <a:t>GSA is comprised of both the </a:t>
            </a:r>
            <a:r>
              <a:rPr lang="en-US" sz="1800" b="1" dirty="0">
                <a:solidFill>
                  <a:schemeClr val="bg2"/>
                </a:solidFill>
              </a:rPr>
              <a:t>Federal Acquisition Service (FAS) </a:t>
            </a:r>
            <a:r>
              <a:rPr lang="en-US" sz="1800" dirty="0">
                <a:solidFill>
                  <a:schemeClr val="bg2"/>
                </a:solidFill>
              </a:rPr>
              <a:t>and </a:t>
            </a:r>
            <a:r>
              <a:rPr lang="en-US" sz="1800" b="1" dirty="0">
                <a:solidFill>
                  <a:schemeClr val="bg2"/>
                </a:solidFill>
              </a:rPr>
              <a:t>Public Buildings Service (PBS)</a:t>
            </a:r>
          </a:p>
          <a:p>
            <a:endParaRPr lang="en-US" sz="1800" dirty="0">
              <a:solidFill>
                <a:schemeClr val="bg2"/>
              </a:solidFill>
            </a:endParaRPr>
          </a:p>
          <a:p>
            <a:r>
              <a:rPr lang="en-US" sz="1800" b="1" dirty="0">
                <a:solidFill>
                  <a:schemeClr val="bg2"/>
                </a:solidFill>
              </a:rPr>
              <a:t>PBS: </a:t>
            </a:r>
            <a:r>
              <a:rPr lang="en-US" sz="1800" dirty="0">
                <a:solidFill>
                  <a:schemeClr val="bg2"/>
                </a:solidFill>
              </a:rPr>
              <a:t> 1) Manages construction, architecture, real estate and interior design, and </a:t>
            </a:r>
            <a:r>
              <a:rPr lang="en-US" sz="1800" dirty="0" smtClean="0">
                <a:solidFill>
                  <a:schemeClr val="bg2"/>
                </a:solidFill>
              </a:rPr>
              <a:t> </a:t>
            </a:r>
            <a:r>
              <a:rPr lang="en-US" sz="1800" dirty="0">
                <a:solidFill>
                  <a:schemeClr val="bg2"/>
                </a:solidFill>
              </a:rPr>
              <a:t>2) Develops procurement programs for construction, architecture, real estate and interior design.</a:t>
            </a:r>
          </a:p>
          <a:p>
            <a:endParaRPr lang="en-US" sz="1800" dirty="0">
              <a:solidFill>
                <a:schemeClr val="bg2"/>
              </a:solidFill>
            </a:endParaRPr>
          </a:p>
          <a:p>
            <a:r>
              <a:rPr lang="en-US" sz="1800" b="1" dirty="0">
                <a:solidFill>
                  <a:schemeClr val="bg2"/>
                </a:solidFill>
              </a:rPr>
              <a:t>FAS: </a:t>
            </a:r>
            <a:r>
              <a:rPr lang="en-US" sz="1800" dirty="0">
                <a:solidFill>
                  <a:schemeClr val="bg2"/>
                </a:solidFill>
              </a:rPr>
              <a:t> 1) Oversees the commercial acquisition part of GSA, and 2) Develops procurement programs for products, services, fleet and technology. </a:t>
            </a:r>
          </a:p>
        </p:txBody>
      </p:sp>
      <p:pic>
        <p:nvPicPr>
          <p:cNvPr id="9" name="Shape 142"/>
          <p:cNvPicPr preferRelativeResize="0"/>
          <p:nvPr/>
        </p:nvPicPr>
        <p:blipFill rotWithShape="1">
          <a:blip r:embed="rId4">
            <a:alphaModFix amt="12000"/>
          </a:blip>
          <a:srcRect/>
          <a:stretch/>
        </p:blipFill>
        <p:spPr>
          <a:xfrm>
            <a:off x="-1" y="0"/>
            <a:ext cx="9144000" cy="1430985"/>
          </a:xfrm>
          <a:prstGeom prst="rect">
            <a:avLst/>
          </a:prstGeom>
          <a:noFill/>
          <a:ln>
            <a:noFill/>
          </a:ln>
        </p:spPr>
      </p:pic>
      <p:sp>
        <p:nvSpPr>
          <p:cNvPr id="2" name="Rectangle 1"/>
          <p:cNvSpPr/>
          <p:nvPr/>
        </p:nvSpPr>
        <p:spPr>
          <a:xfrm>
            <a:off x="5029200" y="453882"/>
            <a:ext cx="3031599" cy="646331"/>
          </a:xfrm>
          <a:prstGeom prst="rect">
            <a:avLst/>
          </a:prstGeom>
        </p:spPr>
        <p:txBody>
          <a:bodyPr wrap="none">
            <a:spAutoFit/>
          </a:bodyPr>
          <a:lstStyle/>
          <a:p>
            <a:pPr lvl="0">
              <a:buSzPct val="25000"/>
            </a:pPr>
            <a:r>
              <a:rPr lang="en-US" sz="1800" dirty="0">
                <a:solidFill>
                  <a:srgbClr val="266BA6"/>
                </a:solidFill>
              </a:rPr>
              <a:t>AN OVERVIEW FOR NEW </a:t>
            </a:r>
            <a:endParaRPr lang="en-US" sz="1800" dirty="0" smtClean="0">
              <a:solidFill>
                <a:srgbClr val="266BA6"/>
              </a:solidFill>
            </a:endParaRPr>
          </a:p>
          <a:p>
            <a:pPr lvl="0">
              <a:buSzPct val="25000"/>
            </a:pPr>
            <a:r>
              <a:rPr lang="en-US" sz="1800" dirty="0" smtClean="0">
                <a:solidFill>
                  <a:srgbClr val="266BA6"/>
                </a:solidFill>
              </a:rPr>
              <a:t>VENDORS</a:t>
            </a:r>
            <a:endParaRPr lang="en-US" sz="1800" dirty="0">
              <a:solidFill>
                <a:srgbClr val="266BA6"/>
              </a:solidFill>
            </a:endParaRPr>
          </a:p>
        </p:txBody>
      </p:sp>
    </p:spTree>
    <p:extLst>
      <p:ext uri="{BB962C8B-B14F-4D97-AF65-F5344CB8AC3E}">
        <p14:creationId xmlns:p14="http://schemas.microsoft.com/office/powerpoint/2010/main" val="1201872535"/>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p:nvPr/>
        </p:nvSpPr>
        <p:spPr>
          <a:xfrm>
            <a:off x="-76200" y="1103607"/>
            <a:ext cx="9296399" cy="127692"/>
          </a:xfrm>
          <a:prstGeom prst="rect">
            <a:avLst/>
          </a:prstGeom>
          <a:solidFill>
            <a:srgbClr val="266BA6"/>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22" name="Shape 122"/>
          <p:cNvSpPr/>
          <p:nvPr/>
        </p:nvSpPr>
        <p:spPr>
          <a:xfrm>
            <a:off x="-76200" y="1280459"/>
            <a:ext cx="9296399" cy="127692"/>
          </a:xfrm>
          <a:prstGeom prst="rect">
            <a:avLst/>
          </a:prstGeom>
          <a:solidFill>
            <a:srgbClr val="00345E"/>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23" name="Shape 123"/>
          <p:cNvSpPr txBox="1"/>
          <p:nvPr/>
        </p:nvSpPr>
        <p:spPr>
          <a:xfrm>
            <a:off x="4800600" y="381000"/>
            <a:ext cx="411480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rgbClr val="266BA6"/>
                </a:solidFill>
                <a:latin typeface="Arial"/>
                <a:ea typeface="Arial"/>
                <a:cs typeface="Arial"/>
                <a:sym typeface="Arial"/>
              </a:rPr>
              <a:t>AN OVERVIEW FOR NEW VENDORS</a:t>
            </a:r>
          </a:p>
        </p:txBody>
      </p:sp>
      <p:pic>
        <p:nvPicPr>
          <p:cNvPr id="124" name="Shape 124"/>
          <p:cNvPicPr preferRelativeResize="0"/>
          <p:nvPr/>
        </p:nvPicPr>
        <p:blipFill rotWithShape="1">
          <a:blip r:embed="rId3">
            <a:alphaModFix/>
          </a:blip>
          <a:srcRect/>
          <a:stretch/>
        </p:blipFill>
        <p:spPr>
          <a:xfrm>
            <a:off x="76200" y="76200"/>
            <a:ext cx="990599" cy="990599"/>
          </a:xfrm>
          <a:prstGeom prst="rect">
            <a:avLst/>
          </a:prstGeom>
          <a:noFill/>
          <a:ln>
            <a:noFill/>
          </a:ln>
        </p:spPr>
      </p:pic>
      <p:sp>
        <p:nvSpPr>
          <p:cNvPr id="125" name="Shape 125"/>
          <p:cNvSpPr txBox="1"/>
          <p:nvPr/>
        </p:nvSpPr>
        <p:spPr>
          <a:xfrm>
            <a:off x="838200" y="2133600"/>
            <a:ext cx="2732088"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1" i="0" u="none" strike="noStrike" cap="none" baseline="0" dirty="0" smtClean="0">
                <a:solidFill>
                  <a:srgbClr val="00345E"/>
                </a:solidFill>
                <a:latin typeface="Arial"/>
                <a:ea typeface="Arial"/>
                <a:cs typeface="Arial"/>
                <a:sym typeface="Arial"/>
              </a:rPr>
              <a:t>Are</a:t>
            </a:r>
            <a:r>
              <a:rPr lang="en-US" sz="2000" b="1" i="0" u="none" strike="noStrike" cap="none" dirty="0" smtClean="0">
                <a:solidFill>
                  <a:srgbClr val="00345E"/>
                </a:solidFill>
                <a:latin typeface="Arial"/>
                <a:ea typeface="Arial"/>
                <a:cs typeface="Arial"/>
                <a:sym typeface="Arial"/>
              </a:rPr>
              <a:t> You Ready?</a:t>
            </a:r>
            <a:endParaRPr lang="en-US" sz="2000" b="1" i="0" u="none" strike="noStrike" cap="none" baseline="0" dirty="0">
              <a:solidFill>
                <a:srgbClr val="00345E"/>
              </a:solidFill>
              <a:latin typeface="Arial"/>
              <a:ea typeface="Arial"/>
              <a:cs typeface="Arial"/>
              <a:sym typeface="Arial"/>
            </a:endParaRPr>
          </a:p>
        </p:txBody>
      </p:sp>
      <p:graphicFrame>
        <p:nvGraphicFramePr>
          <p:cNvPr id="2" name="Diagram 1"/>
          <p:cNvGraphicFramePr/>
          <p:nvPr>
            <p:extLst>
              <p:ext uri="{D42A27DB-BD31-4B8C-83A1-F6EECF244321}">
                <p14:modId xmlns:p14="http://schemas.microsoft.com/office/powerpoint/2010/main" val="3534685373"/>
              </p:ext>
            </p:extLst>
          </p:nvPr>
        </p:nvGraphicFramePr>
        <p:xfrm>
          <a:off x="749544" y="2209800"/>
          <a:ext cx="7797312" cy="411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9" name="Shape 129"/>
          <p:cNvPicPr preferRelativeResize="0"/>
          <p:nvPr/>
        </p:nvPicPr>
        <p:blipFill rotWithShape="1">
          <a:blip r:embed="rId9">
            <a:alphaModFix amt="12000"/>
          </a:blip>
          <a:srcRect/>
          <a:stretch/>
        </p:blipFill>
        <p:spPr>
          <a:xfrm>
            <a:off x="9525" y="-287986"/>
            <a:ext cx="9144000" cy="143098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p:nvPr/>
        </p:nvSpPr>
        <p:spPr>
          <a:xfrm>
            <a:off x="-76200" y="1103607"/>
            <a:ext cx="9296399" cy="127692"/>
          </a:xfrm>
          <a:prstGeom prst="rect">
            <a:avLst/>
          </a:prstGeom>
          <a:solidFill>
            <a:srgbClr val="266BA6"/>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35" name="Shape 135"/>
          <p:cNvSpPr/>
          <p:nvPr/>
        </p:nvSpPr>
        <p:spPr>
          <a:xfrm>
            <a:off x="-76200" y="1280459"/>
            <a:ext cx="9296399" cy="127692"/>
          </a:xfrm>
          <a:prstGeom prst="rect">
            <a:avLst/>
          </a:prstGeom>
          <a:solidFill>
            <a:srgbClr val="00345E"/>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36" name="Shape 136"/>
          <p:cNvSpPr txBox="1"/>
          <p:nvPr/>
        </p:nvSpPr>
        <p:spPr>
          <a:xfrm>
            <a:off x="4800600" y="381000"/>
            <a:ext cx="411480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rgbClr val="266BA6"/>
                </a:solidFill>
                <a:latin typeface="Arial"/>
                <a:ea typeface="Arial"/>
                <a:cs typeface="Arial"/>
                <a:sym typeface="Arial"/>
              </a:rPr>
              <a:t>AN OVERVIEW FOR NEW VENDORS</a:t>
            </a:r>
          </a:p>
        </p:txBody>
      </p:sp>
      <p:pic>
        <p:nvPicPr>
          <p:cNvPr id="137" name="Shape 137"/>
          <p:cNvPicPr preferRelativeResize="0"/>
          <p:nvPr/>
        </p:nvPicPr>
        <p:blipFill rotWithShape="1">
          <a:blip r:embed="rId3">
            <a:alphaModFix/>
          </a:blip>
          <a:srcRect/>
          <a:stretch/>
        </p:blipFill>
        <p:spPr>
          <a:xfrm>
            <a:off x="76200" y="76200"/>
            <a:ext cx="990599" cy="990599"/>
          </a:xfrm>
          <a:prstGeom prst="rect">
            <a:avLst/>
          </a:prstGeom>
          <a:noFill/>
          <a:ln>
            <a:noFill/>
          </a:ln>
        </p:spPr>
      </p:pic>
      <p:sp>
        <p:nvSpPr>
          <p:cNvPr id="138" name="Shape 138"/>
          <p:cNvSpPr txBox="1"/>
          <p:nvPr/>
        </p:nvSpPr>
        <p:spPr>
          <a:xfrm>
            <a:off x="571499" y="1905000"/>
            <a:ext cx="6743702"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1" i="0" u="none" strike="noStrike" cap="none" baseline="0" dirty="0" smtClean="0">
                <a:solidFill>
                  <a:srgbClr val="00345E"/>
                </a:solidFill>
                <a:latin typeface="Arial"/>
                <a:ea typeface="Arial"/>
                <a:cs typeface="Arial"/>
                <a:sym typeface="Arial"/>
              </a:rPr>
              <a:t>Small Business Procurement</a:t>
            </a:r>
            <a:r>
              <a:rPr lang="en-US" sz="2000" b="1" i="0" u="none" strike="noStrike" cap="none" dirty="0" smtClean="0">
                <a:solidFill>
                  <a:srgbClr val="00345E"/>
                </a:solidFill>
                <a:latin typeface="Arial"/>
                <a:ea typeface="Arial"/>
                <a:cs typeface="Arial"/>
                <a:sym typeface="Arial"/>
              </a:rPr>
              <a:t> Opportunity Resources </a:t>
            </a:r>
            <a:endParaRPr lang="en-US" sz="2000" b="1" i="0" u="none" strike="noStrike" cap="none" baseline="0" dirty="0">
              <a:solidFill>
                <a:srgbClr val="00345E"/>
              </a:solidFill>
              <a:latin typeface="Arial"/>
              <a:ea typeface="Arial"/>
              <a:cs typeface="Arial"/>
              <a:sym typeface="Arial"/>
            </a:endParaRPr>
          </a:p>
        </p:txBody>
      </p:sp>
      <p:sp>
        <p:nvSpPr>
          <p:cNvPr id="140" name="Shape 140"/>
          <p:cNvSpPr txBox="1"/>
          <p:nvPr/>
        </p:nvSpPr>
        <p:spPr>
          <a:xfrm>
            <a:off x="647699" y="2320052"/>
            <a:ext cx="6198578" cy="4233148"/>
          </a:xfrm>
          <a:prstGeom prst="rect">
            <a:avLst/>
          </a:prstGeom>
          <a:noFill/>
          <a:ln>
            <a:noFill/>
          </a:ln>
        </p:spPr>
        <p:txBody>
          <a:bodyPr lIns="91425" tIns="45700" rIns="91425" bIns="45700" anchor="t" anchorCtr="0">
            <a:noAutofit/>
          </a:bodyPr>
          <a:lstStyle/>
          <a:p>
            <a:pPr marL="285750" indent="-285750" fontAlgn="base">
              <a:buFont typeface="Arial" panose="020B0604020202020204" pitchFamily="34" charset="0"/>
              <a:buChar char="•"/>
            </a:pPr>
            <a:r>
              <a:rPr lang="en-US" sz="2000" b="1" dirty="0">
                <a:solidFill>
                  <a:schemeClr val="bg2"/>
                </a:solidFill>
              </a:rPr>
              <a:t>SBA Subcontracting Directory  </a:t>
            </a:r>
            <a:r>
              <a:rPr lang="en-US" sz="2000" dirty="0">
                <a:solidFill>
                  <a:schemeClr val="bg2"/>
                </a:solidFill>
              </a:rPr>
              <a:t>(SUB-Net</a:t>
            </a:r>
            <a:r>
              <a:rPr lang="en-US" sz="2000" dirty="0" smtClean="0">
                <a:solidFill>
                  <a:schemeClr val="bg2"/>
                </a:solidFill>
              </a:rPr>
              <a:t>)</a:t>
            </a:r>
            <a:endParaRPr lang="en-US" sz="2000" dirty="0">
              <a:solidFill>
                <a:schemeClr val="bg2"/>
              </a:solidFill>
            </a:endParaRPr>
          </a:p>
          <a:p>
            <a:pPr marL="285750" indent="-285750" fontAlgn="base">
              <a:buFont typeface="Arial" panose="020B0604020202020204" pitchFamily="34" charset="0"/>
              <a:buChar char="•"/>
            </a:pPr>
            <a:r>
              <a:rPr lang="en-US" sz="2000" b="1" dirty="0" smtClean="0">
                <a:solidFill>
                  <a:schemeClr val="bg2"/>
                </a:solidFill>
              </a:rPr>
              <a:t>System </a:t>
            </a:r>
            <a:r>
              <a:rPr lang="en-US" sz="2000" b="1" dirty="0">
                <a:solidFill>
                  <a:schemeClr val="bg2"/>
                </a:solidFill>
              </a:rPr>
              <a:t>for Award Management</a:t>
            </a:r>
            <a:r>
              <a:rPr lang="en-US" sz="2000" dirty="0">
                <a:solidFill>
                  <a:schemeClr val="bg2"/>
                </a:solidFill>
              </a:rPr>
              <a:t> (</a:t>
            </a:r>
            <a:r>
              <a:rPr lang="en-US" sz="2000" dirty="0" smtClean="0">
                <a:solidFill>
                  <a:schemeClr val="bg2"/>
                </a:solidFill>
              </a:rPr>
              <a:t>SAM)</a:t>
            </a:r>
          </a:p>
          <a:p>
            <a:pPr marL="285750" indent="-285750" fontAlgn="base">
              <a:buFont typeface="Arial" panose="020B0604020202020204" pitchFamily="34" charset="0"/>
              <a:buChar char="•"/>
            </a:pPr>
            <a:r>
              <a:rPr lang="en-US" sz="2000" b="1" dirty="0">
                <a:solidFill>
                  <a:schemeClr val="bg2"/>
                </a:solidFill>
              </a:rPr>
              <a:t>Dynamic Small Business Search</a:t>
            </a:r>
            <a:r>
              <a:rPr lang="en-US" sz="2000" dirty="0">
                <a:solidFill>
                  <a:schemeClr val="bg2"/>
                </a:solidFill>
              </a:rPr>
              <a:t> (</a:t>
            </a:r>
            <a:r>
              <a:rPr lang="en-US" sz="2000" dirty="0" smtClean="0">
                <a:solidFill>
                  <a:schemeClr val="bg2"/>
                </a:solidFill>
              </a:rPr>
              <a:t>DSBS)</a:t>
            </a:r>
          </a:p>
          <a:p>
            <a:pPr marL="285750" indent="-285750" fontAlgn="base">
              <a:buFont typeface="Arial" panose="020B0604020202020204" pitchFamily="34" charset="0"/>
              <a:buChar char="•"/>
            </a:pPr>
            <a:r>
              <a:rPr lang="en-US" sz="2000" b="1" dirty="0">
                <a:solidFill>
                  <a:schemeClr val="bg2"/>
                </a:solidFill>
              </a:rPr>
              <a:t>Federal Business Opportunities </a:t>
            </a:r>
            <a:r>
              <a:rPr lang="en-US" sz="2000" dirty="0" smtClean="0">
                <a:solidFill>
                  <a:schemeClr val="bg2"/>
                </a:solidFill>
              </a:rPr>
              <a:t>(</a:t>
            </a:r>
            <a:r>
              <a:rPr lang="en-US" sz="2000" dirty="0" err="1" smtClean="0">
                <a:solidFill>
                  <a:schemeClr val="bg2"/>
                </a:solidFill>
              </a:rPr>
              <a:t>betaSAM</a:t>
            </a:r>
            <a:r>
              <a:rPr lang="en-US" sz="2000" dirty="0" smtClean="0">
                <a:solidFill>
                  <a:schemeClr val="bg2"/>
                </a:solidFill>
              </a:rPr>
              <a:t>)</a:t>
            </a:r>
          </a:p>
          <a:p>
            <a:pPr marL="285750" indent="-285750" fontAlgn="base">
              <a:buFont typeface="Arial" panose="020B0604020202020204" pitchFamily="34" charset="0"/>
              <a:buChar char="•"/>
            </a:pPr>
            <a:r>
              <a:rPr lang="en-US" sz="2000" b="1" dirty="0">
                <a:solidFill>
                  <a:schemeClr val="bg2"/>
                </a:solidFill>
              </a:rPr>
              <a:t>Federal Procurement Data System </a:t>
            </a:r>
            <a:r>
              <a:rPr lang="en-US" sz="2000" dirty="0">
                <a:solidFill>
                  <a:schemeClr val="bg2"/>
                </a:solidFill>
              </a:rPr>
              <a:t>(</a:t>
            </a:r>
            <a:r>
              <a:rPr lang="en-US" sz="2000" dirty="0" smtClean="0">
                <a:solidFill>
                  <a:schemeClr val="bg2"/>
                </a:solidFill>
              </a:rPr>
              <a:t>FPDS)</a:t>
            </a:r>
          </a:p>
          <a:p>
            <a:pPr marL="285750" indent="-285750" fontAlgn="base">
              <a:buFont typeface="Arial" panose="020B0604020202020204" pitchFamily="34" charset="0"/>
              <a:buChar char="•"/>
            </a:pPr>
            <a:r>
              <a:rPr lang="en-US" sz="2000" b="1" dirty="0" err="1">
                <a:solidFill>
                  <a:schemeClr val="bg2"/>
                </a:solidFill>
              </a:rPr>
              <a:t>USASpending.Gov</a:t>
            </a:r>
            <a:endParaRPr lang="en-US" sz="2000" b="1" dirty="0">
              <a:solidFill>
                <a:schemeClr val="bg2"/>
              </a:solidFill>
            </a:endParaRPr>
          </a:p>
          <a:p>
            <a:pPr marL="285750" indent="-285750" fontAlgn="base">
              <a:buFont typeface="Arial" panose="020B0604020202020204" pitchFamily="34" charset="0"/>
              <a:buChar char="•"/>
            </a:pPr>
            <a:r>
              <a:rPr lang="en-US" sz="2000" b="1" dirty="0">
                <a:solidFill>
                  <a:schemeClr val="bg2"/>
                </a:solidFill>
              </a:rPr>
              <a:t>GSA Multiple Award Schedule </a:t>
            </a:r>
            <a:r>
              <a:rPr lang="en-US" sz="2000" dirty="0" smtClean="0">
                <a:solidFill>
                  <a:schemeClr val="bg2"/>
                </a:solidFill>
              </a:rPr>
              <a:t>(MAS) Program</a:t>
            </a:r>
          </a:p>
          <a:p>
            <a:pPr marL="285750" indent="-285750" fontAlgn="base">
              <a:buFont typeface="Arial" panose="020B0604020202020204" pitchFamily="34" charset="0"/>
              <a:buChar char="•"/>
            </a:pPr>
            <a:r>
              <a:rPr lang="en-US" sz="2000" b="1" dirty="0">
                <a:solidFill>
                  <a:schemeClr val="bg2"/>
                </a:solidFill>
              </a:rPr>
              <a:t>GSA </a:t>
            </a:r>
            <a:r>
              <a:rPr lang="en-US" sz="2000" b="1" dirty="0" err="1">
                <a:solidFill>
                  <a:schemeClr val="bg2"/>
                </a:solidFill>
              </a:rPr>
              <a:t>eLibrary</a:t>
            </a:r>
            <a:r>
              <a:rPr lang="en-US" sz="2000" b="1" dirty="0">
                <a:solidFill>
                  <a:schemeClr val="bg2"/>
                </a:solidFill>
              </a:rPr>
              <a:t> </a:t>
            </a:r>
          </a:p>
          <a:p>
            <a:pPr marL="285750" indent="-285750" fontAlgn="base">
              <a:buFont typeface="Arial" panose="020B0604020202020204" pitchFamily="34" charset="0"/>
              <a:buChar char="•"/>
            </a:pPr>
            <a:r>
              <a:rPr lang="en-US" sz="2000" b="1" dirty="0">
                <a:solidFill>
                  <a:schemeClr val="bg2"/>
                </a:solidFill>
              </a:rPr>
              <a:t>GSA </a:t>
            </a:r>
            <a:r>
              <a:rPr lang="en-US" sz="2000" b="1" dirty="0" err="1">
                <a:solidFill>
                  <a:schemeClr val="bg2"/>
                </a:solidFill>
              </a:rPr>
              <a:t>eBuy</a:t>
            </a:r>
            <a:r>
              <a:rPr lang="en-US" sz="2000" dirty="0">
                <a:solidFill>
                  <a:schemeClr val="bg2"/>
                </a:solidFill>
              </a:rPr>
              <a:t> (Applicable to GSA Contract </a:t>
            </a:r>
            <a:r>
              <a:rPr lang="en-US" sz="2000" dirty="0" smtClean="0">
                <a:solidFill>
                  <a:schemeClr val="bg2"/>
                </a:solidFill>
              </a:rPr>
              <a:t>Holders)</a:t>
            </a:r>
          </a:p>
          <a:p>
            <a:pPr marL="285750" indent="-285750" fontAlgn="base">
              <a:buFont typeface="Arial" panose="020B0604020202020204" pitchFamily="34" charset="0"/>
              <a:buChar char="•"/>
            </a:pPr>
            <a:r>
              <a:rPr lang="en-US" sz="2000" b="1" dirty="0">
                <a:solidFill>
                  <a:schemeClr val="bg2"/>
                </a:solidFill>
              </a:rPr>
              <a:t>GSA Advantage Spend Analysis Program</a:t>
            </a:r>
            <a:r>
              <a:rPr lang="en-US" sz="2000" dirty="0" smtClean="0">
                <a:solidFill>
                  <a:schemeClr val="bg2"/>
                </a:solidFill>
              </a:rPr>
              <a:t> (ASAP)</a:t>
            </a:r>
          </a:p>
          <a:p>
            <a:pPr marL="285750" indent="-285750" fontAlgn="base">
              <a:buFont typeface="Arial" panose="020B0604020202020204" pitchFamily="34" charset="0"/>
              <a:buChar char="•"/>
            </a:pPr>
            <a:r>
              <a:rPr lang="en-US" sz="2000" b="1" dirty="0">
                <a:solidFill>
                  <a:schemeClr val="bg2"/>
                </a:solidFill>
              </a:rPr>
              <a:t>GSA Forecast of Contracting Opportunities </a:t>
            </a:r>
            <a:r>
              <a:rPr lang="en-US" sz="2000" dirty="0">
                <a:solidFill>
                  <a:schemeClr val="bg2"/>
                </a:solidFill>
              </a:rPr>
              <a:t>- </a:t>
            </a:r>
            <a:r>
              <a:rPr lang="en-US" sz="2000" dirty="0" smtClean="0">
                <a:solidFill>
                  <a:schemeClr val="bg2"/>
                </a:solidFill>
              </a:rPr>
              <a:t>Agency-wide</a:t>
            </a:r>
          </a:p>
        </p:txBody>
      </p:sp>
      <p:pic>
        <p:nvPicPr>
          <p:cNvPr id="142" name="Shape 142"/>
          <p:cNvPicPr preferRelativeResize="0"/>
          <p:nvPr/>
        </p:nvPicPr>
        <p:blipFill rotWithShape="1">
          <a:blip r:embed="rId4">
            <a:alphaModFix amt="12000"/>
          </a:blip>
          <a:srcRect/>
          <a:stretch/>
        </p:blipFill>
        <p:spPr>
          <a:xfrm>
            <a:off x="76200" y="-287986"/>
            <a:ext cx="9144000" cy="1430985"/>
          </a:xfrm>
          <a:prstGeom prst="rect">
            <a:avLst/>
          </a:prstGeom>
          <a:noFill/>
          <a:ln>
            <a:no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6277" y="2924310"/>
            <a:ext cx="1950720" cy="1950720"/>
          </a:xfrm>
          <a:prstGeom prst="rect">
            <a:avLst/>
          </a:prstGeom>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p:nvPr/>
        </p:nvSpPr>
        <p:spPr>
          <a:xfrm>
            <a:off x="-76200" y="1103607"/>
            <a:ext cx="9296399" cy="127692"/>
          </a:xfrm>
          <a:prstGeom prst="rect">
            <a:avLst/>
          </a:prstGeom>
          <a:solidFill>
            <a:srgbClr val="266BA6"/>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48" name="Shape 148"/>
          <p:cNvSpPr/>
          <p:nvPr/>
        </p:nvSpPr>
        <p:spPr>
          <a:xfrm>
            <a:off x="-76200" y="1280459"/>
            <a:ext cx="9296399" cy="127692"/>
          </a:xfrm>
          <a:prstGeom prst="rect">
            <a:avLst/>
          </a:prstGeom>
          <a:solidFill>
            <a:srgbClr val="00345E"/>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49" name="Shape 149"/>
          <p:cNvSpPr txBox="1"/>
          <p:nvPr/>
        </p:nvSpPr>
        <p:spPr>
          <a:xfrm>
            <a:off x="4800600" y="381000"/>
            <a:ext cx="411480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rgbClr val="266BA6"/>
                </a:solidFill>
                <a:latin typeface="Arial"/>
                <a:ea typeface="Arial"/>
                <a:cs typeface="Arial"/>
                <a:sym typeface="Arial"/>
              </a:rPr>
              <a:t>AN OVERVIEW FOR NEW VENDORS</a:t>
            </a:r>
          </a:p>
        </p:txBody>
      </p:sp>
      <p:pic>
        <p:nvPicPr>
          <p:cNvPr id="150" name="Shape 150"/>
          <p:cNvPicPr preferRelativeResize="0"/>
          <p:nvPr/>
        </p:nvPicPr>
        <p:blipFill rotWithShape="1">
          <a:blip r:embed="rId3">
            <a:alphaModFix/>
          </a:blip>
          <a:srcRect/>
          <a:stretch/>
        </p:blipFill>
        <p:spPr>
          <a:xfrm>
            <a:off x="76200" y="76200"/>
            <a:ext cx="990599" cy="990599"/>
          </a:xfrm>
          <a:prstGeom prst="rect">
            <a:avLst/>
          </a:prstGeom>
          <a:noFill/>
          <a:ln>
            <a:noFill/>
          </a:ln>
        </p:spPr>
      </p:pic>
      <p:sp>
        <p:nvSpPr>
          <p:cNvPr id="151" name="Shape 151"/>
          <p:cNvSpPr txBox="1"/>
          <p:nvPr/>
        </p:nvSpPr>
        <p:spPr>
          <a:xfrm>
            <a:off x="233870" y="1676400"/>
            <a:ext cx="609600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1" i="0" u="none" strike="noStrike" cap="none" baseline="0" dirty="0" smtClean="0">
                <a:solidFill>
                  <a:srgbClr val="00345E"/>
                </a:solidFill>
                <a:latin typeface="Arial"/>
                <a:ea typeface="Arial"/>
                <a:cs typeface="Arial"/>
                <a:sym typeface="Arial"/>
              </a:rPr>
              <a:t>System For Award Management (SAM)</a:t>
            </a:r>
          </a:p>
          <a:p>
            <a:pPr lvl="0">
              <a:buSzPct val="25000"/>
            </a:pPr>
            <a:r>
              <a:rPr lang="en-US" sz="1800" u="sng" dirty="0">
                <a:hlinkClick r:id="rId4"/>
              </a:rPr>
              <a:t>www.sam.gov</a:t>
            </a:r>
            <a:endParaRPr lang="en-US" sz="1800" b="0" i="0" u="none" strike="noStrike" cap="none" baseline="0" dirty="0">
              <a:solidFill>
                <a:srgbClr val="00345E"/>
              </a:solidFill>
              <a:latin typeface="Arial"/>
              <a:ea typeface="Arial"/>
              <a:cs typeface="Arial"/>
              <a:sym typeface="Arial"/>
            </a:endParaRPr>
          </a:p>
        </p:txBody>
      </p:sp>
      <p:pic>
        <p:nvPicPr>
          <p:cNvPr id="155" name="Shape 155"/>
          <p:cNvPicPr preferRelativeResize="0"/>
          <p:nvPr/>
        </p:nvPicPr>
        <p:blipFill rotWithShape="1">
          <a:blip r:embed="rId5">
            <a:alphaModFix amt="12000"/>
          </a:blip>
          <a:srcRect/>
          <a:stretch/>
        </p:blipFill>
        <p:spPr>
          <a:xfrm>
            <a:off x="76200" y="-287986"/>
            <a:ext cx="9144000" cy="1430985"/>
          </a:xfrm>
          <a:prstGeom prst="rect">
            <a:avLst/>
          </a:prstGeom>
          <a:noFill/>
          <a:ln>
            <a:noFill/>
          </a:ln>
        </p:spPr>
      </p:pic>
      <p:sp>
        <p:nvSpPr>
          <p:cNvPr id="3" name="Rectangle 2"/>
          <p:cNvSpPr/>
          <p:nvPr/>
        </p:nvSpPr>
        <p:spPr>
          <a:xfrm>
            <a:off x="5334000" y="2819400"/>
            <a:ext cx="3751770" cy="4038600"/>
          </a:xfrm>
          <a:prstGeom prst="rect">
            <a:avLst/>
          </a:prstGeom>
        </p:spPr>
        <p:txBody>
          <a:bodyPr/>
          <a:lstStyle/>
          <a:p>
            <a:pPr lvl="0" rtl="0">
              <a:buChar char="•"/>
            </a:pPr>
            <a:r>
              <a:rPr lang="en-US" sz="1900" b="0" i="0" baseline="0" dirty="0" smtClean="0">
                <a:solidFill>
                  <a:schemeClr val="bg2"/>
                </a:solidFill>
              </a:rPr>
              <a:t>The System for Award Management (SAM) is the primary database used by federal agencies to locate contractors.</a:t>
            </a:r>
          </a:p>
          <a:p>
            <a:pPr lvl="0" rtl="0"/>
            <a:endParaRPr lang="en-US" sz="1900" dirty="0">
              <a:solidFill>
                <a:schemeClr val="bg2"/>
              </a:solidFill>
            </a:endParaRPr>
          </a:p>
          <a:p>
            <a:pPr lvl="0" rtl="0">
              <a:buChar char="•"/>
            </a:pPr>
            <a:r>
              <a:rPr lang="en-US" sz="1900" b="0" i="0" baseline="0" dirty="0" smtClean="0">
                <a:solidFill>
                  <a:schemeClr val="bg2"/>
                </a:solidFill>
              </a:rPr>
              <a:t>Vendors are required to “Create a User Account &amp; Register their</a:t>
            </a:r>
            <a:r>
              <a:rPr lang="en-US" sz="1900" b="0" i="0" dirty="0" smtClean="0">
                <a:solidFill>
                  <a:schemeClr val="bg2"/>
                </a:solidFill>
              </a:rPr>
              <a:t> </a:t>
            </a:r>
            <a:r>
              <a:rPr lang="en-US" sz="1900" b="0" i="0" baseline="0" dirty="0" smtClean="0">
                <a:solidFill>
                  <a:schemeClr val="bg2"/>
                </a:solidFill>
              </a:rPr>
              <a:t>Entity” (business, individual, or government agency) in order to compete and submit bids for federal opportunities.</a:t>
            </a:r>
            <a:endParaRPr lang="en-US" sz="1900" dirty="0">
              <a:solidFill>
                <a:schemeClr val="bg2"/>
              </a:solidFill>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3173" y="1676400"/>
            <a:ext cx="2499995" cy="937498"/>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5770" y="2910840"/>
            <a:ext cx="4985830" cy="3230880"/>
          </a:xfrm>
          <a:prstGeom prst="rect">
            <a:avLst/>
          </a:prstGeom>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GSA PRESENTATION V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834</TotalTime>
  <Words>2143</Words>
  <Application>Microsoft Office PowerPoint</Application>
  <PresentationFormat>On-screen Show (4:3)</PresentationFormat>
  <Paragraphs>265</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GSA PRESENTATION V1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Solutions: </vt:lpstr>
      <vt:lpstr>Contact Our Regional Staff</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ChristyLJackiewicz</dc:creator>
  <cp:lastModifiedBy>ChasityNAsh</cp:lastModifiedBy>
  <cp:revision>64</cp:revision>
  <dcterms:modified xsi:type="dcterms:W3CDTF">2020-11-17T17:16:12Z</dcterms:modified>
</cp:coreProperties>
</file>