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0"/>
  </p:notesMasterIdLst>
  <p:sldIdLst>
    <p:sldId id="259" r:id="rId2"/>
    <p:sldId id="284" r:id="rId3"/>
    <p:sldId id="273" r:id="rId4"/>
    <p:sldId id="295" r:id="rId5"/>
    <p:sldId id="296" r:id="rId6"/>
    <p:sldId id="297" r:id="rId7"/>
    <p:sldId id="274" r:id="rId8"/>
    <p:sldId id="279" r:id="rId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on-Posey, Cynthia" initials="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50"/>
    <a:srgbClr val="006A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63" autoAdjust="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smtClean="0">
                <a:latin typeface="Arial" charset="0"/>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6" tIns="46583" rIns="93166" bIns="46583" rtlCol="0"/>
          <a:lstStyle>
            <a:lvl1pPr algn="r">
              <a:defRPr sz="1200" smtClean="0">
                <a:latin typeface="Arial" charset="0"/>
              </a:defRPr>
            </a:lvl1pPr>
          </a:lstStyle>
          <a:p>
            <a:pPr>
              <a:defRPr/>
            </a:pPr>
            <a:fld id="{AB2DDEC2-B358-4E35-955C-2E58BBA3D75E}" type="datetimeFigureOut">
              <a:rPr lang="en-US"/>
              <a:pPr>
                <a:defRPr/>
              </a:pPr>
              <a:t>11/12/2020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6" tIns="46583" rIns="93166" bIns="4658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66" tIns="46583" rIns="93166" bIns="46583" rtlCol="0" anchor="b"/>
          <a:lstStyle>
            <a:lvl1pPr algn="l">
              <a:defRPr sz="1200" smtClean="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66" tIns="46583" rIns="93166" bIns="46583" rtlCol="0" anchor="b"/>
          <a:lstStyle>
            <a:lvl1pPr algn="r">
              <a:defRPr sz="1200" smtClean="0">
                <a:latin typeface="Arial" charset="0"/>
              </a:defRPr>
            </a:lvl1pPr>
          </a:lstStyle>
          <a:p>
            <a:pPr>
              <a:defRPr/>
            </a:pPr>
            <a:fld id="{F5C830C2-6868-4D66-A214-F844CB9D7852}" type="slidenum">
              <a:rPr lang="en-US"/>
              <a:pPr>
                <a:defRPr/>
              </a:pPr>
              <a:t>‹#›</a:t>
            </a:fld>
            <a:endParaRPr lang="en-US" dirty="0"/>
          </a:p>
        </p:txBody>
      </p:sp>
    </p:spTree>
    <p:extLst>
      <p:ext uri="{BB962C8B-B14F-4D97-AF65-F5344CB8AC3E}">
        <p14:creationId xmlns:p14="http://schemas.microsoft.com/office/powerpoint/2010/main" val="19778809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6974" indent="-291144" eaLnBrk="0" hangingPunct="0">
              <a:defRPr>
                <a:solidFill>
                  <a:schemeClr val="tx1"/>
                </a:solidFill>
                <a:latin typeface="Arial" pitchFamily="34" charset="0"/>
              </a:defRPr>
            </a:lvl2pPr>
            <a:lvl3pPr marL="1164576" indent="-232915" eaLnBrk="0" hangingPunct="0">
              <a:defRPr>
                <a:solidFill>
                  <a:schemeClr val="tx1"/>
                </a:solidFill>
                <a:latin typeface="Arial" pitchFamily="34" charset="0"/>
              </a:defRPr>
            </a:lvl3pPr>
            <a:lvl4pPr marL="1630406" indent="-232915" eaLnBrk="0" hangingPunct="0">
              <a:defRPr>
                <a:solidFill>
                  <a:schemeClr val="tx1"/>
                </a:solidFill>
                <a:latin typeface="Arial" pitchFamily="34" charset="0"/>
              </a:defRPr>
            </a:lvl4pPr>
            <a:lvl5pPr marL="2096235" indent="-232915" eaLnBrk="0" hangingPunct="0">
              <a:defRPr>
                <a:solidFill>
                  <a:schemeClr val="tx1"/>
                </a:solidFill>
                <a:latin typeface="Arial" pitchFamily="34" charset="0"/>
              </a:defRPr>
            </a:lvl5pPr>
            <a:lvl6pPr marL="2562066" indent="-232915" defTabSz="465830" eaLnBrk="0" fontAlgn="base" hangingPunct="0">
              <a:spcBef>
                <a:spcPct val="0"/>
              </a:spcBef>
              <a:spcAft>
                <a:spcPct val="0"/>
              </a:spcAft>
              <a:defRPr>
                <a:solidFill>
                  <a:schemeClr val="tx1"/>
                </a:solidFill>
                <a:latin typeface="Arial" pitchFamily="34" charset="0"/>
              </a:defRPr>
            </a:lvl6pPr>
            <a:lvl7pPr marL="3027896" indent="-232915" defTabSz="465830" eaLnBrk="0" fontAlgn="base" hangingPunct="0">
              <a:spcBef>
                <a:spcPct val="0"/>
              </a:spcBef>
              <a:spcAft>
                <a:spcPct val="0"/>
              </a:spcAft>
              <a:defRPr>
                <a:solidFill>
                  <a:schemeClr val="tx1"/>
                </a:solidFill>
                <a:latin typeface="Arial" pitchFamily="34" charset="0"/>
              </a:defRPr>
            </a:lvl7pPr>
            <a:lvl8pPr marL="3493726" indent="-232915" defTabSz="465830" eaLnBrk="0" fontAlgn="base" hangingPunct="0">
              <a:spcBef>
                <a:spcPct val="0"/>
              </a:spcBef>
              <a:spcAft>
                <a:spcPct val="0"/>
              </a:spcAft>
              <a:defRPr>
                <a:solidFill>
                  <a:schemeClr val="tx1"/>
                </a:solidFill>
                <a:latin typeface="Arial" pitchFamily="34" charset="0"/>
              </a:defRPr>
            </a:lvl8pPr>
            <a:lvl9pPr marL="3959556" indent="-232915" defTabSz="465830" eaLnBrk="0" fontAlgn="base" hangingPunct="0">
              <a:spcBef>
                <a:spcPct val="0"/>
              </a:spcBef>
              <a:spcAft>
                <a:spcPct val="0"/>
              </a:spcAft>
              <a:defRPr>
                <a:solidFill>
                  <a:schemeClr val="tx1"/>
                </a:solidFill>
                <a:latin typeface="Arial" pitchFamily="34" charset="0"/>
              </a:defRPr>
            </a:lvl9pPr>
          </a:lstStyle>
          <a:p>
            <a:pPr eaLnBrk="1" hangingPunct="1"/>
            <a:fld id="{DF57BFA7-A92D-4377-9639-9C841BA97A9C}" type="slidenum">
              <a:rPr lang="en-US" altLang="en-US"/>
              <a:pPr eaLnBrk="1" hangingPunct="1"/>
              <a:t>3</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6974" indent="-291144" eaLnBrk="0" hangingPunct="0">
              <a:defRPr>
                <a:solidFill>
                  <a:schemeClr val="tx1"/>
                </a:solidFill>
                <a:latin typeface="Arial" pitchFamily="34" charset="0"/>
              </a:defRPr>
            </a:lvl2pPr>
            <a:lvl3pPr marL="1164576" indent="-232915" eaLnBrk="0" hangingPunct="0">
              <a:defRPr>
                <a:solidFill>
                  <a:schemeClr val="tx1"/>
                </a:solidFill>
                <a:latin typeface="Arial" pitchFamily="34" charset="0"/>
              </a:defRPr>
            </a:lvl3pPr>
            <a:lvl4pPr marL="1630406" indent="-232915" eaLnBrk="0" hangingPunct="0">
              <a:defRPr>
                <a:solidFill>
                  <a:schemeClr val="tx1"/>
                </a:solidFill>
                <a:latin typeface="Arial" pitchFamily="34" charset="0"/>
              </a:defRPr>
            </a:lvl4pPr>
            <a:lvl5pPr marL="2096235" indent="-232915" eaLnBrk="0" hangingPunct="0">
              <a:defRPr>
                <a:solidFill>
                  <a:schemeClr val="tx1"/>
                </a:solidFill>
                <a:latin typeface="Arial" pitchFamily="34" charset="0"/>
              </a:defRPr>
            </a:lvl5pPr>
            <a:lvl6pPr marL="2562066" indent="-232915" defTabSz="465830" eaLnBrk="0" fontAlgn="base" hangingPunct="0">
              <a:spcBef>
                <a:spcPct val="0"/>
              </a:spcBef>
              <a:spcAft>
                <a:spcPct val="0"/>
              </a:spcAft>
              <a:defRPr>
                <a:solidFill>
                  <a:schemeClr val="tx1"/>
                </a:solidFill>
                <a:latin typeface="Arial" pitchFamily="34" charset="0"/>
              </a:defRPr>
            </a:lvl6pPr>
            <a:lvl7pPr marL="3027896" indent="-232915" defTabSz="465830" eaLnBrk="0" fontAlgn="base" hangingPunct="0">
              <a:spcBef>
                <a:spcPct val="0"/>
              </a:spcBef>
              <a:spcAft>
                <a:spcPct val="0"/>
              </a:spcAft>
              <a:defRPr>
                <a:solidFill>
                  <a:schemeClr val="tx1"/>
                </a:solidFill>
                <a:latin typeface="Arial" pitchFamily="34" charset="0"/>
              </a:defRPr>
            </a:lvl7pPr>
            <a:lvl8pPr marL="3493726" indent="-232915" defTabSz="465830" eaLnBrk="0" fontAlgn="base" hangingPunct="0">
              <a:spcBef>
                <a:spcPct val="0"/>
              </a:spcBef>
              <a:spcAft>
                <a:spcPct val="0"/>
              </a:spcAft>
              <a:defRPr>
                <a:solidFill>
                  <a:schemeClr val="tx1"/>
                </a:solidFill>
                <a:latin typeface="Arial" pitchFamily="34" charset="0"/>
              </a:defRPr>
            </a:lvl8pPr>
            <a:lvl9pPr marL="3959556" indent="-232915" defTabSz="465830" eaLnBrk="0" fontAlgn="base" hangingPunct="0">
              <a:spcBef>
                <a:spcPct val="0"/>
              </a:spcBef>
              <a:spcAft>
                <a:spcPct val="0"/>
              </a:spcAft>
              <a:defRPr>
                <a:solidFill>
                  <a:schemeClr val="tx1"/>
                </a:solidFill>
                <a:latin typeface="Arial" pitchFamily="34" charset="0"/>
              </a:defRPr>
            </a:lvl9pPr>
          </a:lstStyle>
          <a:p>
            <a:pPr eaLnBrk="1" hangingPunct="1"/>
            <a:fld id="{2D6165B4-502C-4D56-8444-93C4EAB0CF46}" type="slidenum">
              <a:rPr lang="en-US" altLang="en-US"/>
              <a:pPr eaLnBrk="1" hangingPunct="1"/>
              <a:t>7</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0903" indent="-288809" eaLnBrk="0" hangingPunct="0">
              <a:defRPr>
                <a:solidFill>
                  <a:schemeClr val="tx1"/>
                </a:solidFill>
                <a:latin typeface="Arial" pitchFamily="34" charset="0"/>
              </a:defRPr>
            </a:lvl2pPr>
            <a:lvl3pPr marL="1155236" indent="-231047" eaLnBrk="0" hangingPunct="0">
              <a:defRPr>
                <a:solidFill>
                  <a:schemeClr val="tx1"/>
                </a:solidFill>
                <a:latin typeface="Arial" pitchFamily="34" charset="0"/>
              </a:defRPr>
            </a:lvl3pPr>
            <a:lvl4pPr marL="1617331" indent="-231047" eaLnBrk="0" hangingPunct="0">
              <a:defRPr>
                <a:solidFill>
                  <a:schemeClr val="tx1"/>
                </a:solidFill>
                <a:latin typeface="Arial" pitchFamily="34" charset="0"/>
              </a:defRPr>
            </a:lvl4pPr>
            <a:lvl5pPr marL="2079425" indent="-231047" eaLnBrk="0" hangingPunct="0">
              <a:defRPr>
                <a:solidFill>
                  <a:schemeClr val="tx1"/>
                </a:solidFill>
                <a:latin typeface="Arial" pitchFamily="34" charset="0"/>
              </a:defRPr>
            </a:lvl5pPr>
            <a:lvl6pPr marL="2541520" indent="-231047" eaLnBrk="0" fontAlgn="base" hangingPunct="0">
              <a:spcBef>
                <a:spcPct val="0"/>
              </a:spcBef>
              <a:spcAft>
                <a:spcPct val="0"/>
              </a:spcAft>
              <a:defRPr>
                <a:solidFill>
                  <a:schemeClr val="tx1"/>
                </a:solidFill>
                <a:latin typeface="Arial" pitchFamily="34" charset="0"/>
              </a:defRPr>
            </a:lvl6pPr>
            <a:lvl7pPr marL="3003614" indent="-231047" eaLnBrk="0" fontAlgn="base" hangingPunct="0">
              <a:spcBef>
                <a:spcPct val="0"/>
              </a:spcBef>
              <a:spcAft>
                <a:spcPct val="0"/>
              </a:spcAft>
              <a:defRPr>
                <a:solidFill>
                  <a:schemeClr val="tx1"/>
                </a:solidFill>
                <a:latin typeface="Arial" pitchFamily="34" charset="0"/>
              </a:defRPr>
            </a:lvl7pPr>
            <a:lvl8pPr marL="3465708" indent="-231047" eaLnBrk="0" fontAlgn="base" hangingPunct="0">
              <a:spcBef>
                <a:spcPct val="0"/>
              </a:spcBef>
              <a:spcAft>
                <a:spcPct val="0"/>
              </a:spcAft>
              <a:defRPr>
                <a:solidFill>
                  <a:schemeClr val="tx1"/>
                </a:solidFill>
                <a:latin typeface="Arial" pitchFamily="34" charset="0"/>
              </a:defRPr>
            </a:lvl8pPr>
            <a:lvl9pPr marL="3927803" indent="-23104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AF86AE18-782E-4FD6-A850-1412B083D431}" type="slidenum">
              <a:rPr lang="en-US" smtClean="0"/>
              <a:pPr eaLnBrk="1" fontAlgn="base" hangingPunct="1">
                <a:spcBef>
                  <a:spcPct val="0"/>
                </a:spcBef>
                <a:spcAft>
                  <a:spcPct val="0"/>
                </a:spcAft>
              </a:pPr>
              <a:t>8</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D0AC38-5B75-4AE2-A814-EB3D118361B0}" type="datetimeFigureOut">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773305-88EE-450F-AA65-E038FFE6228C}" type="slidenum">
              <a:rPr lang="en-US"/>
              <a:pPr>
                <a:defRPr/>
              </a:pPr>
              <a:t>‹#›</a:t>
            </a:fld>
            <a:endParaRPr lang="en-US" dirty="0"/>
          </a:p>
        </p:txBody>
      </p:sp>
    </p:spTree>
    <p:extLst>
      <p:ext uri="{BB962C8B-B14F-4D97-AF65-F5344CB8AC3E}">
        <p14:creationId xmlns:p14="http://schemas.microsoft.com/office/powerpoint/2010/main" val="394621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0EEFAA-D494-42A7-9A16-B3B9887AF0D5}" type="datetimeFigureOut">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D3A8CD-5204-47AE-B337-776BE13A5C0E}" type="slidenum">
              <a:rPr lang="en-US"/>
              <a:pPr>
                <a:defRPr/>
              </a:pPr>
              <a:t>‹#›</a:t>
            </a:fld>
            <a:endParaRPr lang="en-US" dirty="0"/>
          </a:p>
        </p:txBody>
      </p:sp>
    </p:spTree>
    <p:extLst>
      <p:ext uri="{BB962C8B-B14F-4D97-AF65-F5344CB8AC3E}">
        <p14:creationId xmlns:p14="http://schemas.microsoft.com/office/powerpoint/2010/main" val="167127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8E7400-9392-4262-BDEC-9DED38C0A1F3}" type="datetimeFigureOut">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0A5BEF3-3A11-4FAC-9AF7-76DAAABE88D8}" type="slidenum">
              <a:rPr lang="en-US"/>
              <a:pPr>
                <a:defRPr/>
              </a:pPr>
              <a:t>‹#›</a:t>
            </a:fld>
            <a:endParaRPr lang="en-US" dirty="0"/>
          </a:p>
        </p:txBody>
      </p:sp>
    </p:spTree>
    <p:extLst>
      <p:ext uri="{BB962C8B-B14F-4D97-AF65-F5344CB8AC3E}">
        <p14:creationId xmlns:p14="http://schemas.microsoft.com/office/powerpoint/2010/main" val="396520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82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658F2A-9E56-4A45-BC50-6EA703EA6745}" type="datetimeFigureOut">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C55C09-CEAD-48A4-A990-662FAB7B19E2}" type="slidenum">
              <a:rPr lang="en-US"/>
              <a:pPr>
                <a:defRPr/>
              </a:pPr>
              <a:t>‹#›</a:t>
            </a:fld>
            <a:endParaRPr lang="en-US" dirty="0"/>
          </a:p>
        </p:txBody>
      </p:sp>
    </p:spTree>
    <p:extLst>
      <p:ext uri="{BB962C8B-B14F-4D97-AF65-F5344CB8AC3E}">
        <p14:creationId xmlns:p14="http://schemas.microsoft.com/office/powerpoint/2010/main" val="104780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005CEB-C383-4444-8800-2892B7AB1760}" type="datetimeFigureOut">
              <a:rPr lang="en-US"/>
              <a:pPr>
                <a:defRPr/>
              </a:pPr>
              <a:t>11/12/2020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4A1925-95D1-49C5-B301-E5ECA2F5F577}" type="slidenum">
              <a:rPr lang="en-US"/>
              <a:pPr>
                <a:defRPr/>
              </a:pPr>
              <a:t>‹#›</a:t>
            </a:fld>
            <a:endParaRPr lang="en-US" dirty="0"/>
          </a:p>
        </p:txBody>
      </p:sp>
    </p:spTree>
    <p:extLst>
      <p:ext uri="{BB962C8B-B14F-4D97-AF65-F5344CB8AC3E}">
        <p14:creationId xmlns:p14="http://schemas.microsoft.com/office/powerpoint/2010/main" val="242781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6AA7E38-ADE6-4A0C-8A1D-655B59552EFB}" type="datetimeFigureOut">
              <a:rPr lang="en-US"/>
              <a:pPr>
                <a:defRPr/>
              </a:pPr>
              <a:t>11/12/2020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4E5AD7-458E-4824-A240-3C591F439B04}" type="slidenum">
              <a:rPr lang="en-US"/>
              <a:pPr>
                <a:defRPr/>
              </a:pPr>
              <a:t>‹#›</a:t>
            </a:fld>
            <a:endParaRPr lang="en-US" dirty="0"/>
          </a:p>
        </p:txBody>
      </p:sp>
    </p:spTree>
    <p:extLst>
      <p:ext uri="{BB962C8B-B14F-4D97-AF65-F5344CB8AC3E}">
        <p14:creationId xmlns:p14="http://schemas.microsoft.com/office/powerpoint/2010/main" val="219985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5F9061-8088-488C-915D-11F21188E666}" type="datetimeFigureOut">
              <a:rPr lang="en-US"/>
              <a:pPr>
                <a:defRPr/>
              </a:pPr>
              <a:t>11/12/2020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CC6370D-4199-4CDF-B7BA-83A20B984726}" type="slidenum">
              <a:rPr lang="en-US"/>
              <a:pPr>
                <a:defRPr/>
              </a:pPr>
              <a:t>‹#›</a:t>
            </a:fld>
            <a:endParaRPr lang="en-US" dirty="0"/>
          </a:p>
        </p:txBody>
      </p:sp>
    </p:spTree>
    <p:extLst>
      <p:ext uri="{BB962C8B-B14F-4D97-AF65-F5344CB8AC3E}">
        <p14:creationId xmlns:p14="http://schemas.microsoft.com/office/powerpoint/2010/main" val="139520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6F6082E-63F2-4A45-9F03-DA31663ECB88}" type="datetimeFigureOut">
              <a:rPr lang="en-US"/>
              <a:pPr>
                <a:defRPr/>
              </a:pPr>
              <a:t>11/12/2020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5D4915-85A1-4E14-AFE3-9E8B06D4608C}" type="slidenum">
              <a:rPr lang="en-US"/>
              <a:pPr>
                <a:defRPr/>
              </a:pPr>
              <a:t>‹#›</a:t>
            </a:fld>
            <a:endParaRPr lang="en-US" dirty="0"/>
          </a:p>
        </p:txBody>
      </p:sp>
    </p:spTree>
    <p:extLst>
      <p:ext uri="{BB962C8B-B14F-4D97-AF65-F5344CB8AC3E}">
        <p14:creationId xmlns:p14="http://schemas.microsoft.com/office/powerpoint/2010/main" val="2194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6AE429-8864-4558-BF50-2D134A44F3EC}" type="datetimeFigureOut">
              <a:rPr lang="en-US"/>
              <a:pPr>
                <a:defRPr/>
              </a:pPr>
              <a:t>11/12/2020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F018360-61D8-4060-B020-F25CBE3EE979}" type="slidenum">
              <a:rPr lang="en-US"/>
              <a:pPr>
                <a:defRPr/>
              </a:pPr>
              <a:t>‹#›</a:t>
            </a:fld>
            <a:endParaRPr lang="en-US" dirty="0"/>
          </a:p>
        </p:txBody>
      </p:sp>
    </p:spTree>
    <p:extLst>
      <p:ext uri="{BB962C8B-B14F-4D97-AF65-F5344CB8AC3E}">
        <p14:creationId xmlns:p14="http://schemas.microsoft.com/office/powerpoint/2010/main" val="353826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015F0E-CDCC-4DAC-AC3F-C2989021E516}" type="datetimeFigureOut">
              <a:rPr lang="en-US"/>
              <a:pPr>
                <a:defRPr/>
              </a:pPr>
              <a:t>11/12/2020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6CB61-F5F7-4D2D-8D9D-21B77B57A410}" type="slidenum">
              <a:rPr lang="en-US"/>
              <a:pPr>
                <a:defRPr/>
              </a:pPr>
              <a:t>‹#›</a:t>
            </a:fld>
            <a:endParaRPr lang="en-US" dirty="0"/>
          </a:p>
        </p:txBody>
      </p:sp>
    </p:spTree>
    <p:extLst>
      <p:ext uri="{BB962C8B-B14F-4D97-AF65-F5344CB8AC3E}">
        <p14:creationId xmlns:p14="http://schemas.microsoft.com/office/powerpoint/2010/main" val="214709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6CC34C-A105-40DC-A680-8870B30165E8}" type="datetimeFigureOut">
              <a:rPr lang="en-US"/>
              <a:pPr>
                <a:defRPr/>
              </a:pPr>
              <a:t>11/12/2020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7678888-1FEE-4EF4-86BF-D372BF849C1D}" type="slidenum">
              <a:rPr lang="en-US"/>
              <a:pPr>
                <a:defRPr/>
              </a:pPr>
              <a:t>‹#›</a:t>
            </a:fld>
            <a:endParaRPr lang="en-US" dirty="0"/>
          </a:p>
        </p:txBody>
      </p:sp>
    </p:spTree>
    <p:extLst>
      <p:ext uri="{BB962C8B-B14F-4D97-AF65-F5344CB8AC3E}">
        <p14:creationId xmlns:p14="http://schemas.microsoft.com/office/powerpoint/2010/main" val="253153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07B1DEE-D3E6-4222-AF21-712AC8AE1625}" type="datetimeFigureOut">
              <a:rPr lang="en-US"/>
              <a:pPr>
                <a:defRPr/>
              </a:pPr>
              <a:t>11/12/2020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84DE6E1-B0BA-42F6-B009-5BCC92AA14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visn8.va.gov/VISN8/index.asp"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va.gov/oal/business/pps/flash16-20.asp" TargetMode="External"/><Relationship Id="rId2" Type="http://schemas.openxmlformats.org/officeDocument/2006/relationships/hyperlink" Target="http://www.supremecourt.gov/opinions/15pdf/14-916_6j37.pdf"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dnb.com/" TargetMode="External"/><Relationship Id="rId2" Type="http://schemas.openxmlformats.org/officeDocument/2006/relationships/hyperlink" Target="https://beta.sam.gov/" TargetMode="External"/><Relationship Id="rId1" Type="http://schemas.openxmlformats.org/officeDocument/2006/relationships/slideLayout" Target="../slideLayouts/slideLayout7.xml"/><Relationship Id="rId4" Type="http://schemas.openxmlformats.org/officeDocument/2006/relationships/hyperlink" Target="https://vip.vetbiz.va.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ptac-us.org/new/" TargetMode="External"/><Relationship Id="rId2" Type="http://schemas.openxmlformats.org/officeDocument/2006/relationships/hyperlink" Target="http://www.fptac.org/" TargetMode="External"/><Relationship Id="rId1" Type="http://schemas.openxmlformats.org/officeDocument/2006/relationships/slideLayout" Target="../slideLayouts/slideLayout7.xml"/><Relationship Id="rId6" Type="http://schemas.openxmlformats.org/officeDocument/2006/relationships/hyperlink" Target="http://www.sba.gov/" TargetMode="External"/><Relationship Id="rId5" Type="http://schemas.openxmlformats.org/officeDocument/2006/relationships/hyperlink" Target="http://www.sba.gov/tools/local-assistance/sbdc" TargetMode="External"/><Relationship Id="rId4" Type="http://schemas.openxmlformats.org/officeDocument/2006/relationships/hyperlink" Target="http://www.sbdctampabay.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buy.gsa.gov/ebu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vendorportal.ecms.va.gov/eVP/fco/VisnMap.aspx" TargetMode="External"/><Relationship Id="rId5" Type="http://schemas.openxmlformats.org/officeDocument/2006/relationships/hyperlink" Target="https://beta.sam.gov/" TargetMode="External"/><Relationship Id="rId4" Type="http://schemas.openxmlformats.org/officeDocument/2006/relationships/hyperlink" Target="http://www.sewp.nasa.gov/"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90812" y="342900"/>
            <a:ext cx="7772400" cy="3848956"/>
          </a:xfrm>
          <a:prstGeom prst="rect">
            <a:avLst/>
          </a:prstGeom>
        </p:spPr>
        <p:txBody>
          <a:bodyPr lIns="0" tIns="0" rIns="0" bIns="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50000"/>
              </a:lnSpc>
              <a:spcAft>
                <a:spcPts val="0"/>
              </a:spcAft>
              <a:defRPr/>
            </a:pPr>
            <a:r>
              <a:rPr lang="en-US" sz="3400" spc="100" dirty="0">
                <a:solidFill>
                  <a:schemeClr val="bg1"/>
                </a:solidFill>
                <a:latin typeface="Georgia"/>
                <a:cs typeface="Georgia"/>
              </a:rPr>
              <a:t>How to do Business with</a:t>
            </a:r>
            <a:br>
              <a:rPr lang="en-US" sz="3400" spc="100" dirty="0">
                <a:solidFill>
                  <a:schemeClr val="bg1"/>
                </a:solidFill>
                <a:latin typeface="Georgia"/>
                <a:cs typeface="Georgia"/>
              </a:rPr>
            </a:br>
            <a:r>
              <a:rPr lang="en-US" sz="3400" spc="100" dirty="0">
                <a:solidFill>
                  <a:schemeClr val="bg1"/>
                </a:solidFill>
                <a:latin typeface="Georgia"/>
                <a:cs typeface="Georgia"/>
              </a:rPr>
              <a:t>Network Contracting Office (NCO) 8</a:t>
            </a:r>
            <a:br>
              <a:rPr lang="en-US" sz="3400" spc="100" dirty="0">
                <a:solidFill>
                  <a:schemeClr val="bg1"/>
                </a:solidFill>
                <a:latin typeface="Georgia"/>
                <a:cs typeface="Georgia"/>
              </a:rPr>
            </a:br>
            <a:endParaRPr lang="en-US" sz="3400" spc="100" dirty="0">
              <a:solidFill>
                <a:schemeClr val="bg1"/>
              </a:solidFill>
              <a:latin typeface="Georgia"/>
              <a:cs typeface="Georgia"/>
            </a:endParaRPr>
          </a:p>
          <a:p>
            <a:pPr fontAlgn="auto">
              <a:lnSpc>
                <a:spcPct val="150000"/>
              </a:lnSpc>
              <a:spcAft>
                <a:spcPts val="0"/>
              </a:spcAft>
              <a:defRPr/>
            </a:pPr>
            <a:r>
              <a:rPr lang="en-US" sz="2400" i="1" spc="100" dirty="0">
                <a:solidFill>
                  <a:schemeClr val="bg1"/>
                </a:solidFill>
                <a:latin typeface="Georgia"/>
                <a:cs typeface="Georgia"/>
              </a:rPr>
              <a:t>Trina Berry</a:t>
            </a:r>
            <a:br>
              <a:rPr lang="en-US" sz="2400" i="1" spc="100" dirty="0">
                <a:solidFill>
                  <a:schemeClr val="bg1"/>
                </a:solidFill>
                <a:latin typeface="Georgia"/>
                <a:cs typeface="Georgia"/>
              </a:rPr>
            </a:br>
            <a:r>
              <a:rPr lang="en-US" sz="2400" i="1" spc="100" dirty="0">
                <a:solidFill>
                  <a:schemeClr val="bg1"/>
                </a:solidFill>
                <a:latin typeface="Georgia"/>
                <a:cs typeface="Georgia"/>
              </a:rPr>
              <a:t>Small Business Liaison</a:t>
            </a:r>
          </a:p>
        </p:txBody>
      </p:sp>
      <p:pic>
        <p:nvPicPr>
          <p:cNvPr id="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321" y="5316722"/>
            <a:ext cx="2604976" cy="15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Placeholder 1"/>
          <p:cNvSpPr txBox="1">
            <a:spLocks/>
          </p:cNvSpPr>
          <p:nvPr/>
        </p:nvSpPr>
        <p:spPr bwMode="auto">
          <a:xfrm>
            <a:off x="720725" y="681572"/>
            <a:ext cx="7769225" cy="44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en-US" sz="2800" dirty="0">
                <a:solidFill>
                  <a:srgbClr val="002950"/>
                </a:solidFill>
                <a:latin typeface="Georgia" pitchFamily="18" charset="0"/>
                <a:sym typeface="Myriad Pro Semibold"/>
              </a:rPr>
              <a:t>VISN 8 </a:t>
            </a:r>
            <a:r>
              <a:rPr lang="en-US" sz="2800" dirty="0">
                <a:solidFill>
                  <a:srgbClr val="002950"/>
                </a:solidFill>
                <a:latin typeface="Georgia" pitchFamily="18" charset="0"/>
              </a:rPr>
              <a:t>Geographics / Demographics</a:t>
            </a:r>
            <a:endParaRPr lang="en-US" altLang="en-US" sz="2800" dirty="0">
              <a:solidFill>
                <a:srgbClr val="002950"/>
              </a:solidFill>
              <a:latin typeface="Georgia" pitchFamily="18" charset="0"/>
            </a:endParaRPr>
          </a:p>
        </p:txBody>
      </p:sp>
      <p:sp>
        <p:nvSpPr>
          <p:cNvPr id="6" name="TextBox 5"/>
          <p:cNvSpPr txBox="1"/>
          <p:nvPr/>
        </p:nvSpPr>
        <p:spPr>
          <a:xfrm>
            <a:off x="3806778" y="2736350"/>
            <a:ext cx="1499622" cy="1631216"/>
          </a:xfrm>
          <a:prstGeom prst="rect">
            <a:avLst/>
          </a:prstGeom>
          <a:noFill/>
          <a:ln w="25400" cmpd="thickThin">
            <a:solidFill>
              <a:srgbClr val="000099"/>
            </a:solidFill>
          </a:ln>
        </p:spPr>
        <p:txBody>
          <a:bodyPr wrap="square">
            <a:spAutoFit/>
          </a:bodyPr>
          <a:lstStyle/>
          <a:p>
            <a:pPr algn="ctr">
              <a:defRPr/>
            </a:pPr>
            <a:r>
              <a:rPr lang="en-US" sz="2000" dirty="0">
                <a:latin typeface="+mn-lt"/>
              </a:rPr>
              <a:t>The Nation’s Largest Network of VA Hospitals and Clinics</a:t>
            </a:r>
          </a:p>
        </p:txBody>
      </p:sp>
      <p:sp>
        <p:nvSpPr>
          <p:cNvPr id="8" name="TextBox 7"/>
          <p:cNvSpPr txBox="1"/>
          <p:nvPr/>
        </p:nvSpPr>
        <p:spPr>
          <a:xfrm>
            <a:off x="1808252" y="6324600"/>
            <a:ext cx="5496674" cy="369332"/>
          </a:xfrm>
          <a:prstGeom prst="rect">
            <a:avLst/>
          </a:prstGeom>
          <a:noFill/>
        </p:spPr>
        <p:txBody>
          <a:bodyPr wrap="square" rtlCol="0">
            <a:spAutoFit/>
          </a:bodyPr>
          <a:lstStyle/>
          <a:p>
            <a:pPr algn="ctr"/>
            <a:r>
              <a:rPr lang="en-US" dirty="0">
                <a:hlinkClick r:id="rId2"/>
              </a:rPr>
              <a:t>http://www.visn8.va.gov/VISN8/index.asp</a:t>
            </a:r>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6400" y="1791986"/>
            <a:ext cx="3357150" cy="4532614"/>
          </a:xfrm>
          <a:prstGeom prst="rect">
            <a:avLst/>
          </a:prstGeom>
          <a:noFill/>
          <a:ln w="15875" cap="rnd" cmpd="thickThin">
            <a:solidFill>
              <a:srgbClr val="0000FF"/>
            </a:solidFill>
            <a:round/>
            <a:headEnd/>
            <a:tailEnd/>
          </a:ln>
          <a:effectLst>
            <a:outerShdw blurRad="63500" sx="102000" sy="102000" algn="ctr" rotWithShape="0">
              <a:prstClr val="black">
                <a:alpha val="40000"/>
              </a:prstClr>
            </a:outerShdw>
          </a:effectLst>
        </p:spPr>
      </p:pic>
      <p:sp>
        <p:nvSpPr>
          <p:cNvPr id="4" name="Content Placeholder 10"/>
          <p:cNvSpPr txBox="1">
            <a:spLocks/>
          </p:cNvSpPr>
          <p:nvPr/>
        </p:nvSpPr>
        <p:spPr bwMode="auto">
          <a:xfrm>
            <a:off x="527647" y="1621604"/>
            <a:ext cx="3279131" cy="4532615"/>
          </a:xfrm>
          <a:prstGeom prst="rect">
            <a:avLst/>
          </a:prstGeom>
          <a:noFill/>
          <a:ln w="34925" cap="rnd" cmpd="thickThin">
            <a:solidFill>
              <a:srgbClr val="0000FF"/>
            </a:solidFill>
            <a:round/>
            <a:headEnd/>
            <a:tailEnd/>
          </a:ln>
          <a:effectLst>
            <a:outerShdw blurRad="63500" sx="102000" sy="102000" algn="ctr" rotWithShape="0">
              <a:schemeClr val="tx1">
                <a:alpha val="40000"/>
              </a:schemeClr>
            </a:outerShdw>
          </a:effectLst>
        </p:spPr>
        <p:txBody>
          <a:bodyPr/>
          <a:lstStyle/>
          <a:p>
            <a:pPr marL="342900" indent="-342900">
              <a:spcBef>
                <a:spcPct val="20000"/>
              </a:spcBef>
              <a:buClr>
                <a:schemeClr val="accent2"/>
              </a:buClr>
              <a:buFont typeface="ZDingbats" pitchFamily="2" charset="0"/>
              <a:buNone/>
              <a:defRPr/>
            </a:pPr>
            <a:endParaRPr lang="en-US" sz="300" b="1" dirty="0"/>
          </a:p>
          <a:p>
            <a:pPr marL="342900" indent="-342900">
              <a:spcBef>
                <a:spcPct val="20000"/>
              </a:spcBef>
              <a:buClr>
                <a:schemeClr val="accent2"/>
              </a:buClr>
              <a:buFont typeface="ZDingbats" pitchFamily="2" charset="0"/>
              <a:buNone/>
              <a:defRPr/>
            </a:pPr>
            <a:r>
              <a:rPr lang="en-US" sz="1200" b="1" dirty="0"/>
              <a:t>Veteran Population:	         1.6M</a:t>
            </a:r>
          </a:p>
          <a:p>
            <a:pPr marL="342900" indent="-342900">
              <a:spcBef>
                <a:spcPct val="20000"/>
              </a:spcBef>
              <a:buClr>
                <a:schemeClr val="accent2"/>
              </a:buClr>
              <a:buFont typeface="ZDingbats" pitchFamily="2" charset="0"/>
              <a:buNone/>
              <a:defRPr/>
            </a:pPr>
            <a:endParaRPr lang="en-US" sz="500" b="1" dirty="0"/>
          </a:p>
          <a:p>
            <a:pPr marL="342900" indent="-342900">
              <a:spcBef>
                <a:spcPct val="20000"/>
              </a:spcBef>
              <a:buClr>
                <a:schemeClr val="accent2"/>
              </a:buClr>
              <a:buFont typeface="ZDingbats" pitchFamily="2" charset="0"/>
              <a:buNone/>
              <a:defRPr/>
            </a:pPr>
            <a:r>
              <a:rPr lang="en-US" sz="1200" b="1" dirty="0"/>
              <a:t>Major Hospitals 			    8</a:t>
            </a:r>
          </a:p>
          <a:p>
            <a:pPr marL="342900" indent="-342900">
              <a:spcBef>
                <a:spcPct val="20000"/>
              </a:spcBef>
              <a:buClr>
                <a:schemeClr val="accent2"/>
              </a:buClr>
              <a:buFont typeface="ZDingbats" pitchFamily="2" charset="0"/>
              <a:buNone/>
              <a:defRPr/>
            </a:pPr>
            <a:endParaRPr lang="en-US" sz="500" b="1" dirty="0"/>
          </a:p>
          <a:p>
            <a:pPr marL="342900" indent="-342900">
              <a:spcBef>
                <a:spcPct val="20000"/>
              </a:spcBef>
              <a:buClr>
                <a:schemeClr val="accent2"/>
              </a:buClr>
              <a:buFont typeface="ZDingbats" pitchFamily="2" charset="0"/>
              <a:buNone/>
              <a:defRPr/>
            </a:pPr>
            <a:r>
              <a:rPr lang="en-US" sz="1200" b="1" dirty="0"/>
              <a:t>Clinics				  60</a:t>
            </a:r>
            <a:endParaRPr lang="en-US" sz="1200" dirty="0"/>
          </a:p>
          <a:p>
            <a:pPr marL="342900" indent="-342900">
              <a:spcBef>
                <a:spcPct val="20000"/>
              </a:spcBef>
              <a:buClr>
                <a:schemeClr val="accent2"/>
              </a:buClr>
              <a:buFont typeface="ZDingbats" pitchFamily="2" charset="0"/>
              <a:buNone/>
              <a:defRPr/>
            </a:pPr>
            <a:endParaRPr lang="en-US" sz="500" b="1" dirty="0"/>
          </a:p>
          <a:p>
            <a:pPr marL="342900" indent="-342900">
              <a:spcBef>
                <a:spcPct val="20000"/>
              </a:spcBef>
              <a:buClr>
                <a:schemeClr val="accent2"/>
              </a:buClr>
              <a:buFont typeface="ZDingbats" pitchFamily="2" charset="0"/>
              <a:buNone/>
              <a:defRPr/>
            </a:pPr>
            <a:r>
              <a:rPr lang="en-US" sz="1200" b="1" dirty="0"/>
              <a:t>2018 Total Outpatient Visits:     8.8M</a:t>
            </a:r>
          </a:p>
          <a:p>
            <a:pPr marL="342900" indent="-342900">
              <a:spcBef>
                <a:spcPct val="20000"/>
              </a:spcBef>
              <a:buClr>
                <a:schemeClr val="accent2"/>
              </a:buClr>
              <a:buFont typeface="ZDingbats" pitchFamily="2" charset="0"/>
              <a:buNone/>
              <a:defRPr/>
            </a:pPr>
            <a:endParaRPr lang="en-US" sz="500" b="1" dirty="0"/>
          </a:p>
          <a:p>
            <a:pPr marL="342900" indent="-342900">
              <a:spcBef>
                <a:spcPct val="20000"/>
              </a:spcBef>
              <a:buClr>
                <a:schemeClr val="accent2"/>
              </a:buClr>
              <a:buFont typeface="ZDingbats" pitchFamily="2" charset="0"/>
              <a:buNone/>
              <a:defRPr/>
            </a:pPr>
            <a:r>
              <a:rPr lang="en-US" sz="1200" b="1" dirty="0"/>
              <a:t>Square Miles:		       </a:t>
            </a:r>
            <a:r>
              <a:rPr lang="en-US" sz="1200" dirty="0"/>
              <a:t>64,153</a:t>
            </a:r>
          </a:p>
          <a:p>
            <a:pPr marL="342900" indent="-342900">
              <a:spcBef>
                <a:spcPct val="20000"/>
              </a:spcBef>
              <a:buClr>
                <a:schemeClr val="accent2"/>
              </a:buClr>
              <a:buFont typeface="ZDingbats" pitchFamily="2" charset="0"/>
              <a:buNone/>
              <a:defRPr/>
            </a:pPr>
            <a:endParaRPr lang="en-US" sz="500" b="1" dirty="0"/>
          </a:p>
          <a:p>
            <a:pPr marL="342900" indent="-342900">
              <a:spcBef>
                <a:spcPct val="20000"/>
              </a:spcBef>
              <a:buClr>
                <a:schemeClr val="accent2"/>
              </a:buClr>
              <a:buFont typeface="ZDingbats" pitchFamily="2" charset="0"/>
              <a:buNone/>
              <a:defRPr/>
            </a:pPr>
            <a:r>
              <a:rPr lang="en-US" sz="1200" b="1" dirty="0"/>
              <a:t>States/Territories:</a:t>
            </a:r>
            <a:r>
              <a:rPr lang="en-US" sz="1200" dirty="0"/>
              <a:t> </a:t>
            </a:r>
          </a:p>
          <a:p>
            <a:pPr marL="342900" indent="-342900">
              <a:spcBef>
                <a:spcPct val="20000"/>
              </a:spcBef>
              <a:buClr>
                <a:schemeClr val="accent2"/>
              </a:buClr>
              <a:buFont typeface="ZDingbats" pitchFamily="2" charset="0"/>
              <a:buNone/>
              <a:defRPr/>
            </a:pPr>
            <a:r>
              <a:rPr lang="en-US" sz="1200" dirty="0"/>
              <a:t>	- Florida Counties (60)</a:t>
            </a:r>
          </a:p>
          <a:p>
            <a:pPr marL="342900" indent="-342900">
              <a:spcBef>
                <a:spcPct val="20000"/>
              </a:spcBef>
              <a:buClr>
                <a:schemeClr val="accent2"/>
              </a:buClr>
              <a:buFont typeface="ZDingbats" pitchFamily="2" charset="0"/>
              <a:buNone/>
              <a:defRPr/>
            </a:pPr>
            <a:r>
              <a:rPr lang="en-US" sz="1200" dirty="0"/>
              <a:t>	- Georgia Counties (19)</a:t>
            </a:r>
          </a:p>
          <a:p>
            <a:pPr marL="342900" indent="-342900">
              <a:spcBef>
                <a:spcPct val="20000"/>
              </a:spcBef>
              <a:buClr>
                <a:schemeClr val="accent2"/>
              </a:buClr>
              <a:buFont typeface="ZDingbats" pitchFamily="2" charset="0"/>
              <a:buNone/>
              <a:defRPr/>
            </a:pPr>
            <a:r>
              <a:rPr lang="en-US" sz="1200" dirty="0"/>
              <a:t>	- Puerto Rico </a:t>
            </a:r>
          </a:p>
          <a:p>
            <a:pPr marL="342900" indent="-342900">
              <a:spcBef>
                <a:spcPct val="20000"/>
              </a:spcBef>
              <a:buClr>
                <a:schemeClr val="accent2"/>
              </a:buClr>
              <a:buFont typeface="ZDingbats" pitchFamily="2" charset="0"/>
              <a:buNone/>
              <a:defRPr/>
            </a:pPr>
            <a:r>
              <a:rPr lang="en-US" sz="1200" dirty="0"/>
              <a:t>	- USVI</a:t>
            </a:r>
          </a:p>
          <a:p>
            <a:pPr marL="342900" indent="-342900">
              <a:spcBef>
                <a:spcPct val="20000"/>
              </a:spcBef>
              <a:spcAft>
                <a:spcPts val="200"/>
              </a:spcAft>
              <a:buClr>
                <a:schemeClr val="accent2"/>
              </a:buClr>
              <a:buFont typeface="ZDingbats" pitchFamily="2" charset="0"/>
              <a:buNone/>
              <a:defRPr/>
            </a:pPr>
            <a:endParaRPr lang="en-US" sz="1200" b="1" dirty="0"/>
          </a:p>
          <a:p>
            <a:pPr marL="342900" indent="-342900">
              <a:spcBef>
                <a:spcPct val="20000"/>
              </a:spcBef>
              <a:spcAft>
                <a:spcPts val="200"/>
              </a:spcAft>
              <a:buClr>
                <a:schemeClr val="accent2"/>
              </a:buClr>
              <a:buFont typeface="ZDingbats" pitchFamily="2" charset="0"/>
              <a:buNone/>
              <a:defRPr/>
            </a:pPr>
            <a:r>
              <a:rPr lang="en-US" sz="1200" b="1" dirty="0"/>
              <a:t>VBA Regional Offices:</a:t>
            </a:r>
            <a:r>
              <a:rPr lang="en-US" sz="1200" dirty="0"/>
              <a:t>                    2</a:t>
            </a:r>
          </a:p>
          <a:p>
            <a:pPr marL="342900" indent="-342900">
              <a:spcBef>
                <a:spcPct val="20000"/>
              </a:spcBef>
              <a:spcAft>
                <a:spcPts val="200"/>
              </a:spcAft>
              <a:buClr>
                <a:schemeClr val="accent2"/>
              </a:buClr>
              <a:buFont typeface="ZDingbats" pitchFamily="2" charset="0"/>
              <a:buNone/>
              <a:defRPr/>
            </a:pPr>
            <a:r>
              <a:rPr lang="en-US" sz="1200" b="1" dirty="0"/>
              <a:t>VA National Cemeteries:</a:t>
            </a:r>
            <a:r>
              <a:rPr lang="en-US" sz="1200" dirty="0"/>
              <a:t>                 8</a:t>
            </a:r>
          </a:p>
          <a:p>
            <a:pPr marL="342900" indent="-342900">
              <a:spcBef>
                <a:spcPct val="20000"/>
              </a:spcBef>
              <a:spcAft>
                <a:spcPts val="200"/>
              </a:spcAft>
              <a:buClr>
                <a:schemeClr val="accent2"/>
              </a:buClr>
              <a:buFont typeface="ZDingbats" pitchFamily="2" charset="0"/>
              <a:buNone/>
              <a:defRPr/>
            </a:pPr>
            <a:r>
              <a:rPr lang="en-US" sz="1200" b="1" dirty="0"/>
              <a:t>4</a:t>
            </a:r>
            <a:r>
              <a:rPr lang="en-US" sz="1200" b="1" baseline="30000" dirty="0"/>
              <a:t>th</a:t>
            </a:r>
            <a:r>
              <a:rPr lang="en-US" sz="1200" b="1" dirty="0"/>
              <a:t> Largest </a:t>
            </a:r>
            <a:r>
              <a:rPr lang="en-US" sz="1200" dirty="0"/>
              <a:t>Veteran Population in the U.S.</a:t>
            </a:r>
          </a:p>
          <a:p>
            <a:pPr marL="342900" indent="-342900">
              <a:spcBef>
                <a:spcPct val="20000"/>
              </a:spcBef>
              <a:spcAft>
                <a:spcPts val="200"/>
              </a:spcAft>
              <a:buClr>
                <a:schemeClr val="accent2"/>
              </a:buClr>
              <a:buFont typeface="ZDingbats" pitchFamily="2" charset="0"/>
              <a:buNone/>
              <a:defRPr/>
            </a:pPr>
            <a:r>
              <a:rPr lang="en-US" sz="1200" dirty="0"/>
              <a:t>VISN 8 treats 10% of all Veterans Receiving</a:t>
            </a:r>
          </a:p>
          <a:p>
            <a:pPr marL="342900" indent="-342900">
              <a:spcBef>
                <a:spcPct val="20000"/>
              </a:spcBef>
              <a:spcAft>
                <a:spcPts val="200"/>
              </a:spcAft>
              <a:buClr>
                <a:schemeClr val="accent2"/>
              </a:buClr>
              <a:buFont typeface="ZDingbats" pitchFamily="2" charset="0"/>
              <a:buNone/>
              <a:defRPr/>
            </a:pPr>
            <a:r>
              <a:rPr lang="en-US" sz="1200" dirty="0"/>
              <a:t>VA Care</a:t>
            </a:r>
          </a:p>
        </p:txBody>
      </p:sp>
    </p:spTree>
    <p:extLst>
      <p:ext uri="{BB962C8B-B14F-4D97-AF65-F5344CB8AC3E}">
        <p14:creationId xmlns:p14="http://schemas.microsoft.com/office/powerpoint/2010/main" val="282977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Placeholder 1"/>
          <p:cNvSpPr txBox="1">
            <a:spLocks/>
          </p:cNvSpPr>
          <p:nvPr/>
        </p:nvSpPr>
        <p:spPr bwMode="auto">
          <a:xfrm>
            <a:off x="720725" y="804863"/>
            <a:ext cx="77692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002950"/>
                </a:solidFill>
                <a:latin typeface="Georgia" pitchFamily="18" charset="0"/>
              </a:rPr>
              <a:t>Small Business Programs</a:t>
            </a:r>
          </a:p>
        </p:txBody>
      </p:sp>
      <p:sp>
        <p:nvSpPr>
          <p:cNvPr id="7" name="Title Placeholder 1"/>
          <p:cNvSpPr txBox="1">
            <a:spLocks/>
          </p:cNvSpPr>
          <p:nvPr/>
        </p:nvSpPr>
        <p:spPr>
          <a:xfrm>
            <a:off x="606171" y="1609598"/>
            <a:ext cx="7883779" cy="4338638"/>
          </a:xfrm>
          <a:prstGeom prst="rect">
            <a:avLst/>
          </a:prstGeom>
        </p:spPr>
        <p:txBody>
          <a:bodyPr lIns="0" tIns="0" rIns="0" bIns="0">
            <a:normAutofit/>
          </a:bodyPr>
          <a:lstStyle>
            <a:lvl1pPr algn="l" defTabSz="457200" rtl="0" eaLnBrk="1" latinLnBrk="0" hangingPunct="1">
              <a:spcBef>
                <a:spcPct val="0"/>
              </a:spcBef>
              <a:buNone/>
              <a:defRPr sz="2800" kern="1200" baseline="0">
                <a:solidFill>
                  <a:srgbClr val="002950"/>
                </a:solidFill>
                <a:latin typeface="Georgia"/>
                <a:ea typeface="+mj-ea"/>
                <a:cs typeface="+mj-cs"/>
              </a:defRPr>
            </a:lvl1pPr>
          </a:lstStyle>
          <a:p>
            <a:pPr marL="228600" indent="-228600" defTabSz="914400" fontAlgn="auto">
              <a:spcBef>
                <a:spcPct val="20000"/>
              </a:spcBef>
              <a:spcAft>
                <a:spcPts val="0"/>
              </a:spcAft>
              <a:buFont typeface="Arial" panose="020B0604020202020204" pitchFamily="34" charset="0"/>
              <a:buChar char="•"/>
              <a:defRPr/>
            </a:pPr>
            <a:r>
              <a:rPr lang="en-US" altLang="en-US" sz="2600" dirty="0">
                <a:solidFill>
                  <a:prstClr val="black"/>
                </a:solidFill>
                <a:highlight>
                  <a:srgbClr val="FFFF00"/>
                </a:highlight>
                <a:latin typeface="Calibri"/>
              </a:rPr>
              <a:t>Service-Disabled Veteran</a:t>
            </a:r>
            <a:r>
              <a:rPr lang="en-US" altLang="en-US" sz="2600" dirty="0">
                <a:solidFill>
                  <a:schemeClr val="tx1"/>
                </a:solidFill>
                <a:highlight>
                  <a:srgbClr val="FFFF00"/>
                </a:highlight>
                <a:latin typeface="Calibri"/>
              </a:rPr>
              <a:t>-</a:t>
            </a:r>
            <a:r>
              <a:rPr lang="en-US" altLang="en-US" sz="2600" dirty="0">
                <a:solidFill>
                  <a:prstClr val="black"/>
                </a:solidFill>
                <a:highlight>
                  <a:srgbClr val="FFFF00"/>
                </a:highlight>
                <a:latin typeface="Calibri"/>
              </a:rPr>
              <a:t>Owned Small Business and  Veteran</a:t>
            </a:r>
            <a:r>
              <a:rPr lang="en-US" altLang="en-US" sz="2600" dirty="0">
                <a:solidFill>
                  <a:schemeClr val="tx1"/>
                </a:solidFill>
                <a:highlight>
                  <a:srgbClr val="FFFF00"/>
                </a:highlight>
                <a:latin typeface="Calibri"/>
              </a:rPr>
              <a:t>-</a:t>
            </a:r>
            <a:r>
              <a:rPr lang="en-US" altLang="en-US" sz="2600" dirty="0">
                <a:solidFill>
                  <a:prstClr val="black"/>
                </a:solidFill>
                <a:highlight>
                  <a:srgbClr val="FFFF00"/>
                </a:highlight>
                <a:latin typeface="Calibri"/>
              </a:rPr>
              <a:t>Owned Small Business Set</a:t>
            </a:r>
            <a:r>
              <a:rPr lang="en-US" altLang="en-US" sz="2600" dirty="0">
                <a:solidFill>
                  <a:schemeClr val="tx1"/>
                </a:solidFill>
                <a:highlight>
                  <a:srgbClr val="FFFF00"/>
                </a:highlight>
                <a:latin typeface="Calibri"/>
              </a:rPr>
              <a:t>-A</a:t>
            </a:r>
            <a:r>
              <a:rPr lang="en-US" altLang="en-US" sz="2600" dirty="0">
                <a:solidFill>
                  <a:prstClr val="black"/>
                </a:solidFill>
                <a:highlight>
                  <a:srgbClr val="FFFF00"/>
                </a:highlight>
                <a:latin typeface="Calibri"/>
              </a:rPr>
              <a:t>sides or Sole Source (Public Law 109-461, FAR 19.14, and VAAR 819)</a:t>
            </a:r>
          </a:p>
          <a:p>
            <a:pPr marL="228600" indent="-228600" defTabSz="914400" fontAlgn="auto">
              <a:spcBef>
                <a:spcPct val="20000"/>
              </a:spcBef>
              <a:spcAft>
                <a:spcPts val="0"/>
              </a:spcAft>
              <a:buFont typeface="Arial" panose="020B0604020202020204" pitchFamily="34" charset="0"/>
              <a:buChar char="•"/>
              <a:defRPr/>
            </a:pPr>
            <a:r>
              <a:rPr lang="en-US" altLang="en-US" sz="2600" dirty="0">
                <a:solidFill>
                  <a:prstClr val="black"/>
                </a:solidFill>
                <a:latin typeface="Calibri"/>
              </a:rPr>
              <a:t>Section 8(a) Program (FAR 19.8)</a:t>
            </a:r>
          </a:p>
          <a:p>
            <a:pPr marL="228600" indent="-228600" defTabSz="914400" fontAlgn="auto">
              <a:spcBef>
                <a:spcPct val="20000"/>
              </a:spcBef>
              <a:spcAft>
                <a:spcPts val="0"/>
              </a:spcAft>
              <a:buFont typeface="Arial" panose="020B0604020202020204" pitchFamily="34" charset="0"/>
              <a:buChar char="•"/>
              <a:defRPr/>
            </a:pPr>
            <a:r>
              <a:rPr lang="en-US" altLang="en-US" sz="2600" dirty="0">
                <a:solidFill>
                  <a:prstClr val="black"/>
                </a:solidFill>
                <a:latin typeface="Calibri"/>
              </a:rPr>
              <a:t>Historically Underutilized </a:t>
            </a:r>
            <a:r>
              <a:rPr lang="en-US" altLang="en-US" sz="2600" dirty="0">
                <a:solidFill>
                  <a:schemeClr val="tx1"/>
                </a:solidFill>
                <a:latin typeface="Calibri"/>
              </a:rPr>
              <a:t>Business Zone (HUBZone) </a:t>
            </a:r>
          </a:p>
          <a:p>
            <a:pPr indent="228600" defTabSz="914400" fontAlgn="auto">
              <a:spcBef>
                <a:spcPct val="20000"/>
              </a:spcBef>
              <a:spcAft>
                <a:spcPts val="0"/>
              </a:spcAft>
              <a:defRPr/>
            </a:pPr>
            <a:r>
              <a:rPr lang="en-US" altLang="en-US" sz="2600" dirty="0">
                <a:solidFill>
                  <a:prstClr val="black"/>
                </a:solidFill>
                <a:latin typeface="Calibri"/>
              </a:rPr>
              <a:t>Set-Asides or Sole Source (FAR 19.13)</a:t>
            </a:r>
          </a:p>
          <a:p>
            <a:pPr marL="228600" indent="-228600" defTabSz="914400" fontAlgn="auto">
              <a:spcBef>
                <a:spcPct val="20000"/>
              </a:spcBef>
              <a:spcAft>
                <a:spcPts val="0"/>
              </a:spcAft>
              <a:buFont typeface="Arial" panose="020B0604020202020204" pitchFamily="34" charset="0"/>
              <a:buChar char="•"/>
              <a:defRPr/>
            </a:pPr>
            <a:r>
              <a:rPr lang="en-US" altLang="en-US" sz="2600" dirty="0">
                <a:solidFill>
                  <a:schemeClr val="tx1"/>
                </a:solidFill>
                <a:latin typeface="Calibri"/>
              </a:rPr>
              <a:t>Women-Owned and Economically Disadvantaged Women-Owned Set-Asides or Sole Source (FAR 19.15)</a:t>
            </a:r>
          </a:p>
          <a:p>
            <a:pPr marL="228600" indent="-228600" defTabSz="914400" fontAlgn="auto">
              <a:spcBef>
                <a:spcPct val="20000"/>
              </a:spcBef>
              <a:spcAft>
                <a:spcPts val="0"/>
              </a:spcAft>
              <a:buFont typeface="Arial" panose="020B0604020202020204" pitchFamily="34" charset="0"/>
              <a:buChar char="•"/>
              <a:defRPr/>
            </a:pPr>
            <a:r>
              <a:rPr lang="en-US" altLang="en-US" sz="2600" dirty="0">
                <a:solidFill>
                  <a:prstClr val="black"/>
                </a:solidFill>
                <a:latin typeface="Calibri"/>
              </a:rPr>
              <a:t>Small Business Set-Asides (FAR 19.5)</a:t>
            </a:r>
          </a:p>
          <a:p>
            <a:pPr defTabSz="914400" fontAlgn="auto">
              <a:spcBef>
                <a:spcPct val="20000"/>
              </a:spcBef>
              <a:spcAft>
                <a:spcPts val="0"/>
              </a:spcAft>
              <a:defRPr/>
            </a:pPr>
            <a:endParaRPr lang="en-GB" sz="1400" dirty="0">
              <a:solidFill>
                <a:prstClr val="black"/>
              </a:solidFill>
              <a:latin typeface="Calibri"/>
            </a:endParaRPr>
          </a:p>
          <a:p>
            <a:pPr marL="228600" fontAlgn="auto">
              <a:spcBef>
                <a:spcPts val="0"/>
              </a:spcBef>
              <a:spcAft>
                <a:spcPts val="600"/>
              </a:spcAft>
              <a:defRPr/>
            </a:pPr>
            <a:endParaRPr lang="en-GB" sz="1400" dirty="0">
              <a:solidFill>
                <a:prstClr val="black"/>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Placeholder 1"/>
          <p:cNvSpPr txBox="1">
            <a:spLocks/>
          </p:cNvSpPr>
          <p:nvPr/>
        </p:nvSpPr>
        <p:spPr bwMode="auto">
          <a:xfrm>
            <a:off x="720725" y="681572"/>
            <a:ext cx="7769225" cy="88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sz="2800" dirty="0">
                <a:solidFill>
                  <a:srgbClr val="002950"/>
                </a:solidFill>
                <a:latin typeface="Georgia" pitchFamily="18" charset="0"/>
              </a:rPr>
              <a:t>Public Law 109-461 Set-Aside Authorities</a:t>
            </a:r>
            <a:endParaRPr lang="en-US" altLang="en-US" sz="2800" dirty="0">
              <a:solidFill>
                <a:srgbClr val="002950"/>
              </a:solidFill>
              <a:latin typeface="Georgia" pitchFamily="18" charset="0"/>
            </a:endParaRPr>
          </a:p>
        </p:txBody>
      </p:sp>
      <p:sp>
        <p:nvSpPr>
          <p:cNvPr id="3" name="Rectangle 3"/>
          <p:cNvSpPr txBox="1">
            <a:spLocks noChangeArrowheads="1"/>
          </p:cNvSpPr>
          <p:nvPr/>
        </p:nvSpPr>
        <p:spPr>
          <a:xfrm>
            <a:off x="788988" y="1445607"/>
            <a:ext cx="7441294"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U.S. Supreme Court </a:t>
            </a:r>
            <a:r>
              <a:rPr lang="en-US" sz="2400" b="1" i="1" dirty="0">
                <a:hlinkClick r:id="rId2"/>
              </a:rPr>
              <a:t>Decision</a:t>
            </a:r>
            <a:r>
              <a:rPr lang="en-US" sz="2400" b="1" i="1" dirty="0"/>
              <a:t>: </a:t>
            </a:r>
            <a:r>
              <a:rPr lang="en-US" sz="2000" dirty="0"/>
              <a:t>Contracting Officers “shall award contracts” by restricting competition to Veteran-Owned Small Businesses based on the “Rule of Two”</a:t>
            </a:r>
          </a:p>
          <a:p>
            <a:pPr marL="0" indent="0">
              <a:buNone/>
            </a:pPr>
            <a:endParaRPr lang="en-US" sz="2200" b="1" dirty="0"/>
          </a:p>
          <a:p>
            <a:pPr marL="0" indent="0">
              <a:buNone/>
            </a:pPr>
            <a:r>
              <a:rPr lang="en-US" sz="2200" b="1" dirty="0"/>
              <a:t>Acquisition Policy Flash 16-20:  </a:t>
            </a:r>
            <a:r>
              <a:rPr lang="en-US" sz="2200" b="1" dirty="0">
                <a:hlinkClick r:id="rId3"/>
              </a:rPr>
              <a:t>http://www.va.gov/oal/business/pps/flash16-20.asp</a:t>
            </a:r>
            <a:endParaRPr lang="en-US" sz="2200" b="1" dirty="0"/>
          </a:p>
          <a:p>
            <a:pPr marL="0" indent="0">
              <a:buNone/>
            </a:pPr>
            <a:endParaRPr lang="en-US" sz="2200" b="1" dirty="0"/>
          </a:p>
          <a:p>
            <a:pPr marL="0" indent="0">
              <a:buNone/>
            </a:pPr>
            <a:r>
              <a:rPr lang="en-US" sz="2200" b="1" dirty="0"/>
              <a:t>Service Disabled Veteran Owned Small Business (SDVOSB) and Veteran Owned Small Business (VOSB):</a:t>
            </a:r>
          </a:p>
          <a:p>
            <a:pPr marL="631825" lvl="1" indent="-231775">
              <a:buFontTx/>
              <a:buChar char="•"/>
            </a:pPr>
            <a:r>
              <a:rPr lang="en-US" sz="1800" dirty="0"/>
              <a:t>Competitive – Unlimited by dollar value</a:t>
            </a:r>
          </a:p>
          <a:p>
            <a:pPr marL="631825" lvl="1" indent="-231775">
              <a:buFontTx/>
              <a:buChar char="•"/>
            </a:pPr>
            <a:r>
              <a:rPr lang="en-US" sz="1800" dirty="0"/>
              <a:t>Sole Source – Limited to $5M</a:t>
            </a:r>
          </a:p>
        </p:txBody>
      </p:sp>
      <p:pic>
        <p:nvPicPr>
          <p:cNvPr id="4" name="Picture 4" descr="SDVOS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4832" y="5609577"/>
            <a:ext cx="1068513" cy="1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VOS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00292" y="5609577"/>
            <a:ext cx="1059980" cy="105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VHATAMWilliDA\Pictures\verification00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31335" y="5326113"/>
            <a:ext cx="1459739" cy="145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5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5"/>
                                        </p:tgtEl>
                                        <p:attrNameLst>
                                          <p:attrName>r</p:attrName>
                                        </p:attrNameLst>
                                      </p:cBhvr>
                                    </p:animRot>
                                  </p:childTnLst>
                                </p:cTn>
                              </p:par>
                              <p:par>
                                <p:cTn id="9" presetID="21"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784A3-67F8-4BC7-94C2-5815845FB51A}"/>
              </a:ext>
            </a:extLst>
          </p:cNvPr>
          <p:cNvSpPr txBox="1"/>
          <p:nvPr/>
        </p:nvSpPr>
        <p:spPr>
          <a:xfrm>
            <a:off x="323557" y="568861"/>
            <a:ext cx="8595360" cy="5416868"/>
          </a:xfrm>
          <a:prstGeom prst="rect">
            <a:avLst/>
          </a:prstGeom>
          <a:noFill/>
        </p:spPr>
        <p:txBody>
          <a:bodyPr wrap="square" rtlCol="0">
            <a:spAutoFit/>
          </a:bodyPr>
          <a:lstStyle/>
          <a:p>
            <a:r>
              <a:rPr lang="en-US" b="1" dirty="0"/>
              <a:t>Steps to Doing Business with VISN 8 and Our Facilities</a:t>
            </a:r>
          </a:p>
          <a:p>
            <a:endParaRPr lang="en-US" dirty="0"/>
          </a:p>
          <a:p>
            <a:r>
              <a:rPr lang="en-US" sz="1600" dirty="0"/>
              <a:t>1.Register with Beta.Sam </a:t>
            </a:r>
            <a:r>
              <a:rPr lang="en-US" sz="1600" dirty="0">
                <a:hlinkClick r:id="rId2"/>
              </a:rPr>
              <a:t>https://beta.sam.gov/</a:t>
            </a:r>
            <a:r>
              <a:rPr lang="en-US" sz="1600" dirty="0"/>
              <a:t> . You must have a D&amp;B DUNS number in order to register. The D-U-N-S Number is a unique 9-digit identification sequence, which provides a unique identifier of single business entities, while linking corporate family structures together. Go to </a:t>
            </a:r>
            <a:r>
              <a:rPr lang="en-US" sz="1600" dirty="0">
                <a:hlinkClick r:id="rId3"/>
              </a:rPr>
              <a:t>http://www.dnb.com/</a:t>
            </a:r>
            <a:r>
              <a:rPr lang="en-US" sz="1600" dirty="0"/>
              <a:t>   for information on how to obtain a DUNS number. </a:t>
            </a:r>
          </a:p>
          <a:p>
            <a:r>
              <a:rPr lang="en-US" sz="1600" dirty="0"/>
              <a:t>2. Visit GSA eBuy, NASA Solutions for Enterprise-Wide Procurement (SEWP), or FBO to search for NCO8 solicitations.</a:t>
            </a:r>
          </a:p>
          <a:p>
            <a:r>
              <a:rPr lang="en-US" sz="1600" dirty="0"/>
              <a:t>3. Review the VISN 8 Forecast of Contracting Opportunities (FCO) for potential business opportunities.</a:t>
            </a:r>
          </a:p>
          <a:p>
            <a:r>
              <a:rPr lang="en-US" sz="1600" dirty="0"/>
              <a:t>4. Include your DUNS number and/or CAGE Code when marketing to the federal government and develop a 1-2 page capability statement for marketing purposes.</a:t>
            </a:r>
          </a:p>
          <a:p>
            <a:r>
              <a:rPr lang="en-US" sz="1600" dirty="0"/>
              <a:t>5. Develop an easy-to-navigate company website that includes your products or services, pricing, and point of contact information.</a:t>
            </a:r>
          </a:p>
          <a:p>
            <a:r>
              <a:rPr lang="en-US" sz="1600" dirty="0"/>
              <a:t>6. Additional certifications can give your small business a competitive edge when pursuing government work. These programs include 8(a) Business Development Program, Historically Underutilized Business Zones (HUBZone) Program, Small Disadvantaged Business, and Woman-Owned Small Businesses</a:t>
            </a:r>
            <a:r>
              <a:rPr lang="en-US" dirty="0"/>
              <a:t>. NOTE:  If you are claiming SDVOSB or VOSB status, you </a:t>
            </a:r>
            <a:r>
              <a:rPr lang="en-US" b="1" u="sng" dirty="0"/>
              <a:t>must be certified in the Vendor Information Pages </a:t>
            </a:r>
            <a:r>
              <a:rPr lang="en-US" dirty="0"/>
              <a:t>(VIP) </a:t>
            </a:r>
            <a:r>
              <a:rPr lang="en-US" dirty="0">
                <a:hlinkClick r:id="rId4"/>
              </a:rPr>
              <a:t>https://vip.vetbiz.va.gov/</a:t>
            </a:r>
            <a:r>
              <a:rPr lang="en-US" dirty="0"/>
              <a:t> </a:t>
            </a:r>
          </a:p>
        </p:txBody>
      </p:sp>
    </p:spTree>
    <p:extLst>
      <p:ext uri="{BB962C8B-B14F-4D97-AF65-F5344CB8AC3E}">
        <p14:creationId xmlns:p14="http://schemas.microsoft.com/office/powerpoint/2010/main" val="81794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54E22-BE04-4741-BEC1-35AE87CCB967}"/>
              </a:ext>
            </a:extLst>
          </p:cNvPr>
          <p:cNvSpPr txBox="1"/>
          <p:nvPr/>
        </p:nvSpPr>
        <p:spPr>
          <a:xfrm>
            <a:off x="386861" y="1308295"/>
            <a:ext cx="8370277" cy="3416320"/>
          </a:xfrm>
          <a:prstGeom prst="rect">
            <a:avLst/>
          </a:prstGeom>
          <a:noFill/>
        </p:spPr>
        <p:txBody>
          <a:bodyPr wrap="square" rtlCol="0">
            <a:spAutoFit/>
          </a:bodyPr>
          <a:lstStyle/>
          <a:p>
            <a:r>
              <a:rPr lang="en-US" dirty="0"/>
              <a:t>The organizations identified below are specifically designed to assist small businesses within the State of Florida. They also sponsor small business events throughout the year to help small businesses grow their businesses:</a:t>
            </a:r>
          </a:p>
          <a:p>
            <a:endParaRPr lang="en-US" dirty="0"/>
          </a:p>
          <a:p>
            <a:r>
              <a:rPr lang="en-US" dirty="0"/>
              <a:t>-Procurement Technical Assistance Centers (PTACs): </a:t>
            </a:r>
            <a:r>
              <a:rPr lang="en-US" dirty="0">
                <a:hlinkClick r:id="rId2"/>
              </a:rPr>
              <a:t>www.fptac.org</a:t>
            </a:r>
            <a:endParaRPr lang="en-US" dirty="0"/>
          </a:p>
          <a:p>
            <a:r>
              <a:rPr lang="en-US" dirty="0"/>
              <a:t>  or search for your nearest PTAC: </a:t>
            </a:r>
            <a:r>
              <a:rPr lang="en-US" dirty="0">
                <a:hlinkClick r:id="rId3"/>
              </a:rPr>
              <a:t>http://www.aptac-us.org/new/</a:t>
            </a:r>
            <a:endParaRPr lang="en-US" dirty="0"/>
          </a:p>
          <a:p>
            <a:endParaRPr lang="en-US" dirty="0"/>
          </a:p>
          <a:p>
            <a:r>
              <a:rPr lang="en-US" dirty="0"/>
              <a:t>-Small Business Development Center (SBDC): </a:t>
            </a:r>
            <a:r>
              <a:rPr lang="en-US" dirty="0">
                <a:hlinkClick r:id="rId4"/>
              </a:rPr>
              <a:t>http://www.sbdctampabay.com/</a:t>
            </a:r>
            <a:endParaRPr lang="en-US" dirty="0"/>
          </a:p>
          <a:p>
            <a:r>
              <a:rPr lang="en-US" dirty="0"/>
              <a:t>  or search for your nearest SBDC: </a:t>
            </a:r>
            <a:r>
              <a:rPr lang="en-US" dirty="0">
                <a:hlinkClick r:id="rId5"/>
              </a:rPr>
              <a:t>http://www.sba.gov/tools/local-assistance/sbdc</a:t>
            </a:r>
            <a:endParaRPr lang="en-US" dirty="0"/>
          </a:p>
          <a:p>
            <a:r>
              <a:rPr lang="en-US" dirty="0"/>
              <a:t>-Small Business Administration (SBA): </a:t>
            </a:r>
            <a:r>
              <a:rPr lang="en-US" dirty="0">
                <a:hlinkClick r:id="rId6"/>
              </a:rPr>
              <a:t>http://www.sba.gov/</a:t>
            </a:r>
            <a:endParaRPr lang="en-US" dirty="0"/>
          </a:p>
          <a:p>
            <a:r>
              <a:rPr lang="en-US" dirty="0"/>
              <a:t> </a:t>
            </a:r>
          </a:p>
        </p:txBody>
      </p:sp>
    </p:spTree>
    <p:extLst>
      <p:ext uri="{BB962C8B-B14F-4D97-AF65-F5344CB8AC3E}">
        <p14:creationId xmlns:p14="http://schemas.microsoft.com/office/powerpoint/2010/main" val="239532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laceholder 1"/>
          <p:cNvSpPr txBox="1">
            <a:spLocks/>
          </p:cNvSpPr>
          <p:nvPr/>
        </p:nvSpPr>
        <p:spPr bwMode="auto">
          <a:xfrm>
            <a:off x="712787" y="692895"/>
            <a:ext cx="77692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002950"/>
                </a:solidFill>
                <a:latin typeface="Georgia" pitchFamily="18" charset="0"/>
              </a:rPr>
              <a:t>Locating Contracting Opportunities</a:t>
            </a:r>
          </a:p>
        </p:txBody>
      </p:sp>
      <p:sp>
        <p:nvSpPr>
          <p:cNvPr id="4" name="TextBox 3"/>
          <p:cNvSpPr txBox="1"/>
          <p:nvPr/>
        </p:nvSpPr>
        <p:spPr>
          <a:xfrm>
            <a:off x="704850" y="1600200"/>
            <a:ext cx="7785100" cy="3444020"/>
          </a:xfrm>
          <a:prstGeom prst="rect">
            <a:avLst/>
          </a:prstGeom>
          <a:noFill/>
        </p:spPr>
        <p:txBody>
          <a:bodyPr wrap="square">
            <a:spAutoFit/>
          </a:bodyPr>
          <a:lstStyle/>
          <a:p>
            <a:pPr marL="457200" indent="-457200">
              <a:lnSpc>
                <a:spcPct val="90000"/>
              </a:lnSpc>
              <a:buClr>
                <a:schemeClr val="tx2"/>
              </a:buClr>
              <a:buFont typeface="Arial" panose="020B0604020202020204" pitchFamily="34" charset="0"/>
              <a:buChar char="•"/>
              <a:defRPr/>
            </a:pPr>
            <a:r>
              <a:rPr lang="en-US" sz="2200" dirty="0">
                <a:latin typeface="+mn-lt"/>
              </a:rPr>
              <a:t>GSA eBuy</a:t>
            </a:r>
          </a:p>
          <a:p>
            <a:pPr lvl="1">
              <a:lnSpc>
                <a:spcPct val="90000"/>
              </a:lnSpc>
              <a:buClr>
                <a:schemeClr val="tx2"/>
              </a:buClr>
              <a:defRPr/>
            </a:pPr>
            <a:r>
              <a:rPr lang="en-US" sz="2200" dirty="0">
                <a:latin typeface="+mn-lt"/>
                <a:hlinkClick r:id="rId3"/>
              </a:rPr>
              <a:t>https://www.ebuy.gsa.gov/ebuy/</a:t>
            </a:r>
            <a:endParaRPr lang="en-US" sz="2200" dirty="0">
              <a:latin typeface="+mn-lt"/>
            </a:endParaRPr>
          </a:p>
          <a:p>
            <a:pPr lvl="1">
              <a:lnSpc>
                <a:spcPct val="90000"/>
              </a:lnSpc>
              <a:buClr>
                <a:schemeClr val="tx2"/>
              </a:buClr>
              <a:defRPr/>
            </a:pPr>
            <a:endParaRPr lang="en-US" sz="2200" dirty="0">
              <a:latin typeface="+mn-lt"/>
            </a:endParaRPr>
          </a:p>
          <a:p>
            <a:pPr marL="457200" indent="-457200">
              <a:lnSpc>
                <a:spcPct val="90000"/>
              </a:lnSpc>
              <a:buClr>
                <a:schemeClr val="tx2"/>
              </a:buClr>
              <a:buFont typeface="Arial" panose="020B0604020202020204" pitchFamily="34" charset="0"/>
              <a:buChar char="•"/>
              <a:defRPr/>
            </a:pPr>
            <a:r>
              <a:rPr lang="en-US" sz="2200" dirty="0">
                <a:latin typeface="+mn-lt"/>
              </a:rPr>
              <a:t>NASA SEWP</a:t>
            </a:r>
          </a:p>
          <a:p>
            <a:pPr lvl="1">
              <a:lnSpc>
                <a:spcPct val="90000"/>
              </a:lnSpc>
              <a:buClr>
                <a:schemeClr val="tx2"/>
              </a:buClr>
              <a:defRPr/>
            </a:pPr>
            <a:r>
              <a:rPr lang="en-US" sz="2200" dirty="0">
                <a:latin typeface="+mn-lt"/>
                <a:hlinkClick r:id="rId4"/>
              </a:rPr>
              <a:t>http://www.sewp.nasa.gov/</a:t>
            </a:r>
            <a:endParaRPr lang="en-US" sz="2200" dirty="0">
              <a:latin typeface="+mn-lt"/>
            </a:endParaRPr>
          </a:p>
          <a:p>
            <a:pPr>
              <a:lnSpc>
                <a:spcPct val="90000"/>
              </a:lnSpc>
              <a:buClr>
                <a:schemeClr val="tx2"/>
              </a:buClr>
              <a:defRPr/>
            </a:pPr>
            <a:endParaRPr lang="en-US" sz="2200" dirty="0">
              <a:latin typeface="+mn-lt"/>
            </a:endParaRPr>
          </a:p>
          <a:p>
            <a:pPr marL="457200" indent="-457200">
              <a:lnSpc>
                <a:spcPct val="90000"/>
              </a:lnSpc>
              <a:buClr>
                <a:schemeClr val="tx2"/>
              </a:buClr>
              <a:buFont typeface="Arial" panose="020B0604020202020204" pitchFamily="34" charset="0"/>
              <a:buChar char="•"/>
              <a:defRPr/>
            </a:pPr>
            <a:r>
              <a:rPr lang="en-US" sz="2200" dirty="0">
                <a:latin typeface="+mn-lt"/>
              </a:rPr>
              <a:t>Beta Sam</a:t>
            </a:r>
          </a:p>
          <a:p>
            <a:pPr lvl="1">
              <a:lnSpc>
                <a:spcPct val="90000"/>
              </a:lnSpc>
              <a:buClr>
                <a:schemeClr val="tx2"/>
              </a:buClr>
              <a:defRPr/>
            </a:pPr>
            <a:r>
              <a:rPr lang="en-US" sz="2200" dirty="0">
                <a:latin typeface="+mn-lt"/>
                <a:hlinkClick r:id="rId5"/>
              </a:rPr>
              <a:t>https://beta.sam.gov/</a:t>
            </a:r>
            <a:endParaRPr lang="en-US" sz="2200" dirty="0">
              <a:latin typeface="+mn-lt"/>
            </a:endParaRPr>
          </a:p>
          <a:p>
            <a:pPr lvl="1">
              <a:lnSpc>
                <a:spcPct val="90000"/>
              </a:lnSpc>
              <a:buClr>
                <a:schemeClr val="tx2"/>
              </a:buClr>
              <a:defRPr/>
            </a:pPr>
            <a:endParaRPr lang="en-US" sz="2200" dirty="0">
              <a:latin typeface="+mn-lt"/>
            </a:endParaRPr>
          </a:p>
          <a:p>
            <a:pPr marL="457200" indent="-457200">
              <a:lnSpc>
                <a:spcPct val="90000"/>
              </a:lnSpc>
              <a:buClr>
                <a:schemeClr val="tx2"/>
              </a:buClr>
              <a:buFont typeface="Arial" panose="020B0604020202020204" pitchFamily="34" charset="0"/>
              <a:buChar char="•"/>
              <a:defRPr/>
            </a:pPr>
            <a:r>
              <a:rPr lang="en-US" sz="2200" dirty="0">
                <a:latin typeface="+mn-lt"/>
              </a:rPr>
              <a:t>Forecast of Contracting Opportunities (FCO)</a:t>
            </a:r>
          </a:p>
          <a:p>
            <a:pPr lvl="1">
              <a:lnSpc>
                <a:spcPct val="90000"/>
              </a:lnSpc>
              <a:buClr>
                <a:schemeClr val="tx2"/>
              </a:buClr>
              <a:defRPr/>
            </a:pPr>
            <a:r>
              <a:rPr lang="en-US" sz="2200" dirty="0">
                <a:latin typeface="+mn-lt"/>
                <a:hlinkClick r:id="rId6"/>
              </a:rPr>
              <a:t>https://www.vendorportal.ecms.va.gov/eVP/fco/VisnMap.aspx</a:t>
            </a:r>
            <a:endParaRPr lang="en-US" sz="22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0"/>
            <a:ext cx="9144000" cy="2133600"/>
          </a:xfrm>
        </p:spPr>
        <p:txBody>
          <a:bodyPr rtlCol="0"/>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1" kern="1200" baseline="0" dirty="0">
                <a:solidFill>
                  <a:schemeClr val="tx1"/>
                </a:solidFill>
                <a:effectLst/>
                <a:latin typeface="+mj-lt"/>
                <a:ea typeface="+mj-ea"/>
                <a:cs typeface="+mj-cs"/>
              </a:rPr>
              <a:t>VISN 8: VA Sunshine Healthcare Network</a:t>
            </a:r>
            <a:endParaRPr lang="en-US" dirty="0">
              <a:effectLst/>
            </a:endParaRPr>
          </a:p>
        </p:txBody>
      </p:sp>
      <p:sp>
        <p:nvSpPr>
          <p:cNvPr id="24579" name="Rectangle 3"/>
          <p:cNvSpPr>
            <a:spLocks noGrp="1" noChangeArrowheads="1"/>
          </p:cNvSpPr>
          <p:nvPr>
            <p:ph type="subTitle" idx="1"/>
          </p:nvPr>
        </p:nvSpPr>
        <p:spPr>
          <a:xfrm>
            <a:off x="808310" y="2209800"/>
            <a:ext cx="7554854" cy="35398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spcBef>
                <a:spcPct val="0"/>
              </a:spcBef>
            </a:pPr>
            <a:r>
              <a:rPr lang="en-US" b="1" dirty="0">
                <a:solidFill>
                  <a:schemeClr val="tx1"/>
                </a:solidFill>
              </a:rPr>
              <a:t>VISN 8: VA Sunshine Healthcare Network</a:t>
            </a:r>
          </a:p>
          <a:p>
            <a:pPr>
              <a:spcBef>
                <a:spcPct val="0"/>
              </a:spcBef>
            </a:pPr>
            <a:r>
              <a:rPr lang="en-US" b="1" dirty="0">
                <a:solidFill>
                  <a:schemeClr val="tx1"/>
                </a:solidFill>
                <a:latin typeface="+mj-lt"/>
                <a:ea typeface="+mj-ea"/>
                <a:cs typeface="+mj-cs"/>
              </a:rPr>
              <a:t>Network Contracting Office 8 (NCO 8)</a:t>
            </a:r>
          </a:p>
          <a:p>
            <a:pPr algn="l">
              <a:spcBef>
                <a:spcPct val="0"/>
              </a:spcBef>
            </a:pPr>
            <a:endParaRPr lang="en-US" sz="2000" dirty="0">
              <a:solidFill>
                <a:schemeClr val="tx1"/>
              </a:solidFill>
              <a:latin typeface="+mj-lt"/>
              <a:ea typeface="+mj-ea"/>
              <a:cs typeface="+mj-cs"/>
            </a:endParaRPr>
          </a:p>
          <a:p>
            <a:pPr algn="l">
              <a:spcBef>
                <a:spcPct val="0"/>
              </a:spcBef>
            </a:pPr>
            <a:r>
              <a:rPr lang="en-US" sz="2000" dirty="0">
                <a:solidFill>
                  <a:schemeClr val="tx1"/>
                </a:solidFill>
                <a:latin typeface="+mj-lt"/>
                <a:ea typeface="+mj-ea"/>
                <a:cs typeface="+mj-cs"/>
              </a:rPr>
              <a:t>Trina Berry</a:t>
            </a:r>
          </a:p>
          <a:p>
            <a:pPr algn="l">
              <a:spcBef>
                <a:spcPct val="0"/>
              </a:spcBef>
            </a:pPr>
            <a:r>
              <a:rPr lang="en-US" sz="2000" dirty="0">
                <a:solidFill>
                  <a:schemeClr val="tx1"/>
                </a:solidFill>
                <a:latin typeface="+mj-lt"/>
                <a:ea typeface="+mj-ea"/>
                <a:cs typeface="+mj-cs"/>
              </a:rPr>
              <a:t>Small Business Liaison</a:t>
            </a:r>
          </a:p>
          <a:p>
            <a:pPr algn="l">
              <a:spcBef>
                <a:spcPct val="0"/>
              </a:spcBef>
            </a:pPr>
            <a:r>
              <a:rPr lang="en-US" sz="2000" dirty="0">
                <a:solidFill>
                  <a:schemeClr val="tx1"/>
                </a:solidFill>
                <a:latin typeface="+mj-lt"/>
                <a:ea typeface="+mj-ea"/>
                <a:cs typeface="+mj-cs"/>
              </a:rPr>
              <a:t>U.S. Department of Veterans Affairs</a:t>
            </a:r>
          </a:p>
          <a:p>
            <a:pPr algn="l">
              <a:spcBef>
                <a:spcPct val="0"/>
              </a:spcBef>
            </a:pPr>
            <a:r>
              <a:rPr lang="en-US" sz="2000" dirty="0">
                <a:solidFill>
                  <a:schemeClr val="tx1"/>
                </a:solidFill>
                <a:latin typeface="+mj-lt"/>
                <a:ea typeface="+mj-ea"/>
                <a:cs typeface="+mj-cs"/>
              </a:rPr>
              <a:t>Veterans Health Administration (VHA)</a:t>
            </a:r>
          </a:p>
          <a:p>
            <a:pPr algn="l">
              <a:spcBef>
                <a:spcPct val="0"/>
              </a:spcBef>
            </a:pPr>
            <a:r>
              <a:rPr lang="en-US" sz="2000" dirty="0">
                <a:solidFill>
                  <a:schemeClr val="tx1"/>
                </a:solidFill>
                <a:latin typeface="+mj-lt"/>
                <a:ea typeface="+mj-ea"/>
                <a:cs typeface="+mj-cs"/>
              </a:rPr>
              <a:t>Service Area Office (SAO) East</a:t>
            </a:r>
          </a:p>
          <a:p>
            <a:pPr algn="l">
              <a:spcBef>
                <a:spcPct val="0"/>
              </a:spcBef>
            </a:pPr>
            <a:r>
              <a:rPr lang="en-US" sz="2000" dirty="0">
                <a:solidFill>
                  <a:schemeClr val="tx1"/>
                </a:solidFill>
                <a:latin typeface="+mj-lt"/>
                <a:ea typeface="+mj-ea"/>
                <a:cs typeface="+mj-cs"/>
              </a:rPr>
              <a:t>Phone: 813.972.2000 ext. 7504</a:t>
            </a:r>
          </a:p>
          <a:p>
            <a:pPr algn="l">
              <a:spcBef>
                <a:spcPct val="0"/>
              </a:spcBef>
            </a:pPr>
            <a:r>
              <a:rPr lang="en-US" sz="2000" dirty="0">
                <a:solidFill>
                  <a:schemeClr val="tx1"/>
                </a:solidFill>
                <a:latin typeface="+mj-lt"/>
                <a:ea typeface="+mj-ea"/>
                <a:cs typeface="+mj-cs"/>
              </a:rPr>
              <a:t>Email: trina.berry@va.gov</a:t>
            </a:r>
          </a:p>
        </p:txBody>
      </p:sp>
      <p:pic>
        <p:nvPicPr>
          <p:cNvPr id="24581" name="Picture 5" descr="v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737353"/>
            <a:ext cx="9144000" cy="1120647"/>
          </a:xfrm>
          <a:prstGeom prst="rect">
            <a:avLst/>
          </a:prstGeom>
        </p:spPr>
      </p:pic>
    </p:spTree>
    <p:custDataLst>
      <p:tags r:id="rId1"/>
    </p:custDataLst>
    <p:extLst>
      <p:ext uri="{BB962C8B-B14F-4D97-AF65-F5344CB8AC3E}">
        <p14:creationId xmlns:p14="http://schemas.microsoft.com/office/powerpoint/2010/main" val="1357269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CrPanels.p3d 0"/>
  <p:tag name="POWER3D OPTIONS" val="Medium "/>
</p:tagLst>
</file>

<file path=ppt/theme/theme1.xml><?xml version="1.0" encoding="utf-8"?>
<a:theme xmlns:a="http://schemas.openxmlformats.org/drawingml/2006/main" name="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VA_Outreach_PPT_Template_NavyBlue_V1</Template>
  <TotalTime>1914</TotalTime>
  <Words>802</Words>
  <Application>Microsoft Office PowerPoint</Application>
  <PresentationFormat>On-screen Show (4:3)</PresentationFormat>
  <Paragraphs>85</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ZDingbats</vt:lpstr>
      <vt:lpstr>VA_Outreach_PPT_Template_NavyBlue_V1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VISN 8: VA Sunshine Healthcare Network</vt:lpstr>
    </vt:vector>
  </TitlesOfParts>
  <Company>Ogilvy &amp; Mather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trina.berry@va.gov</dc:creator>
  <cp:lastModifiedBy>Berry, Trina D.</cp:lastModifiedBy>
  <cp:revision>108</cp:revision>
  <cp:lastPrinted>2019-02-22T20:14:00Z</cp:lastPrinted>
  <dcterms:created xsi:type="dcterms:W3CDTF">2011-09-23T14:32:27Z</dcterms:created>
  <dcterms:modified xsi:type="dcterms:W3CDTF">2020-11-12T12:21:27Z</dcterms:modified>
</cp:coreProperties>
</file>