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24" r:id="rId3"/>
    <p:sldId id="299" r:id="rId4"/>
    <p:sldId id="754" r:id="rId5"/>
    <p:sldId id="364" r:id="rId6"/>
    <p:sldId id="755" r:id="rId7"/>
    <p:sldId id="752" r:id="rId8"/>
    <p:sldId id="75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E35"/>
    <a:srgbClr val="1C2F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90012" autoAdjust="0"/>
  </p:normalViewPr>
  <p:slideViewPr>
    <p:cSldViewPr snapToGrid="0" snapToObjects="1">
      <p:cViewPr varScale="1">
        <p:scale>
          <a:sx n="65" d="100"/>
          <a:sy n="65" d="100"/>
        </p:scale>
        <p:origin x="166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Krock" userId="cd372899-94e5-4795-9a8b-a13d90da4398" providerId="ADAL" clId="{DD2A775A-C107-4559-929F-F5E733314B87}"/>
    <pc:docChg chg="delSld modSld sldOrd">
      <pc:chgData name="Sharon Krock" userId="cd372899-94e5-4795-9a8b-a13d90da4398" providerId="ADAL" clId="{DD2A775A-C107-4559-929F-F5E733314B87}" dt="2024-01-09T19:07:32.922" v="7" actId="47"/>
      <pc:docMkLst>
        <pc:docMk/>
      </pc:docMkLst>
      <pc:sldChg chg="del">
        <pc:chgData name="Sharon Krock" userId="cd372899-94e5-4795-9a8b-a13d90da4398" providerId="ADAL" clId="{DD2A775A-C107-4559-929F-F5E733314B87}" dt="2024-01-09T19:07:32.922" v="7" actId="47"/>
        <pc:sldMkLst>
          <pc:docMk/>
          <pc:sldMk cId="2203525226" sldId="317"/>
        </pc:sldMkLst>
      </pc:sldChg>
      <pc:sldChg chg="del">
        <pc:chgData name="Sharon Krock" userId="cd372899-94e5-4795-9a8b-a13d90da4398" providerId="ADAL" clId="{DD2A775A-C107-4559-929F-F5E733314B87}" dt="2024-01-09T19:06:33.814" v="0" actId="47"/>
        <pc:sldMkLst>
          <pc:docMk/>
          <pc:sldMk cId="1820926639" sldId="319"/>
        </pc:sldMkLst>
      </pc:sldChg>
      <pc:sldChg chg="modSp mod">
        <pc:chgData name="Sharon Krock" userId="cd372899-94e5-4795-9a8b-a13d90da4398" providerId="ADAL" clId="{DD2A775A-C107-4559-929F-F5E733314B87}" dt="2024-01-09T19:07:01.326" v="6" actId="1035"/>
        <pc:sldMkLst>
          <pc:docMk/>
          <pc:sldMk cId="630404736" sldId="364"/>
        </pc:sldMkLst>
        <pc:spChg chg="mod">
          <ac:chgData name="Sharon Krock" userId="cd372899-94e5-4795-9a8b-a13d90da4398" providerId="ADAL" clId="{DD2A775A-C107-4559-929F-F5E733314B87}" dt="2024-01-09T19:07:01.326" v="6" actId="1035"/>
          <ac:spMkLst>
            <pc:docMk/>
            <pc:sldMk cId="630404736" sldId="364"/>
            <ac:spMk id="3" creationId="{00000000-0000-0000-0000-000000000000}"/>
          </ac:spMkLst>
        </pc:spChg>
      </pc:sldChg>
      <pc:sldChg chg="modSp mod ord">
        <pc:chgData name="Sharon Krock" userId="cd372899-94e5-4795-9a8b-a13d90da4398" providerId="ADAL" clId="{DD2A775A-C107-4559-929F-F5E733314B87}" dt="2024-01-09T19:06:49.583" v="3" actId="2711"/>
        <pc:sldMkLst>
          <pc:docMk/>
          <pc:sldMk cId="1833347590" sldId="753"/>
        </pc:sldMkLst>
        <pc:spChg chg="mod">
          <ac:chgData name="Sharon Krock" userId="cd372899-94e5-4795-9a8b-a13d90da4398" providerId="ADAL" clId="{DD2A775A-C107-4559-929F-F5E733314B87}" dt="2024-01-09T19:06:49.583" v="3" actId="2711"/>
          <ac:spMkLst>
            <pc:docMk/>
            <pc:sldMk cId="1833347590" sldId="753"/>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E5B87-7F64-4B19-92FB-35EAB83382CF}" type="datetimeFigureOut">
              <a:rPr lang="en-US" smtClean="0"/>
              <a:t>1/10/2024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9F7D0-3B85-4400-BFD2-824AC4628815}" type="slidenum">
              <a:rPr lang="en-US" smtClean="0"/>
              <a:t>‹#›</a:t>
            </a:fld>
            <a:endParaRPr lang="en-US"/>
          </a:p>
        </p:txBody>
      </p:sp>
    </p:spTree>
    <p:extLst>
      <p:ext uri="{BB962C8B-B14F-4D97-AF65-F5344CB8AC3E}">
        <p14:creationId xmlns:p14="http://schemas.microsoft.com/office/powerpoint/2010/main" val="239508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 Planning Committee</a:t>
            </a:r>
          </a:p>
        </p:txBody>
      </p:sp>
      <p:sp>
        <p:nvSpPr>
          <p:cNvPr id="4" name="Slide Number Placeholder 3"/>
          <p:cNvSpPr>
            <a:spLocks noGrp="1"/>
          </p:cNvSpPr>
          <p:nvPr>
            <p:ph type="sldNum" sz="quarter" idx="5"/>
          </p:nvPr>
        </p:nvSpPr>
        <p:spPr/>
        <p:txBody>
          <a:bodyPr/>
          <a:lstStyle/>
          <a:p>
            <a:fld id="{E19A4505-DB16-3845-97DF-63B28E661043}" type="slidenum">
              <a:rPr lang="en-US" smtClean="0"/>
              <a:t>1</a:t>
            </a:fld>
            <a:endParaRPr lang="en-US" dirty="0"/>
          </a:p>
        </p:txBody>
      </p:sp>
    </p:spTree>
    <p:extLst>
      <p:ext uri="{BB962C8B-B14F-4D97-AF65-F5344CB8AC3E}">
        <p14:creationId xmlns:p14="http://schemas.microsoft.com/office/powerpoint/2010/main" val="255636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9A4505-DB16-3845-97DF-63B28E661043}" type="slidenum">
              <a:rPr lang="en-US" smtClean="0"/>
              <a:t>2</a:t>
            </a:fld>
            <a:endParaRPr lang="en-US" dirty="0"/>
          </a:p>
        </p:txBody>
      </p:sp>
    </p:spTree>
    <p:extLst>
      <p:ext uri="{BB962C8B-B14F-4D97-AF65-F5344CB8AC3E}">
        <p14:creationId xmlns:p14="http://schemas.microsoft.com/office/powerpoint/2010/main" val="2446490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9A4505-DB16-3845-97DF-63B28E661043}" type="slidenum">
              <a:rPr lang="en-US" smtClean="0"/>
              <a:t>5</a:t>
            </a:fld>
            <a:endParaRPr lang="en-US" dirty="0"/>
          </a:p>
        </p:txBody>
      </p:sp>
    </p:spTree>
    <p:extLst>
      <p:ext uri="{BB962C8B-B14F-4D97-AF65-F5344CB8AC3E}">
        <p14:creationId xmlns:p14="http://schemas.microsoft.com/office/powerpoint/2010/main" val="2566155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cs typeface="Arial" panose="020B0604020202020204" pitchFamily="34" charset="0"/>
              </a:rPr>
              <a:t>With the infrastructure stimulus bill, our nation will see extensive investments to advance our built environment.  Our Architecture, Engineering and Construction Profession will play a big part in executing these programs.  With that, come many challenges.  We heard throughout JETC from  our Service leaders about the challenges of building better, collaborative transparency, shortage of skilled worker, cyber risks, just to name a few.  Our strategic partners, members (military and private sector) and industry COUNT ON US to lead collaboration to strengthen our National Security.</a:t>
            </a:r>
          </a:p>
          <a:p>
            <a:pPr defTabSz="915772">
              <a:defRPr/>
            </a:pPr>
            <a:r>
              <a:rPr lang="en-US" sz="1800" dirty="0">
                <a:solidFill>
                  <a:srgbClr val="000000"/>
                </a:solidFill>
                <a:latin typeface="Calibri" panose="020F0502020204030204" pitchFamily="34" charset="0"/>
                <a:ea typeface="Calibri" panose="020F0502020204030204" pitchFamily="34" charset="0"/>
                <a:cs typeface="Arial" panose="020B0604020202020204" pitchFamily="34" charset="0"/>
              </a:rPr>
              <a:t> (IGE) remains “mission-essential” for our organization and as the first goal of the Society’s 2025 SAME Strategic Plan --- so that will be our top priority this year – fostering Industry-Government  Engagement with an added emphasis on the local posts.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19A4505-DB16-3845-97DF-63B28E661043}" type="slidenum">
              <a:rPr lang="en-US" smtClean="0"/>
              <a:t>6</a:t>
            </a:fld>
            <a:endParaRPr lang="en-US" dirty="0"/>
          </a:p>
        </p:txBody>
      </p:sp>
    </p:spTree>
    <p:extLst>
      <p:ext uri="{BB962C8B-B14F-4D97-AF65-F5344CB8AC3E}">
        <p14:creationId xmlns:p14="http://schemas.microsoft.com/office/powerpoint/2010/main" val="1166672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8CC60-A67E-F449-8C01-9283C01316A9}" type="datetimeFigureOut">
              <a:rPr lang="en-US" smtClean="0"/>
              <a:t>1/10/2024</a:t>
            </a:fld>
            <a:endParaRPr lang="en-US"/>
          </a:p>
        </p:txBody>
      </p:sp>
      <p:sp>
        <p:nvSpPr>
          <p:cNvPr id="6" name="Slide Number Placeholder 5"/>
          <p:cNvSpPr>
            <a:spLocks noGrp="1"/>
          </p:cNvSpPr>
          <p:nvPr>
            <p:ph type="sldNum" sz="quarter" idx="12"/>
          </p:nvPr>
        </p:nvSpPr>
        <p:spPr/>
        <p:txBody>
          <a:bodyPr/>
          <a:lstStyle/>
          <a:p>
            <a:fld id="{E0FE408E-4D51-6844-889C-4F5A442FF087}" type="slidenum">
              <a:rPr lang="en-US" smtClean="0"/>
              <a:t>‹#›</a:t>
            </a:fld>
            <a:endParaRPr lang="en-US"/>
          </a:p>
        </p:txBody>
      </p:sp>
      <p:pic>
        <p:nvPicPr>
          <p:cNvPr id="7" name="Picture 6" descr="SAMEPPTTemplate-Head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9144000" cy="1075765"/>
          </a:xfrm>
          <a:prstGeom prst="rect">
            <a:avLst/>
          </a:prstGeom>
        </p:spPr>
      </p:pic>
      <p:cxnSp>
        <p:nvCxnSpPr>
          <p:cNvPr id="9" name="Straight Connector 8"/>
          <p:cNvCxnSpPr/>
          <p:nvPr userDrawn="1"/>
        </p:nvCxnSpPr>
        <p:spPr>
          <a:xfrm>
            <a:off x="457200" y="6183557"/>
            <a:ext cx="8229600" cy="0"/>
          </a:xfrm>
          <a:prstGeom prst="line">
            <a:avLst/>
          </a:prstGeom>
          <a:ln>
            <a:solidFill>
              <a:srgbClr val="1C2F5D"/>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2753281" y="6384164"/>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spTree>
    <p:extLst>
      <p:ext uri="{BB962C8B-B14F-4D97-AF65-F5344CB8AC3E}">
        <p14:creationId xmlns:p14="http://schemas.microsoft.com/office/powerpoint/2010/main" val="410341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423278"/>
            <a:ext cx="82296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457200" y="2748841"/>
            <a:ext cx="8229600" cy="31844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8CC60-A67E-F449-8C01-9283C01316A9}" type="datetimeFigureOut">
              <a:rPr lang="en-US" smtClean="0"/>
              <a:t>1/10/2024</a:t>
            </a:fld>
            <a:endParaRPr lang="en-US"/>
          </a:p>
        </p:txBody>
      </p:sp>
      <p:sp>
        <p:nvSpPr>
          <p:cNvPr id="6" name="Slide Number Placeholder 5"/>
          <p:cNvSpPr>
            <a:spLocks noGrp="1"/>
          </p:cNvSpPr>
          <p:nvPr>
            <p:ph type="sldNum" sz="quarter" idx="12"/>
          </p:nvPr>
        </p:nvSpPr>
        <p:spPr/>
        <p:txBody>
          <a:bodyPr/>
          <a:lstStyle/>
          <a:p>
            <a:fld id="{E0FE408E-4D51-6844-889C-4F5A442FF087}" type="slidenum">
              <a:rPr lang="en-US" smtClean="0"/>
              <a:t>‹#›</a:t>
            </a:fld>
            <a:endParaRPr lang="en-US"/>
          </a:p>
        </p:txBody>
      </p:sp>
      <p:pic>
        <p:nvPicPr>
          <p:cNvPr id="7" name="Picture 6" descr="SAMEPPTTemplate-Head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9144000" cy="1075765"/>
          </a:xfrm>
          <a:prstGeom prst="rect">
            <a:avLst/>
          </a:prstGeom>
        </p:spPr>
      </p:pic>
      <p:cxnSp>
        <p:nvCxnSpPr>
          <p:cNvPr id="8" name="Straight Connector 7"/>
          <p:cNvCxnSpPr/>
          <p:nvPr userDrawn="1"/>
        </p:nvCxnSpPr>
        <p:spPr>
          <a:xfrm>
            <a:off x="457200" y="6183557"/>
            <a:ext cx="8229600" cy="0"/>
          </a:xfrm>
          <a:prstGeom prst="line">
            <a:avLst/>
          </a:prstGeom>
          <a:ln>
            <a:solidFill>
              <a:srgbClr val="1C2F5D"/>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2753281" y="6384164"/>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spTree>
    <p:extLst>
      <p:ext uri="{BB962C8B-B14F-4D97-AF65-F5344CB8AC3E}">
        <p14:creationId xmlns:p14="http://schemas.microsoft.com/office/powerpoint/2010/main" val="349133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05665"/>
            <a:ext cx="2057400" cy="450904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1405667"/>
            <a:ext cx="6019800" cy="450904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38CC60-A67E-F449-8C01-9283C01316A9}" type="datetimeFigureOut">
              <a:rPr lang="en-US" smtClean="0"/>
              <a:t>1/10/2024</a:t>
            </a:fld>
            <a:endParaRPr lang="en-US"/>
          </a:p>
        </p:txBody>
      </p:sp>
      <p:sp>
        <p:nvSpPr>
          <p:cNvPr id="6" name="Slide Number Placeholder 5"/>
          <p:cNvSpPr>
            <a:spLocks noGrp="1"/>
          </p:cNvSpPr>
          <p:nvPr>
            <p:ph type="sldNum" sz="quarter" idx="12"/>
          </p:nvPr>
        </p:nvSpPr>
        <p:spPr/>
        <p:txBody>
          <a:bodyPr/>
          <a:lstStyle/>
          <a:p>
            <a:fld id="{E0FE408E-4D51-6844-889C-4F5A442FF087}" type="slidenum">
              <a:rPr lang="en-US" smtClean="0"/>
              <a:t>‹#›</a:t>
            </a:fld>
            <a:endParaRPr lang="en-US"/>
          </a:p>
        </p:txBody>
      </p:sp>
      <p:pic>
        <p:nvPicPr>
          <p:cNvPr id="7" name="Picture 6" descr="SAMEPPTTemplate-Head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9144000" cy="1075765"/>
          </a:xfrm>
          <a:prstGeom prst="rect">
            <a:avLst/>
          </a:prstGeom>
        </p:spPr>
      </p:pic>
      <p:cxnSp>
        <p:nvCxnSpPr>
          <p:cNvPr id="8" name="Straight Connector 7"/>
          <p:cNvCxnSpPr/>
          <p:nvPr userDrawn="1"/>
        </p:nvCxnSpPr>
        <p:spPr>
          <a:xfrm>
            <a:off x="457200" y="6183557"/>
            <a:ext cx="8229600" cy="0"/>
          </a:xfrm>
          <a:prstGeom prst="line">
            <a:avLst/>
          </a:prstGeom>
          <a:ln>
            <a:solidFill>
              <a:srgbClr val="1C2F5D"/>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2753281" y="6384164"/>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spTree>
    <p:extLst>
      <p:ext uri="{BB962C8B-B14F-4D97-AF65-F5344CB8AC3E}">
        <p14:creationId xmlns:p14="http://schemas.microsoft.com/office/powerpoint/2010/main" val="3634140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1C2F5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443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1217489" y="0"/>
            <a:ext cx="9126759" cy="6858000"/>
          </a:xfrm>
          <a:prstGeom prst="rect">
            <a:avLst/>
          </a:prstGeom>
          <a:blipFill>
            <a:blip r:embed="rId2" cstate="screen">
              <a:extLst>
                <a:ext uri="{28A0092B-C50C-407E-A947-70E740481C1C}">
                  <a14:useLocalDpi xmlns:a14="http://schemas.microsoft.com/office/drawing/2010/main"/>
                </a:ext>
              </a:extLst>
            </a:blip>
            <a:stretch>
              <a:fillRect/>
            </a:stretch>
          </a:blipFill>
          <a:ln w="1270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2726330033"/>
      </p:ext>
    </p:extLst>
  </p:cSld>
  <p:clrMapOvr>
    <a:masterClrMapping/>
  </p:clrMapOvr>
  <p:transition advClick="0" advTm="2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227"/>
            <a:ext cx="8229600" cy="1143000"/>
          </a:xfrm>
        </p:spPr>
        <p:txBody>
          <a:bodyPr/>
          <a:lstStyle/>
          <a:p>
            <a:r>
              <a:rPr lang="en-US"/>
              <a:t>Click to edit Master title style</a:t>
            </a:r>
          </a:p>
        </p:txBody>
      </p:sp>
      <p:sp>
        <p:nvSpPr>
          <p:cNvPr id="3" name="Content Placeholder 2"/>
          <p:cNvSpPr>
            <a:spLocks noGrp="1"/>
          </p:cNvSpPr>
          <p:nvPr>
            <p:ph idx="1"/>
          </p:nvPr>
        </p:nvSpPr>
        <p:spPr>
          <a:xfrm>
            <a:off x="457200" y="2647791"/>
            <a:ext cx="8229600" cy="33132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38CC60-A67E-F449-8C01-9283C01316A9}" type="datetimeFigureOut">
              <a:rPr lang="en-US" smtClean="0"/>
              <a:t>1/10/2024</a:t>
            </a:fld>
            <a:endParaRPr lang="en-US"/>
          </a:p>
        </p:txBody>
      </p:sp>
      <p:sp>
        <p:nvSpPr>
          <p:cNvPr id="6" name="Slide Number Placeholder 5"/>
          <p:cNvSpPr>
            <a:spLocks noGrp="1"/>
          </p:cNvSpPr>
          <p:nvPr>
            <p:ph type="sldNum" sz="quarter" idx="12"/>
          </p:nvPr>
        </p:nvSpPr>
        <p:spPr/>
        <p:txBody>
          <a:bodyPr/>
          <a:lstStyle/>
          <a:p>
            <a:fld id="{E0FE408E-4D51-6844-889C-4F5A442FF087}" type="slidenum">
              <a:rPr lang="en-US" smtClean="0"/>
              <a:t>‹#›</a:t>
            </a:fld>
            <a:endParaRPr lang="en-US"/>
          </a:p>
        </p:txBody>
      </p:sp>
      <p:pic>
        <p:nvPicPr>
          <p:cNvPr id="7" name="Picture 6" descr="SAMEPPTTemplate-Head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9144000" cy="1075765"/>
          </a:xfrm>
          <a:prstGeom prst="rect">
            <a:avLst/>
          </a:prstGeom>
        </p:spPr>
      </p:pic>
      <p:cxnSp>
        <p:nvCxnSpPr>
          <p:cNvPr id="8" name="Straight Connector 7"/>
          <p:cNvCxnSpPr/>
          <p:nvPr userDrawn="1"/>
        </p:nvCxnSpPr>
        <p:spPr>
          <a:xfrm>
            <a:off x="457200" y="6183557"/>
            <a:ext cx="8229600" cy="0"/>
          </a:xfrm>
          <a:prstGeom prst="line">
            <a:avLst/>
          </a:prstGeom>
          <a:ln>
            <a:solidFill>
              <a:srgbClr val="1C2F5D"/>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2753281" y="6384164"/>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spTree>
    <p:extLst>
      <p:ext uri="{BB962C8B-B14F-4D97-AF65-F5344CB8AC3E}">
        <p14:creationId xmlns:p14="http://schemas.microsoft.com/office/powerpoint/2010/main" val="847248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8CC60-A67E-F449-8C01-9283C01316A9}" type="datetimeFigureOut">
              <a:rPr lang="en-US" smtClean="0"/>
              <a:t>1/10/2024</a:t>
            </a:fld>
            <a:endParaRPr lang="en-US"/>
          </a:p>
        </p:txBody>
      </p:sp>
      <p:sp>
        <p:nvSpPr>
          <p:cNvPr id="6" name="Slide Number Placeholder 5"/>
          <p:cNvSpPr>
            <a:spLocks noGrp="1"/>
          </p:cNvSpPr>
          <p:nvPr>
            <p:ph type="sldNum" sz="quarter" idx="12"/>
          </p:nvPr>
        </p:nvSpPr>
        <p:spPr/>
        <p:txBody>
          <a:bodyPr/>
          <a:lstStyle/>
          <a:p>
            <a:fld id="{E0FE408E-4D51-6844-889C-4F5A442FF087}" type="slidenum">
              <a:rPr lang="en-US" smtClean="0"/>
              <a:t>‹#›</a:t>
            </a:fld>
            <a:endParaRPr lang="en-US"/>
          </a:p>
        </p:txBody>
      </p:sp>
      <p:pic>
        <p:nvPicPr>
          <p:cNvPr id="7" name="Picture 6" descr="SAMEPPTTemplate-Head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9144000" cy="1075765"/>
          </a:xfrm>
          <a:prstGeom prst="rect">
            <a:avLst/>
          </a:prstGeom>
        </p:spPr>
      </p:pic>
      <p:cxnSp>
        <p:nvCxnSpPr>
          <p:cNvPr id="8" name="Straight Connector 7"/>
          <p:cNvCxnSpPr/>
          <p:nvPr userDrawn="1"/>
        </p:nvCxnSpPr>
        <p:spPr>
          <a:xfrm>
            <a:off x="457200" y="6183557"/>
            <a:ext cx="8229600" cy="0"/>
          </a:xfrm>
          <a:prstGeom prst="line">
            <a:avLst/>
          </a:prstGeom>
          <a:ln>
            <a:solidFill>
              <a:srgbClr val="1C2F5D"/>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2753281" y="6384164"/>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spTree>
    <p:extLst>
      <p:ext uri="{BB962C8B-B14F-4D97-AF65-F5344CB8AC3E}">
        <p14:creationId xmlns:p14="http://schemas.microsoft.com/office/powerpoint/2010/main" val="402815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3254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2758111"/>
            <a:ext cx="4038600" cy="32493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758112"/>
            <a:ext cx="4038600" cy="324930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8CC60-A67E-F449-8C01-9283C01316A9}" type="datetimeFigureOut">
              <a:rPr lang="en-US" smtClean="0"/>
              <a:t>1/10/2024</a:t>
            </a:fld>
            <a:endParaRPr lang="en-US"/>
          </a:p>
        </p:txBody>
      </p:sp>
      <p:sp>
        <p:nvSpPr>
          <p:cNvPr id="7" name="Slide Number Placeholder 6"/>
          <p:cNvSpPr>
            <a:spLocks noGrp="1"/>
          </p:cNvSpPr>
          <p:nvPr>
            <p:ph type="sldNum" sz="quarter" idx="12"/>
          </p:nvPr>
        </p:nvSpPr>
        <p:spPr/>
        <p:txBody>
          <a:bodyPr/>
          <a:lstStyle/>
          <a:p>
            <a:fld id="{E0FE408E-4D51-6844-889C-4F5A442FF087}" type="slidenum">
              <a:rPr lang="en-US" smtClean="0"/>
              <a:t>‹#›</a:t>
            </a:fld>
            <a:endParaRPr lang="en-US"/>
          </a:p>
        </p:txBody>
      </p:sp>
      <p:pic>
        <p:nvPicPr>
          <p:cNvPr id="8" name="Picture 7" descr="SAMEPPTTemplate-Head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9144000" cy="1075765"/>
          </a:xfrm>
          <a:prstGeom prst="rect">
            <a:avLst/>
          </a:prstGeom>
        </p:spPr>
      </p:pic>
      <p:cxnSp>
        <p:nvCxnSpPr>
          <p:cNvPr id="9" name="Straight Connector 8"/>
          <p:cNvCxnSpPr/>
          <p:nvPr userDrawn="1"/>
        </p:nvCxnSpPr>
        <p:spPr>
          <a:xfrm>
            <a:off x="457200" y="6183557"/>
            <a:ext cx="8229600" cy="0"/>
          </a:xfrm>
          <a:prstGeom prst="line">
            <a:avLst/>
          </a:prstGeom>
          <a:ln>
            <a:solidFill>
              <a:srgbClr val="1C2F5D"/>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2753281" y="6384164"/>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spTree>
    <p:extLst>
      <p:ext uri="{BB962C8B-B14F-4D97-AF65-F5344CB8AC3E}">
        <p14:creationId xmlns:p14="http://schemas.microsoft.com/office/powerpoint/2010/main" val="230536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88991"/>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549466"/>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3189230"/>
            <a:ext cx="4040188" cy="279037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2549466"/>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3189230"/>
            <a:ext cx="4041775" cy="279037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8CC60-A67E-F449-8C01-9283C01316A9}" type="datetimeFigureOut">
              <a:rPr lang="en-US" smtClean="0"/>
              <a:t>1/10/2024</a:t>
            </a:fld>
            <a:endParaRPr lang="en-US"/>
          </a:p>
        </p:txBody>
      </p:sp>
      <p:sp>
        <p:nvSpPr>
          <p:cNvPr id="9" name="Slide Number Placeholder 8"/>
          <p:cNvSpPr>
            <a:spLocks noGrp="1"/>
          </p:cNvSpPr>
          <p:nvPr>
            <p:ph type="sldNum" sz="quarter" idx="12"/>
          </p:nvPr>
        </p:nvSpPr>
        <p:spPr/>
        <p:txBody>
          <a:bodyPr/>
          <a:lstStyle/>
          <a:p>
            <a:fld id="{E0FE408E-4D51-6844-889C-4F5A442FF087}" type="slidenum">
              <a:rPr lang="en-US" smtClean="0"/>
              <a:t>‹#›</a:t>
            </a:fld>
            <a:endParaRPr lang="en-US"/>
          </a:p>
        </p:txBody>
      </p:sp>
      <p:pic>
        <p:nvPicPr>
          <p:cNvPr id="10" name="Picture 9" descr="SAMEPPTTemplate-Head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9144000" cy="1075765"/>
          </a:xfrm>
          <a:prstGeom prst="rect">
            <a:avLst/>
          </a:prstGeom>
        </p:spPr>
      </p:pic>
      <p:cxnSp>
        <p:nvCxnSpPr>
          <p:cNvPr id="11" name="Straight Connector 10"/>
          <p:cNvCxnSpPr/>
          <p:nvPr userDrawn="1"/>
        </p:nvCxnSpPr>
        <p:spPr>
          <a:xfrm>
            <a:off x="457200" y="6183557"/>
            <a:ext cx="8229600" cy="0"/>
          </a:xfrm>
          <a:prstGeom prst="line">
            <a:avLst/>
          </a:prstGeom>
          <a:ln>
            <a:solidFill>
              <a:srgbClr val="1C2F5D"/>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2753281" y="6384164"/>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spTree>
    <p:extLst>
      <p:ext uri="{BB962C8B-B14F-4D97-AF65-F5344CB8AC3E}">
        <p14:creationId xmlns:p14="http://schemas.microsoft.com/office/powerpoint/2010/main" val="32259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638CC60-A67E-F449-8C01-9283C01316A9}" type="datetimeFigureOut">
              <a:rPr lang="en-US" smtClean="0"/>
              <a:t>1/10/2024</a:t>
            </a:fld>
            <a:endParaRPr lang="en-US"/>
          </a:p>
        </p:txBody>
      </p:sp>
      <p:sp>
        <p:nvSpPr>
          <p:cNvPr id="5" name="Slide Number Placeholder 4"/>
          <p:cNvSpPr>
            <a:spLocks noGrp="1"/>
          </p:cNvSpPr>
          <p:nvPr>
            <p:ph type="sldNum" sz="quarter" idx="12"/>
          </p:nvPr>
        </p:nvSpPr>
        <p:spPr/>
        <p:txBody>
          <a:bodyPr/>
          <a:lstStyle/>
          <a:p>
            <a:fld id="{E0FE408E-4D51-6844-889C-4F5A442FF087}" type="slidenum">
              <a:rPr lang="en-US" smtClean="0"/>
              <a:t>‹#›</a:t>
            </a:fld>
            <a:endParaRPr lang="en-US"/>
          </a:p>
        </p:txBody>
      </p:sp>
      <p:pic>
        <p:nvPicPr>
          <p:cNvPr id="6" name="Picture 5" descr="SAMEPPTTemplate-Head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9144000" cy="1075765"/>
          </a:xfrm>
          <a:prstGeom prst="rect">
            <a:avLst/>
          </a:prstGeom>
        </p:spPr>
      </p:pic>
      <p:cxnSp>
        <p:nvCxnSpPr>
          <p:cNvPr id="7" name="Straight Connector 6"/>
          <p:cNvCxnSpPr/>
          <p:nvPr userDrawn="1"/>
        </p:nvCxnSpPr>
        <p:spPr>
          <a:xfrm>
            <a:off x="457200" y="6183557"/>
            <a:ext cx="8229600" cy="0"/>
          </a:xfrm>
          <a:prstGeom prst="line">
            <a:avLst/>
          </a:prstGeom>
          <a:ln>
            <a:solidFill>
              <a:srgbClr val="1C2F5D"/>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2753281" y="6384164"/>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spTree>
    <p:extLst>
      <p:ext uri="{BB962C8B-B14F-4D97-AF65-F5344CB8AC3E}">
        <p14:creationId xmlns:p14="http://schemas.microsoft.com/office/powerpoint/2010/main" val="36684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8CC60-A67E-F449-8C01-9283C01316A9}" type="datetimeFigureOut">
              <a:rPr lang="en-US" smtClean="0"/>
              <a:t>1/10/2024</a:t>
            </a:fld>
            <a:endParaRPr lang="en-US"/>
          </a:p>
        </p:txBody>
      </p:sp>
      <p:sp>
        <p:nvSpPr>
          <p:cNvPr id="4" name="Slide Number Placeholder 3"/>
          <p:cNvSpPr>
            <a:spLocks noGrp="1"/>
          </p:cNvSpPr>
          <p:nvPr>
            <p:ph type="sldNum" sz="quarter" idx="12"/>
          </p:nvPr>
        </p:nvSpPr>
        <p:spPr/>
        <p:txBody>
          <a:bodyPr/>
          <a:lstStyle/>
          <a:p>
            <a:fld id="{E0FE408E-4D51-6844-889C-4F5A442FF087}" type="slidenum">
              <a:rPr lang="en-US" smtClean="0"/>
              <a:t>‹#›</a:t>
            </a:fld>
            <a:endParaRPr lang="en-US"/>
          </a:p>
        </p:txBody>
      </p:sp>
      <p:pic>
        <p:nvPicPr>
          <p:cNvPr id="5" name="Picture 4" descr="SAMEPPTTemplate-Head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9144000" cy="1075765"/>
          </a:xfrm>
          <a:prstGeom prst="rect">
            <a:avLst/>
          </a:prstGeom>
        </p:spPr>
      </p:pic>
      <p:cxnSp>
        <p:nvCxnSpPr>
          <p:cNvPr id="6" name="Straight Connector 5"/>
          <p:cNvCxnSpPr/>
          <p:nvPr userDrawn="1"/>
        </p:nvCxnSpPr>
        <p:spPr>
          <a:xfrm>
            <a:off x="457200" y="6183557"/>
            <a:ext cx="8229600" cy="0"/>
          </a:xfrm>
          <a:prstGeom prst="line">
            <a:avLst/>
          </a:prstGeom>
          <a:ln>
            <a:solidFill>
              <a:srgbClr val="1C2F5D"/>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2753281" y="6384164"/>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spTree>
    <p:extLst>
      <p:ext uri="{BB962C8B-B14F-4D97-AF65-F5344CB8AC3E}">
        <p14:creationId xmlns:p14="http://schemas.microsoft.com/office/powerpoint/2010/main" val="58121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435100"/>
            <a:ext cx="3008313"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3575050" y="1435101"/>
            <a:ext cx="5111750" cy="455377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597153"/>
            <a:ext cx="3008313" cy="339172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638CC60-A67E-F449-8C01-9283C01316A9}" type="datetimeFigureOut">
              <a:rPr lang="en-US" smtClean="0"/>
              <a:t>1/10/2024</a:t>
            </a:fld>
            <a:endParaRPr lang="en-US"/>
          </a:p>
        </p:txBody>
      </p:sp>
      <p:sp>
        <p:nvSpPr>
          <p:cNvPr id="7" name="Slide Number Placeholder 6"/>
          <p:cNvSpPr>
            <a:spLocks noGrp="1"/>
          </p:cNvSpPr>
          <p:nvPr>
            <p:ph type="sldNum" sz="quarter" idx="12"/>
          </p:nvPr>
        </p:nvSpPr>
        <p:spPr/>
        <p:txBody>
          <a:bodyPr/>
          <a:lstStyle/>
          <a:p>
            <a:fld id="{E0FE408E-4D51-6844-889C-4F5A442FF087}" type="slidenum">
              <a:rPr lang="en-US" smtClean="0"/>
              <a:t>‹#›</a:t>
            </a:fld>
            <a:endParaRPr lang="en-US"/>
          </a:p>
        </p:txBody>
      </p:sp>
      <p:pic>
        <p:nvPicPr>
          <p:cNvPr id="8" name="Picture 7" descr="SAMEPPTTemplate-Head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9144000" cy="1075765"/>
          </a:xfrm>
          <a:prstGeom prst="rect">
            <a:avLst/>
          </a:prstGeom>
        </p:spPr>
      </p:pic>
      <p:cxnSp>
        <p:nvCxnSpPr>
          <p:cNvPr id="9" name="Straight Connector 8"/>
          <p:cNvCxnSpPr/>
          <p:nvPr userDrawn="1"/>
        </p:nvCxnSpPr>
        <p:spPr>
          <a:xfrm>
            <a:off x="457200" y="6183557"/>
            <a:ext cx="8229600" cy="0"/>
          </a:xfrm>
          <a:prstGeom prst="line">
            <a:avLst/>
          </a:prstGeom>
          <a:ln>
            <a:solidFill>
              <a:srgbClr val="1C2F5D"/>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2753281" y="6384164"/>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spTree>
    <p:extLst>
      <p:ext uri="{BB962C8B-B14F-4D97-AF65-F5344CB8AC3E}">
        <p14:creationId xmlns:p14="http://schemas.microsoft.com/office/powerpoint/2010/main" val="1206119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87637"/>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1564483"/>
            <a:ext cx="5486400" cy="341388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554377"/>
            <a:ext cx="5486400" cy="40668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1638CC60-A67E-F449-8C01-9283C01316A9}" type="datetimeFigureOut">
              <a:rPr lang="en-US" smtClean="0"/>
              <a:t>1/10/2024</a:t>
            </a:fld>
            <a:endParaRPr lang="en-US"/>
          </a:p>
        </p:txBody>
      </p:sp>
      <p:sp>
        <p:nvSpPr>
          <p:cNvPr id="7" name="Slide Number Placeholder 6"/>
          <p:cNvSpPr>
            <a:spLocks noGrp="1"/>
          </p:cNvSpPr>
          <p:nvPr>
            <p:ph type="sldNum" sz="quarter" idx="12"/>
          </p:nvPr>
        </p:nvSpPr>
        <p:spPr/>
        <p:txBody>
          <a:bodyPr/>
          <a:lstStyle/>
          <a:p>
            <a:fld id="{E0FE408E-4D51-6844-889C-4F5A442FF087}" type="slidenum">
              <a:rPr lang="en-US" smtClean="0"/>
              <a:t>‹#›</a:t>
            </a:fld>
            <a:endParaRPr lang="en-US"/>
          </a:p>
        </p:txBody>
      </p:sp>
      <p:pic>
        <p:nvPicPr>
          <p:cNvPr id="8" name="Picture 7" descr="SAMEPPTTemplate-Head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9144000" cy="1075765"/>
          </a:xfrm>
          <a:prstGeom prst="rect">
            <a:avLst/>
          </a:prstGeom>
        </p:spPr>
      </p:pic>
      <p:cxnSp>
        <p:nvCxnSpPr>
          <p:cNvPr id="9" name="Straight Connector 8"/>
          <p:cNvCxnSpPr/>
          <p:nvPr userDrawn="1"/>
        </p:nvCxnSpPr>
        <p:spPr>
          <a:xfrm>
            <a:off x="457200" y="6183557"/>
            <a:ext cx="8229600" cy="0"/>
          </a:xfrm>
          <a:prstGeom prst="line">
            <a:avLst/>
          </a:prstGeom>
          <a:ln>
            <a:solidFill>
              <a:srgbClr val="1C2F5D"/>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2753281" y="6384164"/>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spTree>
    <p:extLst>
      <p:ext uri="{BB962C8B-B14F-4D97-AF65-F5344CB8AC3E}">
        <p14:creationId xmlns:p14="http://schemas.microsoft.com/office/powerpoint/2010/main" val="49906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638CC60-A67E-F449-8C01-9283C01316A9}" type="datetimeFigureOut">
              <a:rPr lang="en-US" smtClean="0"/>
              <a:t>1/10/2024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FE408E-4D51-6844-889C-4F5A442FF087}" type="slidenum">
              <a:rPr lang="en-US" smtClean="0"/>
              <a:t>‹#›</a:t>
            </a:fld>
            <a:endParaRPr lang="en-US"/>
          </a:p>
        </p:txBody>
      </p:sp>
    </p:spTree>
    <p:extLst>
      <p:ext uri="{BB962C8B-B14F-4D97-AF65-F5344CB8AC3E}">
        <p14:creationId xmlns:p14="http://schemas.microsoft.com/office/powerpoint/2010/main" val="292382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dR_T6S_TRB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SXaYpfiHMx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4912" y="5009742"/>
            <a:ext cx="4849402" cy="1477328"/>
          </a:xfrm>
          <a:prstGeom prst="rect">
            <a:avLst/>
          </a:prstGeom>
          <a:noFill/>
        </p:spPr>
        <p:txBody>
          <a:bodyPr wrap="square" rtlCol="0">
            <a:spAutoFit/>
          </a:bodyPr>
          <a:lstStyle/>
          <a:p>
            <a:r>
              <a:rPr lang="en-US" sz="2800" dirty="0">
                <a:solidFill>
                  <a:srgbClr val="B30E35"/>
                </a:solidFill>
                <a:latin typeface="Arial" panose="020B0604020202020204" pitchFamily="34" charset="0"/>
                <a:cs typeface="Arial" panose="020B0604020202020204" pitchFamily="34" charset="0"/>
              </a:rPr>
              <a:t>Sharon Krock, F.SAME</a:t>
            </a:r>
          </a:p>
          <a:p>
            <a:pPr>
              <a:spcAft>
                <a:spcPts val="1200"/>
              </a:spcAft>
            </a:pPr>
            <a:r>
              <a:rPr lang="en-US" sz="2800" dirty="0">
                <a:solidFill>
                  <a:srgbClr val="B30E35"/>
                </a:solidFill>
                <a:latin typeface="Arial" panose="020B0604020202020204" pitchFamily="34" charset="0"/>
                <a:cs typeface="Arial" panose="020B0604020202020204" pitchFamily="34" charset="0"/>
              </a:rPr>
              <a:t>President-Elect</a:t>
            </a:r>
          </a:p>
          <a:p>
            <a:pPr>
              <a:spcAft>
                <a:spcPts val="1200"/>
              </a:spcAft>
            </a:pPr>
            <a:r>
              <a:rPr lang="en-US" sz="2400" dirty="0">
                <a:solidFill>
                  <a:srgbClr val="B30E35"/>
                </a:solidFill>
                <a:latin typeface="Arial" panose="020B0604020202020204" pitchFamily="34" charset="0"/>
                <a:cs typeface="Arial" panose="020B0604020202020204" pitchFamily="34" charset="0"/>
              </a:rPr>
              <a:t>Schnabel Engineering</a:t>
            </a:r>
          </a:p>
        </p:txBody>
      </p:sp>
    </p:spTree>
    <p:extLst>
      <p:ext uri="{BB962C8B-B14F-4D97-AF65-F5344CB8AC3E}">
        <p14:creationId xmlns:p14="http://schemas.microsoft.com/office/powerpoint/2010/main" val="3105186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04250D55-3AEB-49BE-060C-168559BFF6A0}"/>
              </a:ext>
            </a:extLst>
          </p:cNvPr>
          <p:cNvSpPr txBox="1">
            <a:spLocks/>
          </p:cNvSpPr>
          <p:nvPr/>
        </p:nvSpPr>
        <p:spPr>
          <a:xfrm>
            <a:off x="433137" y="2914650"/>
            <a:ext cx="8518358" cy="13144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Arial Narrow"/>
                <a:ea typeface="+mn-ea"/>
                <a:cs typeface="Arial Narrow"/>
              </a:defRPr>
            </a:lvl1pPr>
            <a:lvl2pPr marL="742950" indent="-285750" algn="l" defTabSz="457200" rtl="0" eaLnBrk="1" latinLnBrk="0" hangingPunct="1">
              <a:spcBef>
                <a:spcPct val="20000"/>
              </a:spcBef>
              <a:buFont typeface="Arial"/>
              <a:buChar char="–"/>
              <a:defRPr sz="2800" kern="1200">
                <a:solidFill>
                  <a:schemeClr val="bg1"/>
                </a:solidFill>
                <a:latin typeface="Arial Narrow"/>
                <a:ea typeface="+mn-ea"/>
                <a:cs typeface="Arial Narrow"/>
              </a:defRPr>
            </a:lvl2pPr>
            <a:lvl3pPr marL="1143000" indent="-228600" algn="l" defTabSz="457200" rtl="0" eaLnBrk="1" latinLnBrk="0" hangingPunct="1">
              <a:spcBef>
                <a:spcPct val="20000"/>
              </a:spcBef>
              <a:buFont typeface="Arial"/>
              <a:buChar char="•"/>
              <a:defRPr sz="2400" kern="1200">
                <a:solidFill>
                  <a:schemeClr val="bg1"/>
                </a:solidFill>
                <a:latin typeface="Arial Narrow"/>
                <a:ea typeface="+mn-ea"/>
                <a:cs typeface="Arial Narrow"/>
              </a:defRPr>
            </a:lvl3pPr>
            <a:lvl4pPr marL="1600200" indent="-228600" algn="l" defTabSz="457200" rtl="0" eaLnBrk="1" latinLnBrk="0" hangingPunct="1">
              <a:spcBef>
                <a:spcPct val="20000"/>
              </a:spcBef>
              <a:buFont typeface="Arial"/>
              <a:buChar char="–"/>
              <a:defRPr sz="2000" kern="1200">
                <a:solidFill>
                  <a:schemeClr val="bg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bg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dirty="0">
                <a:latin typeface="+mn-lt"/>
                <a:hlinkClick r:id="rId3"/>
              </a:rPr>
              <a:t>SAME - We're more than our name!</a:t>
            </a:r>
            <a:endParaRPr lang="en-US" sz="4000" dirty="0">
              <a:latin typeface="+mn-lt"/>
            </a:endParaRPr>
          </a:p>
        </p:txBody>
      </p:sp>
    </p:spTree>
    <p:extLst>
      <p:ext uri="{BB962C8B-B14F-4D97-AF65-F5344CB8AC3E}">
        <p14:creationId xmlns:p14="http://schemas.microsoft.com/office/powerpoint/2010/main" val="15711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542" y="1270535"/>
            <a:ext cx="6607097" cy="4446871"/>
          </a:xfrm>
        </p:spPr>
        <p:txBody>
          <a:bodyPr>
            <a:normAutofit fontScale="90000"/>
          </a:bodyPr>
          <a:lstStyle/>
          <a:p>
            <a:pPr algn="l">
              <a:spcBef>
                <a:spcPts val="900"/>
              </a:spcBef>
              <a:spcAft>
                <a:spcPts val="450"/>
              </a:spcAft>
            </a:pPr>
            <a:br>
              <a:rPr lang="en-US" sz="4200" dirty="0">
                <a:solidFill>
                  <a:srgbClr val="1C2F5D"/>
                </a:solidFill>
              </a:rPr>
            </a:br>
            <a:r>
              <a:rPr lang="en-US" sz="3450" b="1" dirty="0">
                <a:solidFill>
                  <a:srgbClr val="1C2F5D"/>
                </a:solidFill>
              </a:rPr>
              <a:t>Society of American Military Engineers</a:t>
            </a:r>
            <a:br>
              <a:rPr lang="en-US" dirty="0">
                <a:solidFill>
                  <a:srgbClr val="1C2F5D"/>
                </a:solidFill>
              </a:rPr>
            </a:br>
            <a:br>
              <a:rPr lang="en-US" sz="1950" dirty="0">
                <a:solidFill>
                  <a:srgbClr val="1C2F5D"/>
                </a:solidFill>
              </a:rPr>
            </a:br>
            <a:r>
              <a:rPr lang="en-US" sz="1950" b="1" i="1" dirty="0"/>
              <a:t>Mission:</a:t>
            </a:r>
            <a:r>
              <a:rPr lang="en-US" sz="1950" dirty="0"/>
              <a:t> To build leaders and lead collaboration among government and industry to develop multidisciplined solutions to national security infrastructure challenges. </a:t>
            </a:r>
            <a:br>
              <a:rPr lang="en-US" sz="1950" dirty="0"/>
            </a:br>
            <a:br>
              <a:rPr lang="en-US" sz="1950" dirty="0"/>
            </a:br>
            <a:r>
              <a:rPr lang="en-US" sz="1950" b="1" i="1" dirty="0">
                <a:solidFill>
                  <a:srgbClr val="1C2F5D"/>
                </a:solidFill>
              </a:rPr>
              <a:t>O</a:t>
            </a:r>
            <a:r>
              <a:rPr lang="en-US" sz="1950" b="1" i="1" dirty="0"/>
              <a:t>ur Enduring Purpose:</a:t>
            </a:r>
            <a:r>
              <a:rPr lang="en-US" sz="1950" dirty="0"/>
              <a:t> “To promote solidarity and cooperation between engineers in civil and military life, to disseminate technical knowledge bearing upon progress in the art of war and the application of engineering science thereto, and to preserve and maintain the best standards and traditions of the profession, all in the interests of patriotism and national security.”</a:t>
            </a:r>
            <a:br>
              <a:rPr lang="en-US" sz="1950" dirty="0"/>
            </a:br>
            <a:br>
              <a:rPr lang="en-US" sz="1950" dirty="0"/>
            </a:br>
            <a:endParaRPr lang="en-US" sz="1950" dirty="0"/>
          </a:p>
        </p:txBody>
      </p:sp>
    </p:spTree>
    <p:extLst>
      <p:ext uri="{BB962C8B-B14F-4D97-AF65-F5344CB8AC3E}">
        <p14:creationId xmlns:p14="http://schemas.microsoft.com/office/powerpoint/2010/main" val="290165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DA0058-3B69-41F4-A70E-B78B81B9F06D}"/>
              </a:ext>
            </a:extLst>
          </p:cNvPr>
          <p:cNvPicPr>
            <a:picLocks noChangeAspect="1"/>
          </p:cNvPicPr>
          <p:nvPr/>
        </p:nvPicPr>
        <p:blipFill rotWithShape="1">
          <a:blip r:embed="rId2"/>
          <a:srcRect l="22208" t="17042" r="21688" b="16465"/>
          <a:stretch/>
        </p:blipFill>
        <p:spPr>
          <a:xfrm>
            <a:off x="336884" y="1211176"/>
            <a:ext cx="8470231" cy="5646824"/>
          </a:xfrm>
          <a:prstGeom prst="rect">
            <a:avLst/>
          </a:prstGeom>
        </p:spPr>
      </p:pic>
      <p:sp>
        <p:nvSpPr>
          <p:cNvPr id="5" name="TextBox 4">
            <a:extLst>
              <a:ext uri="{FF2B5EF4-FFF2-40B4-BE49-F238E27FC236}">
                <a16:creationId xmlns:a16="http://schemas.microsoft.com/office/drawing/2014/main" id="{0DE626F1-B578-23C9-FDF5-2B7EC3530B06}"/>
              </a:ext>
            </a:extLst>
          </p:cNvPr>
          <p:cNvSpPr txBox="1"/>
          <p:nvPr/>
        </p:nvSpPr>
        <p:spPr>
          <a:xfrm>
            <a:off x="1919831" y="244798"/>
            <a:ext cx="6813482"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2025 Strategic Plan &amp; Beyond</a:t>
            </a:r>
          </a:p>
        </p:txBody>
      </p:sp>
    </p:spTree>
    <p:extLst>
      <p:ext uri="{BB962C8B-B14F-4D97-AF65-F5344CB8AC3E}">
        <p14:creationId xmlns:p14="http://schemas.microsoft.com/office/powerpoint/2010/main" val="586503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0141" y="219862"/>
            <a:ext cx="7393859" cy="646331"/>
          </a:xfrm>
          <a:prstGeom prst="rect">
            <a:avLst/>
          </a:prstGeom>
          <a:noFill/>
        </p:spPr>
        <p:txBody>
          <a:bodyPr wrap="square" rtlCol="0">
            <a:spAutoFit/>
          </a:bodyPr>
          <a:lstStyle/>
          <a:p>
            <a:pPr algn="ctr"/>
            <a:r>
              <a:rPr lang="en-US" sz="3600" b="1" dirty="0">
                <a:solidFill>
                  <a:schemeClr val="bg1"/>
                </a:solidFill>
                <a:cs typeface="Arial" panose="020B0604020202020204" pitchFamily="34" charset="0"/>
              </a:rPr>
              <a:t>Recognizing Volunteer Leaders</a:t>
            </a:r>
          </a:p>
        </p:txBody>
      </p:sp>
      <p:sp>
        <p:nvSpPr>
          <p:cNvPr id="13" name="TextBox 12">
            <a:extLst>
              <a:ext uri="{FF2B5EF4-FFF2-40B4-BE49-F238E27FC236}">
                <a16:creationId xmlns:a16="http://schemas.microsoft.com/office/drawing/2014/main" id="{C40368F1-64B6-81F7-76E5-E917BE5BFCEE}"/>
              </a:ext>
            </a:extLst>
          </p:cNvPr>
          <p:cNvSpPr txBox="1"/>
          <p:nvPr/>
        </p:nvSpPr>
        <p:spPr>
          <a:xfrm>
            <a:off x="476450" y="1553620"/>
            <a:ext cx="8191099" cy="4708981"/>
          </a:xfrm>
          <a:prstGeom prst="rect">
            <a:avLst/>
          </a:prstGeom>
          <a:noFill/>
        </p:spPr>
        <p:txBody>
          <a:bodyPr wrap="square" rtlCol="0">
            <a:spAutoFit/>
          </a:bodyPr>
          <a:lstStyle/>
          <a:p>
            <a:pPr marL="342900" indent="-342900">
              <a:buFont typeface="Arial" panose="020B0604020202020204" pitchFamily="34" charset="0"/>
              <a:buChar char="•"/>
            </a:pPr>
            <a:r>
              <a:rPr lang="en-US" sz="2800" b="1" dirty="0"/>
              <a:t>Randy Tompkins – Vice President &amp; Industry Day Chair</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Ashley Greaves – Young Professional Chair, Networking Reception Lead</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Stacie Weber – Membership Vice Chair, Industry Day Volunteer</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Mike Holm – Golf Tournament Chair</a:t>
            </a:r>
          </a:p>
          <a:p>
            <a:pPr marL="342900" indent="-342900">
              <a:buFont typeface="Arial" panose="020B0604020202020204" pitchFamily="34" charset="0"/>
              <a:buChar char="•"/>
            </a:pPr>
            <a:endParaRPr lang="en-US" sz="2000" b="1" dirty="0"/>
          </a:p>
        </p:txBody>
      </p:sp>
    </p:spTree>
    <p:extLst>
      <p:ext uri="{BB962C8B-B14F-4D97-AF65-F5344CB8AC3E}">
        <p14:creationId xmlns:p14="http://schemas.microsoft.com/office/powerpoint/2010/main" val="63040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5800" y="237903"/>
            <a:ext cx="7393859" cy="646331"/>
          </a:xfrm>
          <a:prstGeom prst="rect">
            <a:avLst/>
          </a:prstGeom>
          <a:noFill/>
        </p:spPr>
        <p:txBody>
          <a:bodyPr wrap="square" rtlCol="0">
            <a:spAutoFit/>
          </a:bodyPr>
          <a:lstStyle/>
          <a:p>
            <a:pPr algn="ctr"/>
            <a:r>
              <a:rPr lang="en-US" sz="3600" b="1" dirty="0">
                <a:solidFill>
                  <a:schemeClr val="bg1"/>
                </a:solidFill>
              </a:rPr>
              <a:t>Communities of Interest</a:t>
            </a:r>
          </a:p>
        </p:txBody>
      </p:sp>
      <p:sp>
        <p:nvSpPr>
          <p:cNvPr id="5" name="Content Placeholder 2"/>
          <p:cNvSpPr txBox="1">
            <a:spLocks/>
          </p:cNvSpPr>
          <p:nvPr/>
        </p:nvSpPr>
        <p:spPr>
          <a:xfrm>
            <a:off x="509948" y="1366787"/>
            <a:ext cx="8089519" cy="64633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2000"/>
              </a:lnSpc>
              <a:spcBef>
                <a:spcPts val="600"/>
              </a:spcBef>
            </a:pPr>
            <a:r>
              <a:rPr lang="en-US" dirty="0"/>
              <a:t>18 COIs</a:t>
            </a:r>
          </a:p>
        </p:txBody>
      </p:sp>
      <p:sp>
        <p:nvSpPr>
          <p:cNvPr id="2" name="Content Placeholder 7">
            <a:extLst>
              <a:ext uri="{FF2B5EF4-FFF2-40B4-BE49-F238E27FC236}">
                <a16:creationId xmlns:a16="http://schemas.microsoft.com/office/drawing/2014/main" id="{EFCA677B-2FAA-7322-EDDE-9F6BE0C611F9}"/>
              </a:ext>
            </a:extLst>
          </p:cNvPr>
          <p:cNvSpPr txBox="1">
            <a:spLocks/>
          </p:cNvSpPr>
          <p:nvPr/>
        </p:nvSpPr>
        <p:spPr>
          <a:xfrm>
            <a:off x="509948" y="2003892"/>
            <a:ext cx="4948321" cy="3517635"/>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Wingdings" panose="05000000000000000000" pitchFamily="2" charset="2"/>
              <a:buChar char="§"/>
              <a:defRPr/>
            </a:pPr>
            <a:r>
              <a:rPr lang="en-US" sz="2400" dirty="0">
                <a:solidFill>
                  <a:srgbClr val="081422"/>
                </a:solidFill>
                <a:latin typeface="Arial Narrow"/>
              </a:rPr>
              <a:t>Architectural Practice</a:t>
            </a:r>
          </a:p>
          <a:p>
            <a:pPr marL="342900" indent="-342900">
              <a:buFont typeface="Wingdings" panose="05000000000000000000" pitchFamily="2" charset="2"/>
              <a:buChar char="§"/>
              <a:defRPr/>
            </a:pPr>
            <a:r>
              <a:rPr lang="en-US" sz="2400" dirty="0">
                <a:solidFill>
                  <a:srgbClr val="081422"/>
                </a:solidFill>
                <a:latin typeface="Arial Narrow"/>
              </a:rPr>
              <a:t>Camps</a:t>
            </a:r>
          </a:p>
          <a:p>
            <a:pPr marL="342900" indent="-342900">
              <a:buFont typeface="Wingdings" panose="05000000000000000000" pitchFamily="2" charset="2"/>
              <a:buChar char="§"/>
              <a:defRPr/>
            </a:pPr>
            <a:r>
              <a:rPr lang="en-US" sz="2400" dirty="0">
                <a:solidFill>
                  <a:srgbClr val="081422"/>
                </a:solidFill>
                <a:latin typeface="Arial Narrow"/>
              </a:rPr>
              <a:t>College Outreach</a:t>
            </a:r>
          </a:p>
          <a:p>
            <a:pPr marL="342900" indent="-342900">
              <a:buFont typeface="Wingdings" panose="05000000000000000000" pitchFamily="2" charset="2"/>
              <a:buChar char="§"/>
              <a:defRPr/>
            </a:pPr>
            <a:r>
              <a:rPr lang="en-US" sz="2400" dirty="0">
                <a:solidFill>
                  <a:srgbClr val="081422"/>
                </a:solidFill>
                <a:latin typeface="Arial Narrow"/>
              </a:rPr>
              <a:t>Construction</a:t>
            </a:r>
          </a:p>
          <a:p>
            <a:pPr marL="342900" indent="-342900">
              <a:buFont typeface="Wingdings" panose="05000000000000000000" pitchFamily="2" charset="2"/>
              <a:buChar char="§"/>
              <a:defRPr/>
            </a:pPr>
            <a:r>
              <a:rPr lang="en-US" sz="2400" dirty="0">
                <a:solidFill>
                  <a:srgbClr val="081422"/>
                </a:solidFill>
                <a:latin typeface="Arial Narrow"/>
              </a:rPr>
              <a:t>Energy &amp; Sustainability</a:t>
            </a:r>
          </a:p>
          <a:p>
            <a:pPr marL="342900" indent="-342900">
              <a:buFont typeface="Wingdings" panose="05000000000000000000" pitchFamily="2" charset="2"/>
              <a:buChar char="§"/>
              <a:defRPr/>
            </a:pPr>
            <a:r>
              <a:rPr lang="en-US" sz="2400" dirty="0">
                <a:solidFill>
                  <a:srgbClr val="081422"/>
                </a:solidFill>
                <a:latin typeface="Arial Narrow"/>
              </a:rPr>
              <a:t>Enlisted</a:t>
            </a:r>
          </a:p>
          <a:p>
            <a:pPr marL="342900" indent="-342900">
              <a:buFont typeface="Wingdings" panose="05000000000000000000" pitchFamily="2" charset="2"/>
              <a:buChar char="§"/>
              <a:defRPr/>
            </a:pPr>
            <a:r>
              <a:rPr lang="en-US" sz="2400" dirty="0">
                <a:solidFill>
                  <a:srgbClr val="081422"/>
                </a:solidFill>
                <a:latin typeface="Arial Narrow"/>
              </a:rPr>
              <a:t>Environmental</a:t>
            </a:r>
          </a:p>
          <a:p>
            <a:pPr marL="342900" indent="-342900">
              <a:buFont typeface="Wingdings" panose="05000000000000000000" pitchFamily="2" charset="2"/>
              <a:buChar char="§"/>
              <a:defRPr/>
            </a:pPr>
            <a:r>
              <a:rPr lang="en-US" sz="2400" dirty="0">
                <a:solidFill>
                  <a:srgbClr val="081422"/>
                </a:solidFill>
                <a:latin typeface="Arial Narrow"/>
              </a:rPr>
              <a:t>Facility Asset Management</a:t>
            </a:r>
          </a:p>
        </p:txBody>
      </p:sp>
      <p:sp>
        <p:nvSpPr>
          <p:cNvPr id="4" name="Content Placeholder 7">
            <a:extLst>
              <a:ext uri="{FF2B5EF4-FFF2-40B4-BE49-F238E27FC236}">
                <a16:creationId xmlns:a16="http://schemas.microsoft.com/office/drawing/2014/main" id="{8D966470-263A-7FAB-8E27-5E84B6159C1A}"/>
              </a:ext>
            </a:extLst>
          </p:cNvPr>
          <p:cNvSpPr txBox="1">
            <a:spLocks/>
          </p:cNvSpPr>
          <p:nvPr/>
        </p:nvSpPr>
        <p:spPr>
          <a:xfrm>
            <a:off x="4192574" y="2013118"/>
            <a:ext cx="4951426" cy="3872731"/>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Wingdings" panose="05000000000000000000" pitchFamily="2" charset="2"/>
              <a:buChar char="§"/>
              <a:defRPr/>
            </a:pPr>
            <a:r>
              <a:rPr lang="en-US" sz="2400" dirty="0">
                <a:solidFill>
                  <a:srgbClr val="081422"/>
                </a:solidFill>
                <a:latin typeface="Arial Narrow"/>
              </a:rPr>
              <a:t>Joint Engineer Contingency Operations</a:t>
            </a:r>
          </a:p>
          <a:p>
            <a:pPr marL="342900" indent="-342900">
              <a:buFont typeface="Wingdings" panose="05000000000000000000" pitchFamily="2" charset="2"/>
              <a:buChar char="§"/>
              <a:defRPr/>
            </a:pPr>
            <a:r>
              <a:rPr lang="en-US" sz="2400" dirty="0">
                <a:solidFill>
                  <a:srgbClr val="081422"/>
                </a:solidFill>
                <a:latin typeface="Arial Narrow"/>
              </a:rPr>
              <a:t>Leader Development</a:t>
            </a:r>
          </a:p>
          <a:p>
            <a:pPr marL="342900" indent="-342900">
              <a:buFont typeface="Wingdings" panose="05000000000000000000" pitchFamily="2" charset="2"/>
              <a:buChar char="§"/>
              <a:defRPr/>
            </a:pPr>
            <a:r>
              <a:rPr lang="en-US" sz="2400" dirty="0">
                <a:solidFill>
                  <a:srgbClr val="081422"/>
                </a:solidFill>
                <a:latin typeface="Arial Narrow"/>
              </a:rPr>
              <a:t>Membership</a:t>
            </a:r>
          </a:p>
          <a:p>
            <a:pPr marL="342900" indent="-342900">
              <a:buFont typeface="Wingdings" panose="05000000000000000000" pitchFamily="2" charset="2"/>
              <a:buChar char="§"/>
              <a:defRPr/>
            </a:pPr>
            <a:r>
              <a:rPr kumimoji="0" lang="en-US" sz="2400" b="0" i="0" u="none" strike="noStrike" kern="1200" cap="none" spc="0" normalizeH="0" baseline="0" noProof="0" dirty="0">
                <a:ln>
                  <a:noFill/>
                </a:ln>
                <a:solidFill>
                  <a:srgbClr val="081422"/>
                </a:solidFill>
                <a:effectLst/>
                <a:uLnTx/>
                <a:uFillTx/>
                <a:latin typeface="Arial Narrow"/>
                <a:ea typeface="+mn-ea"/>
              </a:rPr>
              <a:t>Resilience</a:t>
            </a:r>
          </a:p>
          <a:p>
            <a:pPr marL="342900" indent="-342900">
              <a:buFont typeface="Wingdings" panose="05000000000000000000" pitchFamily="2" charset="2"/>
              <a:buChar char="§"/>
              <a:defRPr/>
            </a:pPr>
            <a:r>
              <a:rPr lang="en-US" sz="2400" dirty="0">
                <a:solidFill>
                  <a:srgbClr val="081422"/>
                </a:solidFill>
                <a:latin typeface="Arial Narrow"/>
              </a:rPr>
              <a:t>Small Business</a:t>
            </a:r>
          </a:p>
          <a:p>
            <a:pPr marL="342900" indent="-342900">
              <a:buFont typeface="Wingdings" panose="05000000000000000000" pitchFamily="2" charset="2"/>
              <a:buChar char="§"/>
              <a:defRPr/>
            </a:pPr>
            <a:r>
              <a:rPr kumimoji="0" lang="en-US" sz="2400" b="0" i="0" u="none" strike="noStrike" kern="1200" cap="none" spc="0" normalizeH="0" baseline="0" noProof="0" dirty="0">
                <a:ln>
                  <a:noFill/>
                </a:ln>
                <a:solidFill>
                  <a:srgbClr val="081422"/>
                </a:solidFill>
                <a:effectLst/>
                <a:uLnTx/>
                <a:uFillTx/>
                <a:latin typeface="Arial Narrow"/>
                <a:ea typeface="+mn-ea"/>
              </a:rPr>
              <a:t>STEM Outreach</a:t>
            </a:r>
          </a:p>
          <a:p>
            <a:pPr marL="342900" indent="-342900">
              <a:buFont typeface="Wingdings" panose="05000000000000000000" pitchFamily="2" charset="2"/>
              <a:buChar char="§"/>
              <a:defRPr/>
            </a:pPr>
            <a:r>
              <a:rPr kumimoji="0" lang="en-US" sz="2400" b="0" i="0" u="none" strike="noStrike" kern="1200" cap="none" spc="0" normalizeH="0" baseline="0" noProof="0" dirty="0">
                <a:ln>
                  <a:noFill/>
                </a:ln>
                <a:solidFill>
                  <a:srgbClr val="081422"/>
                </a:solidFill>
                <a:effectLst/>
                <a:uLnTx/>
                <a:uFillTx/>
                <a:latin typeface="Arial Narrow"/>
                <a:ea typeface="+mn-ea"/>
              </a:rPr>
              <a:t>Young Professionals</a:t>
            </a:r>
          </a:p>
          <a:p>
            <a:pPr marL="342900" indent="-342900">
              <a:buFont typeface="Wingdings" panose="05000000000000000000" pitchFamily="2" charset="2"/>
              <a:buChar char="§"/>
              <a:defRPr/>
            </a:pPr>
            <a:r>
              <a:rPr lang="en-US" sz="2400" dirty="0">
                <a:solidFill>
                  <a:srgbClr val="081422"/>
                </a:solidFill>
                <a:latin typeface="Arial Narrow"/>
              </a:rPr>
              <a:t>Others: Geospatial WG, Health Engineering TF, Marketing/BD WG</a:t>
            </a:r>
            <a:endParaRPr kumimoji="0" lang="en-US" sz="2400" b="0" i="0" u="none" strike="noStrike" kern="1200" cap="none" spc="0" normalizeH="0" baseline="0" noProof="0" dirty="0">
              <a:ln>
                <a:noFill/>
              </a:ln>
              <a:solidFill>
                <a:srgbClr val="081422"/>
              </a:solidFill>
              <a:effectLst/>
              <a:uLnTx/>
              <a:uFillTx/>
              <a:latin typeface="Arial Narrow"/>
              <a:ea typeface="+mn-ea"/>
            </a:endParaRPr>
          </a:p>
        </p:txBody>
      </p:sp>
    </p:spTree>
    <p:extLst>
      <p:ext uri="{BB962C8B-B14F-4D97-AF65-F5344CB8AC3E}">
        <p14:creationId xmlns:p14="http://schemas.microsoft.com/office/powerpoint/2010/main" val="70144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798" y="172262"/>
            <a:ext cx="8566802" cy="720437"/>
          </a:xfrm>
        </p:spPr>
        <p:txBody>
          <a:bodyPr>
            <a:normAutofit/>
          </a:bodyPr>
          <a:lstStyle/>
          <a:p>
            <a:r>
              <a:rPr lang="en-US" sz="3600" b="1" dirty="0">
                <a:solidFill>
                  <a:schemeClr val="bg1"/>
                </a:solidFill>
                <a:cs typeface="Calibri" panose="020F0502020204030204" pitchFamily="34" charset="0"/>
              </a:rPr>
              <a:t>STEM Camps</a:t>
            </a:r>
          </a:p>
        </p:txBody>
      </p:sp>
      <p:pic>
        <p:nvPicPr>
          <p:cNvPr id="8" name="Picture 7">
            <a:extLst>
              <a:ext uri="{FF2B5EF4-FFF2-40B4-BE49-F238E27FC236}">
                <a16:creationId xmlns:a16="http://schemas.microsoft.com/office/drawing/2014/main" id="{6203BE3C-623E-4FF2-9C4E-658A324693CD}"/>
              </a:ext>
            </a:extLst>
          </p:cNvPr>
          <p:cNvPicPr>
            <a:picLocks noChangeAspect="1"/>
          </p:cNvPicPr>
          <p:nvPr/>
        </p:nvPicPr>
        <p:blipFill>
          <a:blip r:embed="rId2"/>
          <a:srcRect/>
          <a:stretch/>
        </p:blipFill>
        <p:spPr>
          <a:xfrm>
            <a:off x="220314" y="1253692"/>
            <a:ext cx="8642222" cy="3243712"/>
          </a:xfrm>
          <a:prstGeom prst="rect">
            <a:avLst/>
          </a:prstGeom>
        </p:spPr>
      </p:pic>
      <p:sp>
        <p:nvSpPr>
          <p:cNvPr id="9" name="TextBox 8">
            <a:extLst>
              <a:ext uri="{FF2B5EF4-FFF2-40B4-BE49-F238E27FC236}">
                <a16:creationId xmlns:a16="http://schemas.microsoft.com/office/drawing/2014/main" id="{B7100D7D-A189-437A-B166-13CB0F9589CF}"/>
              </a:ext>
            </a:extLst>
          </p:cNvPr>
          <p:cNvSpPr txBox="1"/>
          <p:nvPr/>
        </p:nvSpPr>
        <p:spPr>
          <a:xfrm>
            <a:off x="2454442" y="4478445"/>
            <a:ext cx="4814236" cy="830997"/>
          </a:xfrm>
          <a:prstGeom prst="rect">
            <a:avLst/>
          </a:prstGeom>
          <a:noFill/>
        </p:spPr>
        <p:txBody>
          <a:bodyPr wrap="square">
            <a:spAutoFit/>
          </a:bodyPr>
          <a:lstStyle/>
          <a:p>
            <a:r>
              <a:rPr lang="en-US" sz="3200" dirty="0">
                <a:hlinkClick r:id="rId3"/>
              </a:rPr>
              <a:t>Start Your STEM Journey</a:t>
            </a:r>
            <a:endParaRPr lang="en-US" sz="3200" dirty="0"/>
          </a:p>
          <a:p>
            <a:endParaRPr lang="en-US" sz="1600" dirty="0"/>
          </a:p>
        </p:txBody>
      </p:sp>
      <p:sp>
        <p:nvSpPr>
          <p:cNvPr id="3" name="TextBox 2">
            <a:extLst>
              <a:ext uri="{FF2B5EF4-FFF2-40B4-BE49-F238E27FC236}">
                <a16:creationId xmlns:a16="http://schemas.microsoft.com/office/drawing/2014/main" id="{ED750EC7-BF2B-8754-028E-FCA3F2E2AB9B}"/>
              </a:ext>
            </a:extLst>
          </p:cNvPr>
          <p:cNvSpPr txBox="1"/>
          <p:nvPr/>
        </p:nvSpPr>
        <p:spPr>
          <a:xfrm>
            <a:off x="664143" y="5419023"/>
            <a:ext cx="7863840" cy="461665"/>
          </a:xfrm>
          <a:prstGeom prst="rect">
            <a:avLst/>
          </a:prstGeom>
          <a:noFill/>
        </p:spPr>
        <p:txBody>
          <a:bodyPr wrap="square" rtlCol="0">
            <a:spAutoFit/>
          </a:bodyPr>
          <a:lstStyle/>
          <a:p>
            <a:r>
              <a:rPr lang="en-US" sz="2400" dirty="0"/>
              <a:t>Jacksonville SAME/NAVFAC SE Camp starting this summer!</a:t>
            </a:r>
          </a:p>
        </p:txBody>
      </p:sp>
    </p:spTree>
    <p:extLst>
      <p:ext uri="{BB962C8B-B14F-4D97-AF65-F5344CB8AC3E}">
        <p14:creationId xmlns:p14="http://schemas.microsoft.com/office/powerpoint/2010/main" val="220969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798" y="172262"/>
            <a:ext cx="8566802" cy="720437"/>
          </a:xfrm>
        </p:spPr>
        <p:txBody>
          <a:bodyPr>
            <a:normAutofit/>
          </a:bodyPr>
          <a:lstStyle/>
          <a:p>
            <a:r>
              <a:rPr lang="en-US" sz="3600" b="1" dirty="0">
                <a:solidFill>
                  <a:schemeClr val="bg1"/>
                </a:solidFill>
                <a:latin typeface="Calibri" panose="020F0502020204030204" pitchFamily="34" charset="0"/>
                <a:cs typeface="Calibri" panose="020F0502020204030204" pitchFamily="34" charset="0"/>
              </a:rPr>
              <a:t>Upcoming!</a:t>
            </a:r>
          </a:p>
        </p:txBody>
      </p:sp>
      <p:pic>
        <p:nvPicPr>
          <p:cNvPr id="6" name="Picture 4">
            <a:extLst>
              <a:ext uri="{FF2B5EF4-FFF2-40B4-BE49-F238E27FC236}">
                <a16:creationId xmlns:a16="http://schemas.microsoft.com/office/drawing/2014/main" id="{D9D7800E-F75D-4CED-BC96-7B7E6A494736}"/>
              </a:ext>
            </a:extLst>
          </p:cNvPr>
          <p:cNvPicPr>
            <a:picLocks noChangeAspect="1" noChangeArrowheads="1"/>
          </p:cNvPicPr>
          <p:nvPr/>
        </p:nvPicPr>
        <p:blipFill>
          <a:blip r:embed="rId2"/>
          <a:srcRect/>
          <a:stretch/>
        </p:blipFill>
        <p:spPr bwMode="auto">
          <a:xfrm>
            <a:off x="1254092" y="3238500"/>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2C2F8C-D9EE-BCC7-3A0D-D7F1785EC4B4}"/>
              </a:ext>
            </a:extLst>
          </p:cNvPr>
          <p:cNvPicPr>
            <a:picLocks noChangeAspect="1"/>
          </p:cNvPicPr>
          <p:nvPr/>
        </p:nvPicPr>
        <p:blipFill>
          <a:blip r:embed="rId3"/>
          <a:stretch>
            <a:fillRect/>
          </a:stretch>
        </p:blipFill>
        <p:spPr>
          <a:xfrm>
            <a:off x="5794408" y="3228559"/>
            <a:ext cx="2095500" cy="2095500"/>
          </a:xfrm>
          <a:prstGeom prst="rect">
            <a:avLst/>
          </a:prstGeom>
        </p:spPr>
      </p:pic>
      <p:pic>
        <p:nvPicPr>
          <p:cNvPr id="1028" name="Picture 4" descr="SAME Career Transition Workshop 2024">
            <a:extLst>
              <a:ext uri="{FF2B5EF4-FFF2-40B4-BE49-F238E27FC236}">
                <a16:creationId xmlns:a16="http://schemas.microsoft.com/office/drawing/2014/main" id="{5950AA21-345D-0EE2-302D-56F4E5D96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8863"/>
            <a:ext cx="9144000" cy="2179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bsite logo">
            <a:extLst>
              <a:ext uri="{FF2B5EF4-FFF2-40B4-BE49-F238E27FC236}">
                <a16:creationId xmlns:a16="http://schemas.microsoft.com/office/drawing/2014/main" id="{88C1F1E5-F913-3B31-23C0-7BF0FEAD2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0"/>
            <a:ext cx="914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347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1B62E2654C524C955BE2D12493E9D8" ma:contentTypeVersion="19" ma:contentTypeDescription="Create a new document." ma:contentTypeScope="" ma:versionID="f1ab489d9f543f90d8edfcb4811b9bbe">
  <xsd:schema xmlns:xsd="http://www.w3.org/2001/XMLSchema" xmlns:xs="http://www.w3.org/2001/XMLSchema" xmlns:p="http://schemas.microsoft.com/office/2006/metadata/properties" xmlns:ns2="adae7197-fd2e-4b99-9654-5e583da9c8f9" xmlns:ns3="13b39559-8d9b-45f0-aae8-fab2483ffcc1" targetNamespace="http://schemas.microsoft.com/office/2006/metadata/properties" ma:root="true" ma:fieldsID="196aed022a27acaea8d1518db37dacce" ns2:_="" ns3:_="">
    <xsd:import namespace="adae7197-fd2e-4b99-9654-5e583da9c8f9"/>
    <xsd:import namespace="13b39559-8d9b-45f0-aae8-fab2483ffc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Testing"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e7197-fd2e-4b99-9654-5e583da9c8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Testing" ma:index="17" nillable="true" ma:displayName="Testing" ma:format="Dropdown" ma:internalName="Testing">
      <xsd:simpleType>
        <xsd:restriction base="dms:Text">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23a6806-de50-4798-bd13-578777d0ce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b39559-8d9b-45f0-aae8-fab2483ffcc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b0e296b-f145-4371-9aec-72820efe64b5}" ma:internalName="TaxCatchAll" ma:showField="CatchAllData" ma:web="13b39559-8d9b-45f0-aae8-fab2483ffc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8E481F-79CB-453C-9118-B3FE5ACEE7DD}"/>
</file>

<file path=customXml/itemProps2.xml><?xml version="1.0" encoding="utf-8"?>
<ds:datastoreItem xmlns:ds="http://schemas.openxmlformats.org/officeDocument/2006/customXml" ds:itemID="{2A5E0BB7-EA91-4BDD-AC33-86C9A58DB0B2}"/>
</file>

<file path=docProps/app.xml><?xml version="1.0" encoding="utf-8"?>
<Properties xmlns="http://schemas.openxmlformats.org/officeDocument/2006/extended-properties" xmlns:vt="http://schemas.openxmlformats.org/officeDocument/2006/docPropsVTypes">
  <TotalTime>1217</TotalTime>
  <Words>372</Words>
  <Application>Microsoft Office PowerPoint</Application>
  <PresentationFormat>On-screen Show (4:3)</PresentationFormat>
  <Paragraphs>43</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Narrow</vt:lpstr>
      <vt:lpstr>Calibri</vt:lpstr>
      <vt:lpstr>Wingdings</vt:lpstr>
      <vt:lpstr>Office Theme</vt:lpstr>
      <vt:lpstr>PowerPoint Presentation</vt:lpstr>
      <vt:lpstr>PowerPoint Presentation</vt:lpstr>
      <vt:lpstr> Society of American Military Engineers  Mission: To build leaders and lead collaboration among government and industry to develop multidisciplined solutions to national security infrastructure challenges.   Our Enduring Purpose: “To promote solidarity and cooperation between engineers in civil and military life, to disseminate technical knowledge bearing upon progress in the art of war and the application of engineering science thereto, and to preserve and maintain the best standards and traditions of the profession, all in the interests of patriotism and national security.”  </vt:lpstr>
      <vt:lpstr>PowerPoint Presentation</vt:lpstr>
      <vt:lpstr>PowerPoint Presentation</vt:lpstr>
      <vt:lpstr>PowerPoint Presentation</vt:lpstr>
      <vt:lpstr>STEM Camps</vt:lpstr>
      <vt:lpstr>Upcoming!</vt:lpstr>
    </vt:vector>
  </TitlesOfParts>
  <Company>SAME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Rooney</dc:creator>
  <cp:lastModifiedBy>visitor</cp:lastModifiedBy>
  <cp:revision>66</cp:revision>
  <dcterms:created xsi:type="dcterms:W3CDTF">2016-04-20T14:52:05Z</dcterms:created>
  <dcterms:modified xsi:type="dcterms:W3CDTF">2024-01-10T12:55:55Z</dcterms:modified>
</cp:coreProperties>
</file>