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drawing3.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73" r:id="rId2"/>
    <p:sldMasterId id="2147483688" r:id="rId3"/>
    <p:sldMasterId id="2147483698" r:id="rId4"/>
  </p:sldMasterIdLst>
  <p:notesMasterIdLst>
    <p:notesMasterId r:id="rId50"/>
  </p:notesMasterIdLst>
  <p:handoutMasterIdLst>
    <p:handoutMasterId r:id="rId51"/>
  </p:handoutMasterIdLst>
  <p:sldIdLst>
    <p:sldId id="271" r:id="rId5"/>
    <p:sldId id="1388" r:id="rId6"/>
    <p:sldId id="1409" r:id="rId7"/>
    <p:sldId id="1408" r:id="rId8"/>
    <p:sldId id="1390" r:id="rId9"/>
    <p:sldId id="1402" r:id="rId10"/>
    <p:sldId id="1397" r:id="rId11"/>
    <p:sldId id="1401" r:id="rId12"/>
    <p:sldId id="1400" r:id="rId13"/>
    <p:sldId id="1469" r:id="rId14"/>
    <p:sldId id="1412" r:id="rId15"/>
    <p:sldId id="1398" r:id="rId16"/>
    <p:sldId id="1396" r:id="rId17"/>
    <p:sldId id="1463" r:id="rId18"/>
    <p:sldId id="1466" r:id="rId19"/>
    <p:sldId id="1414" r:id="rId20"/>
    <p:sldId id="1415" r:id="rId21"/>
    <p:sldId id="1454" r:id="rId22"/>
    <p:sldId id="1460" r:id="rId23"/>
    <p:sldId id="1461" r:id="rId24"/>
    <p:sldId id="1462" r:id="rId25"/>
    <p:sldId id="2147309174" r:id="rId26"/>
    <p:sldId id="258" r:id="rId27"/>
    <p:sldId id="264" r:id="rId28"/>
    <p:sldId id="267" r:id="rId29"/>
    <p:sldId id="2147309171" r:id="rId30"/>
    <p:sldId id="604" r:id="rId31"/>
    <p:sldId id="265" r:id="rId32"/>
    <p:sldId id="610" r:id="rId33"/>
    <p:sldId id="269" r:id="rId34"/>
    <p:sldId id="270" r:id="rId35"/>
    <p:sldId id="617" r:id="rId36"/>
    <p:sldId id="612" r:id="rId37"/>
    <p:sldId id="609" r:id="rId38"/>
    <p:sldId id="268" r:id="rId39"/>
    <p:sldId id="611" r:id="rId40"/>
    <p:sldId id="618" r:id="rId41"/>
    <p:sldId id="2147309172" r:id="rId42"/>
    <p:sldId id="2147309173" r:id="rId43"/>
    <p:sldId id="619" r:id="rId44"/>
    <p:sldId id="608" r:id="rId45"/>
    <p:sldId id="615" r:id="rId46"/>
    <p:sldId id="616" r:id="rId47"/>
    <p:sldId id="1405" r:id="rId48"/>
    <p:sldId id="1413"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E2AF10-FACB-4FC0-9480-C80BFE2070B9}">
          <p14:sldIdLst>
            <p14:sldId id="271"/>
            <p14:sldId id="1388"/>
            <p14:sldId id="1409"/>
            <p14:sldId id="1408"/>
            <p14:sldId id="1390"/>
            <p14:sldId id="1402"/>
            <p14:sldId id="1397"/>
            <p14:sldId id="1401"/>
            <p14:sldId id="1400"/>
            <p14:sldId id="1469"/>
            <p14:sldId id="1412"/>
            <p14:sldId id="1398"/>
            <p14:sldId id="1396"/>
            <p14:sldId id="1463"/>
            <p14:sldId id="1466"/>
            <p14:sldId id="1414"/>
            <p14:sldId id="1415"/>
            <p14:sldId id="1454"/>
            <p14:sldId id="1460"/>
            <p14:sldId id="1461"/>
            <p14:sldId id="1462"/>
            <p14:sldId id="2147309174"/>
            <p14:sldId id="258"/>
            <p14:sldId id="264"/>
            <p14:sldId id="267"/>
            <p14:sldId id="2147309171"/>
            <p14:sldId id="604"/>
            <p14:sldId id="265"/>
            <p14:sldId id="610"/>
            <p14:sldId id="269"/>
            <p14:sldId id="270"/>
            <p14:sldId id="617"/>
            <p14:sldId id="612"/>
            <p14:sldId id="609"/>
            <p14:sldId id="268"/>
            <p14:sldId id="611"/>
            <p14:sldId id="618"/>
            <p14:sldId id="2147309172"/>
            <p14:sldId id="2147309173"/>
            <p14:sldId id="619"/>
            <p14:sldId id="608"/>
            <p14:sldId id="615"/>
            <p14:sldId id="616"/>
            <p14:sldId id="1405"/>
            <p14:sldId id="1413"/>
          </p14:sldIdLst>
        </p14:section>
        <p14:section name="Untitled Section" id="{1CFDE8B9-F40D-4E71-82EC-2D73EAE4E7DC}">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hews, Nicole" initials="MN" lastIdx="6" clrIdx="0"/>
  <p:cmAuthor id="1" name="Ann McLeod" initials="AM" lastIdx="2" clrIdx="1">
    <p:extLst>
      <p:ext uri="{19B8F6BF-5375-455C-9EA6-DF929625EA0E}">
        <p15:presenceInfo xmlns:p15="http://schemas.microsoft.com/office/powerpoint/2012/main" userId="S::AMcLeod@same.org::58aaa1d1-bedf-4c5d-8255-236e984f4163" providerId="AD"/>
      </p:ext>
    </p:extLst>
  </p:cmAuthor>
  <p:cmAuthor id="2" name="Gully, Edward C." initials="GEC" lastIdx="4" clrIdx="2">
    <p:extLst>
      <p:ext uri="{19B8F6BF-5375-455C-9EA6-DF929625EA0E}">
        <p15:presenceInfo xmlns:p15="http://schemas.microsoft.com/office/powerpoint/2012/main" userId="S::Edward.Gully@va.gov::3b94ddcb-45a1-4048-8bdd-e6ea639251c9" providerId="AD"/>
      </p:ext>
    </p:extLst>
  </p:cmAuthor>
  <p:cmAuthor id="3" name="Bullerwell, David (CFM)" initials="BD(" lastIdx="4" clrIdx="3">
    <p:extLst>
      <p:ext uri="{19B8F6BF-5375-455C-9EA6-DF929625EA0E}">
        <p15:presenceInfo xmlns:p15="http://schemas.microsoft.com/office/powerpoint/2012/main" userId="S::David.Bullerwell@va.gov::df6b48c2-615c-4865-b33e-045210b05d86" providerId="AD"/>
      </p:ext>
    </p:extLst>
  </p:cmAuthor>
  <p:cmAuthor id="4" name="Jack-Tribble, Katrina D. (CFM)" initials="JKD(" lastIdx="1" clrIdx="4">
    <p:extLst>
      <p:ext uri="{19B8F6BF-5375-455C-9EA6-DF929625EA0E}">
        <p15:presenceInfo xmlns:p15="http://schemas.microsoft.com/office/powerpoint/2012/main" userId="S::Katrina.Jack-Tribble@va.gov::e1a38d56-07b6-4c67-bb64-860afcaa9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A74"/>
    <a:srgbClr val="243966"/>
    <a:srgbClr val="000000"/>
    <a:srgbClr val="11FFD2"/>
    <a:srgbClr val="DD5E21"/>
    <a:srgbClr val="8A0F25"/>
    <a:srgbClr val="0092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72" autoAdjust="0"/>
    <p:restoredTop sz="93692" autoAdjust="0"/>
  </p:normalViewPr>
  <p:slideViewPr>
    <p:cSldViewPr snapToGrid="0" snapToObjects="1">
      <p:cViewPr varScale="1">
        <p:scale>
          <a:sx n="147" d="100"/>
          <a:sy n="147" d="100"/>
        </p:scale>
        <p:origin x="108" y="12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3064"/>
    </p:cViewPr>
  </p:sorterViewPr>
  <p:notesViewPr>
    <p:cSldViewPr snapToGrid="0" snapToObjects="1">
      <p:cViewPr varScale="1">
        <p:scale>
          <a:sx n="97" d="100"/>
          <a:sy n="97" d="100"/>
        </p:scale>
        <p:origin x="204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ustomXml" Target="../customXml/item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hyperlink" Target="https://www.va.gov/osdbu/outreach/dap/index.asp" TargetMode="External"/><Relationship Id="rId3" Type="http://schemas.openxmlformats.org/officeDocument/2006/relationships/hyperlink" Target="http://www.vetbiz.va.gov/events" TargetMode="External"/><Relationship Id="rId7" Type="http://schemas.openxmlformats.org/officeDocument/2006/relationships/hyperlink" Target="https://hallways.cap.gsa.gov/app/" TargetMode="External"/><Relationship Id="rId2" Type="http://schemas.openxmlformats.org/officeDocument/2006/relationships/hyperlink" Target="https://www.va.gov/osdbu/WVOSBI.asp" TargetMode="External"/><Relationship Id="rId1" Type="http://schemas.openxmlformats.org/officeDocument/2006/relationships/hyperlink" Target="http://www.va.gov/osdbu" TargetMode="External"/><Relationship Id="rId6" Type="http://schemas.openxmlformats.org/officeDocument/2006/relationships/hyperlink" Target="https://www.va.gov/osdbu/acquisition/index.asp" TargetMode="External"/><Relationship Id="rId5" Type="http://schemas.openxmlformats.org/officeDocument/2006/relationships/hyperlink" Target="https://www.va.gov/osdbu/outreach/soc/webinar-schedules.asp" TargetMode="External"/><Relationship Id="rId4" Type="http://schemas.openxmlformats.org/officeDocument/2006/relationships/hyperlink" Target="https://www.va.gov/osdbu/outreach/soc/training.asp"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hyperlink" Target="https://www.va.gov/osdbu/outreach/dap/index.asp" TargetMode="External"/><Relationship Id="rId3" Type="http://schemas.openxmlformats.org/officeDocument/2006/relationships/hyperlink" Target="http://www.vetbiz.va.gov/events" TargetMode="External"/><Relationship Id="rId7" Type="http://schemas.openxmlformats.org/officeDocument/2006/relationships/hyperlink" Target="https://hallways.cap.gsa.gov/app/" TargetMode="External"/><Relationship Id="rId2" Type="http://schemas.openxmlformats.org/officeDocument/2006/relationships/hyperlink" Target="https://www.va.gov/osdbu/WVOSBI.asp" TargetMode="External"/><Relationship Id="rId1" Type="http://schemas.openxmlformats.org/officeDocument/2006/relationships/hyperlink" Target="http://www.va.gov/osdbu" TargetMode="External"/><Relationship Id="rId6" Type="http://schemas.openxmlformats.org/officeDocument/2006/relationships/hyperlink" Target="https://www.va.gov/osdbu/acquisition/index.asp" TargetMode="External"/><Relationship Id="rId5" Type="http://schemas.openxmlformats.org/officeDocument/2006/relationships/hyperlink" Target="https://www.va.gov/osdbu/outreach/soc/webinar-schedules.asp" TargetMode="External"/><Relationship Id="rId4" Type="http://schemas.openxmlformats.org/officeDocument/2006/relationships/hyperlink" Target="https://www.va.gov/osdbu/outreach/soc/training.asp"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16CA5-FAA3-4C06-80ED-36D91CB1C974}"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799E9E2-F1AB-4A6D-8A08-04B4EBB1CDC8}">
      <dgm:prSet/>
      <dgm:spPr/>
      <dgm:t>
        <a:bodyPr/>
        <a:lstStyle/>
        <a:p>
          <a:pPr>
            <a:lnSpc>
              <a:spcPct val="100000"/>
            </a:lnSpc>
            <a:defRPr b="1"/>
          </a:pPr>
          <a:r>
            <a:rPr lang="en-US" dirty="0"/>
            <a:t>VA portfolio consists of over 8,000 facilities nationwide</a:t>
          </a:r>
        </a:p>
      </dgm:t>
    </dgm:pt>
    <dgm:pt modelId="{7D727745-362C-435C-ABFC-A37527F72A16}" type="parTrans" cxnId="{7DEB376E-189B-4A6A-A7D8-92196DCBCF77}">
      <dgm:prSet/>
      <dgm:spPr/>
      <dgm:t>
        <a:bodyPr/>
        <a:lstStyle/>
        <a:p>
          <a:endParaRPr lang="en-US"/>
        </a:p>
      </dgm:t>
    </dgm:pt>
    <dgm:pt modelId="{E06C5075-E8A8-4E20-87AF-3E98C8387855}" type="sibTrans" cxnId="{7DEB376E-189B-4A6A-A7D8-92196DCBCF77}">
      <dgm:prSet/>
      <dgm:spPr/>
      <dgm:t>
        <a:bodyPr/>
        <a:lstStyle/>
        <a:p>
          <a:endParaRPr lang="en-US"/>
        </a:p>
      </dgm:t>
    </dgm:pt>
    <dgm:pt modelId="{16DBA8E7-1013-4E70-B9EA-85EB5AA6EA62}">
      <dgm:prSet/>
      <dgm:spPr/>
      <dgm:t>
        <a:bodyPr/>
        <a:lstStyle/>
        <a:p>
          <a:pPr>
            <a:lnSpc>
              <a:spcPct val="100000"/>
            </a:lnSpc>
            <a:defRPr b="1"/>
          </a:pPr>
          <a:r>
            <a:rPr lang="en-US" dirty="0"/>
            <a:t>Major Construction FY24 </a:t>
          </a:r>
        </a:p>
      </dgm:t>
    </dgm:pt>
    <dgm:pt modelId="{284F7DCA-70ED-4BD3-8D85-8387B506D57F}" type="parTrans" cxnId="{B1342336-D944-458C-93FF-523DFBE7537E}">
      <dgm:prSet/>
      <dgm:spPr/>
      <dgm:t>
        <a:bodyPr/>
        <a:lstStyle/>
        <a:p>
          <a:endParaRPr lang="en-US"/>
        </a:p>
      </dgm:t>
    </dgm:pt>
    <dgm:pt modelId="{F6B1D56A-B34C-4245-B6FA-16DA38A387A4}" type="sibTrans" cxnId="{B1342336-D944-458C-93FF-523DFBE7537E}">
      <dgm:prSet/>
      <dgm:spPr/>
      <dgm:t>
        <a:bodyPr/>
        <a:lstStyle/>
        <a:p>
          <a:endParaRPr lang="en-US"/>
        </a:p>
      </dgm:t>
    </dgm:pt>
    <dgm:pt modelId="{B758680F-4608-49AC-8141-97C6ADA45B62}">
      <dgm:prSet custT="1"/>
      <dgm:spPr/>
      <dgm:t>
        <a:bodyPr/>
        <a:lstStyle/>
        <a:p>
          <a:pPr>
            <a:lnSpc>
              <a:spcPct val="100000"/>
            </a:lnSpc>
          </a:pPr>
          <a:r>
            <a:rPr lang="en-US" sz="1600" dirty="0">
              <a:solidFill>
                <a:schemeClr val="tx1"/>
              </a:solidFill>
            </a:rPr>
            <a:t>5 Major Construction healthcare projects valued at $2.4B</a:t>
          </a:r>
        </a:p>
      </dgm:t>
    </dgm:pt>
    <dgm:pt modelId="{19F802D6-78E1-4675-AEDF-964066150C29}" type="parTrans" cxnId="{05917129-E95F-40C7-A28C-BFA7FA106CD2}">
      <dgm:prSet/>
      <dgm:spPr/>
      <dgm:t>
        <a:bodyPr/>
        <a:lstStyle/>
        <a:p>
          <a:endParaRPr lang="en-US"/>
        </a:p>
      </dgm:t>
    </dgm:pt>
    <dgm:pt modelId="{162F9516-DA44-49D1-9769-9640D3D5C82A}" type="sibTrans" cxnId="{05917129-E95F-40C7-A28C-BFA7FA106CD2}">
      <dgm:prSet/>
      <dgm:spPr/>
      <dgm:t>
        <a:bodyPr/>
        <a:lstStyle/>
        <a:p>
          <a:endParaRPr lang="en-US"/>
        </a:p>
      </dgm:t>
    </dgm:pt>
    <dgm:pt modelId="{0C4A9504-DE81-4EBC-8EF0-6C154387EEE7}">
      <dgm:prSet custT="1"/>
      <dgm:spPr/>
      <dgm:t>
        <a:bodyPr/>
        <a:lstStyle/>
        <a:p>
          <a:r>
            <a:rPr lang="en-US" sz="1600" dirty="0"/>
            <a:t>1 Chip-in Project at $221M</a:t>
          </a:r>
        </a:p>
      </dgm:t>
    </dgm:pt>
    <dgm:pt modelId="{D39ABE41-ECB9-49A1-82D1-51DB1C5D8238}" type="parTrans" cxnId="{B396E79C-20EB-414C-88ED-D3BB70AF2670}">
      <dgm:prSet/>
      <dgm:spPr/>
      <dgm:t>
        <a:bodyPr/>
        <a:lstStyle/>
        <a:p>
          <a:endParaRPr lang="en-US"/>
        </a:p>
      </dgm:t>
    </dgm:pt>
    <dgm:pt modelId="{C90CAC2E-5D51-4A8C-BA21-CC765C4A9E14}" type="sibTrans" cxnId="{B396E79C-20EB-414C-88ED-D3BB70AF2670}">
      <dgm:prSet/>
      <dgm:spPr/>
      <dgm:t>
        <a:bodyPr/>
        <a:lstStyle/>
        <a:p>
          <a:endParaRPr lang="en-US"/>
        </a:p>
      </dgm:t>
    </dgm:pt>
    <dgm:pt modelId="{8ABB1DB4-BFBB-43C5-89F4-9239743F5CF2}">
      <dgm:prSet custT="1"/>
      <dgm:spPr/>
      <dgm:t>
        <a:bodyPr/>
        <a:lstStyle/>
        <a:p>
          <a:r>
            <a:rPr lang="en-US" sz="1600" dirty="0"/>
            <a:t>3 National Cemetery Administration (NCA) Major Construction projects valued over $170M</a:t>
          </a:r>
        </a:p>
      </dgm:t>
    </dgm:pt>
    <dgm:pt modelId="{BBDEBA3E-3897-47B8-ACED-C9C08177A4A5}" type="parTrans" cxnId="{80F7197B-5718-4C87-976F-207D0DF5F5E8}">
      <dgm:prSet/>
      <dgm:spPr/>
      <dgm:t>
        <a:bodyPr/>
        <a:lstStyle/>
        <a:p>
          <a:endParaRPr lang="en-US"/>
        </a:p>
      </dgm:t>
    </dgm:pt>
    <dgm:pt modelId="{00CC68B5-A4FF-4793-B0CA-EAC45F92425A}" type="sibTrans" cxnId="{80F7197B-5718-4C87-976F-207D0DF5F5E8}">
      <dgm:prSet/>
      <dgm:spPr/>
      <dgm:t>
        <a:bodyPr/>
        <a:lstStyle/>
        <a:p>
          <a:endParaRPr lang="en-US"/>
        </a:p>
      </dgm:t>
    </dgm:pt>
    <dgm:pt modelId="{43A945EE-5754-45CC-9CF9-D6A5E69ECC6A}">
      <dgm:prSet/>
      <dgm:spPr/>
      <dgm:t>
        <a:bodyPr/>
        <a:lstStyle/>
        <a:p>
          <a:pPr>
            <a:lnSpc>
              <a:spcPct val="100000"/>
            </a:lnSpc>
            <a:defRPr b="1"/>
          </a:pPr>
          <a:r>
            <a:rPr lang="en-US" dirty="0"/>
            <a:t>Minor Construction FY24</a:t>
          </a:r>
        </a:p>
      </dgm:t>
    </dgm:pt>
    <dgm:pt modelId="{B9B0FE9D-1537-4783-BB3C-4B3043F820A9}" type="parTrans" cxnId="{F7E9DCA1-6087-47B5-875D-3057E0A10953}">
      <dgm:prSet/>
      <dgm:spPr/>
      <dgm:t>
        <a:bodyPr/>
        <a:lstStyle/>
        <a:p>
          <a:endParaRPr lang="en-US"/>
        </a:p>
      </dgm:t>
    </dgm:pt>
    <dgm:pt modelId="{70171C90-5332-4BE5-90C0-B3FE9D74A94E}" type="sibTrans" cxnId="{F7E9DCA1-6087-47B5-875D-3057E0A10953}">
      <dgm:prSet/>
      <dgm:spPr/>
      <dgm:t>
        <a:bodyPr/>
        <a:lstStyle/>
        <a:p>
          <a:endParaRPr lang="en-US"/>
        </a:p>
      </dgm:t>
    </dgm:pt>
    <dgm:pt modelId="{C712C818-8B10-4BD2-B50E-5811A69E79D8}">
      <dgm:prSet custT="1"/>
      <dgm:spPr/>
      <dgm:t>
        <a:bodyPr/>
        <a:lstStyle/>
        <a:p>
          <a:pPr>
            <a:lnSpc>
              <a:spcPct val="100000"/>
            </a:lnSpc>
          </a:pPr>
          <a:r>
            <a:rPr lang="en-US" sz="1600" dirty="0"/>
            <a:t>Veterans Health Administration (VHA) </a:t>
          </a:r>
        </a:p>
      </dgm:t>
    </dgm:pt>
    <dgm:pt modelId="{EB2BA55E-8399-4DFA-B5E7-3239A43BD812}" type="parTrans" cxnId="{52EF4EA3-C124-473E-9DAF-62FF7C9323CB}">
      <dgm:prSet/>
      <dgm:spPr/>
      <dgm:t>
        <a:bodyPr/>
        <a:lstStyle/>
        <a:p>
          <a:endParaRPr lang="en-US"/>
        </a:p>
      </dgm:t>
    </dgm:pt>
    <dgm:pt modelId="{65EB5B88-059B-4C29-91F1-B74B830E6137}" type="sibTrans" cxnId="{52EF4EA3-C124-473E-9DAF-62FF7C9323CB}">
      <dgm:prSet/>
      <dgm:spPr/>
      <dgm:t>
        <a:bodyPr/>
        <a:lstStyle/>
        <a:p>
          <a:endParaRPr lang="en-US"/>
        </a:p>
      </dgm:t>
    </dgm:pt>
    <dgm:pt modelId="{C71B8FF7-4FBD-4FDC-B3CC-1D3C5905C2CB}">
      <dgm:prSet custT="1"/>
      <dgm:spPr/>
      <dgm:t>
        <a:bodyPr/>
        <a:lstStyle/>
        <a:p>
          <a:r>
            <a:rPr lang="en-US" sz="1600" dirty="0">
              <a:solidFill>
                <a:schemeClr val="tx1"/>
              </a:solidFill>
            </a:rPr>
            <a:t>450 Minor Construction projects valued at  $5B</a:t>
          </a:r>
        </a:p>
      </dgm:t>
    </dgm:pt>
    <dgm:pt modelId="{230DCD36-5F1F-4C8B-A135-84046DD57118}" type="parTrans" cxnId="{7FEC1F87-8F93-4440-B940-C2B87FAF0CF7}">
      <dgm:prSet/>
      <dgm:spPr/>
      <dgm:t>
        <a:bodyPr/>
        <a:lstStyle/>
        <a:p>
          <a:endParaRPr lang="en-US"/>
        </a:p>
      </dgm:t>
    </dgm:pt>
    <dgm:pt modelId="{9844CBD8-1364-4D90-BE91-431F9F288372}" type="sibTrans" cxnId="{7FEC1F87-8F93-4440-B940-C2B87FAF0CF7}">
      <dgm:prSet/>
      <dgm:spPr/>
      <dgm:t>
        <a:bodyPr/>
        <a:lstStyle/>
        <a:p>
          <a:endParaRPr lang="en-US"/>
        </a:p>
      </dgm:t>
    </dgm:pt>
    <dgm:pt modelId="{D422B01B-836F-4F64-BE4F-4086F42A0888}">
      <dgm:prSet custT="1"/>
      <dgm:spPr/>
      <dgm:t>
        <a:bodyPr/>
        <a:lstStyle/>
        <a:p>
          <a:pPr>
            <a:lnSpc>
              <a:spcPct val="100000"/>
            </a:lnSpc>
          </a:pPr>
          <a:endParaRPr lang="en-US" sz="1600" dirty="0"/>
        </a:p>
        <a:p>
          <a:pPr>
            <a:lnSpc>
              <a:spcPct val="100000"/>
            </a:lnSpc>
          </a:pPr>
          <a:r>
            <a:rPr lang="en-US" sz="1600" dirty="0"/>
            <a:t>NCA Minor construction has 137 projects valued over $750M</a:t>
          </a:r>
        </a:p>
      </dgm:t>
    </dgm:pt>
    <dgm:pt modelId="{89A3C073-A815-44DC-A887-8CB3546EEBDD}" type="parTrans" cxnId="{C2E3C9D2-3E1E-42EA-8244-503868443819}">
      <dgm:prSet/>
      <dgm:spPr/>
      <dgm:t>
        <a:bodyPr/>
        <a:lstStyle/>
        <a:p>
          <a:endParaRPr lang="en-US"/>
        </a:p>
      </dgm:t>
    </dgm:pt>
    <dgm:pt modelId="{D352506B-7B24-4B68-A7A0-2192CBF370FD}" type="sibTrans" cxnId="{C2E3C9D2-3E1E-42EA-8244-503868443819}">
      <dgm:prSet/>
      <dgm:spPr/>
      <dgm:t>
        <a:bodyPr/>
        <a:lstStyle/>
        <a:p>
          <a:endParaRPr lang="en-US"/>
        </a:p>
      </dgm:t>
    </dgm:pt>
    <dgm:pt modelId="{D71BA395-E51D-4F0F-8E9E-17F5AEDAFEA3}">
      <dgm:prSet custT="1"/>
      <dgm:spPr/>
      <dgm:t>
        <a:bodyPr/>
        <a:lstStyle/>
        <a:p>
          <a:r>
            <a:rPr lang="en-US" sz="1600" dirty="0">
              <a:solidFill>
                <a:schemeClr val="tx1"/>
              </a:solidFill>
            </a:rPr>
            <a:t>5,113 NRM projects valued at $21.3B</a:t>
          </a:r>
        </a:p>
      </dgm:t>
    </dgm:pt>
    <dgm:pt modelId="{79C8D4A1-2FD4-4564-8E7F-B32FD91625E7}" type="parTrans" cxnId="{AE474814-35C9-4DE5-B64E-3852DDEAE292}">
      <dgm:prSet/>
      <dgm:spPr/>
      <dgm:t>
        <a:bodyPr/>
        <a:lstStyle/>
        <a:p>
          <a:endParaRPr lang="en-US"/>
        </a:p>
      </dgm:t>
    </dgm:pt>
    <dgm:pt modelId="{1AE94E5B-C0D7-44AD-9580-2009F78B9825}" type="sibTrans" cxnId="{AE474814-35C9-4DE5-B64E-3852DDEAE292}">
      <dgm:prSet/>
      <dgm:spPr/>
      <dgm:t>
        <a:bodyPr/>
        <a:lstStyle/>
        <a:p>
          <a:endParaRPr lang="en-US"/>
        </a:p>
      </dgm:t>
    </dgm:pt>
    <dgm:pt modelId="{E52CFC95-3876-451D-8167-5CED66E15F50}">
      <dgm:prSet custT="1"/>
      <dgm:spPr/>
      <dgm:t>
        <a:bodyPr/>
        <a:lstStyle/>
        <a:p>
          <a:r>
            <a:rPr lang="en-US" sz="1600" dirty="0"/>
            <a:t>20 Seismic Projects valued at $1.1B</a:t>
          </a:r>
        </a:p>
      </dgm:t>
    </dgm:pt>
    <dgm:pt modelId="{38730E0B-0B7D-4902-894E-35D7133D5392}" type="parTrans" cxnId="{FAA0B90B-1712-445B-910A-E5B60AEE4704}">
      <dgm:prSet/>
      <dgm:spPr/>
      <dgm:t>
        <a:bodyPr/>
        <a:lstStyle/>
        <a:p>
          <a:endParaRPr lang="en-US"/>
        </a:p>
      </dgm:t>
    </dgm:pt>
    <dgm:pt modelId="{1205896B-B4B7-4A93-BB65-077CB223193D}" type="sibTrans" cxnId="{FAA0B90B-1712-445B-910A-E5B60AEE4704}">
      <dgm:prSet/>
      <dgm:spPr/>
      <dgm:t>
        <a:bodyPr/>
        <a:lstStyle/>
        <a:p>
          <a:endParaRPr lang="en-US"/>
        </a:p>
      </dgm:t>
    </dgm:pt>
    <dgm:pt modelId="{5FD2AB24-BD38-48C0-805B-05ADE7D090A0}" type="pres">
      <dgm:prSet presAssocID="{DDD16CA5-FAA3-4C06-80ED-36D91CB1C974}" presName="root" presStyleCnt="0">
        <dgm:presLayoutVars>
          <dgm:dir/>
          <dgm:resizeHandles val="exact"/>
        </dgm:presLayoutVars>
      </dgm:prSet>
      <dgm:spPr/>
    </dgm:pt>
    <dgm:pt modelId="{F44C0F98-602A-464B-AE6A-B0957449FABB}" type="pres">
      <dgm:prSet presAssocID="{F799E9E2-F1AB-4A6D-8A08-04B4EBB1CDC8}" presName="compNode" presStyleCnt="0"/>
      <dgm:spPr/>
    </dgm:pt>
    <dgm:pt modelId="{722F86E8-FA8A-4C9D-8450-6A3A46C65DEC}" type="pres">
      <dgm:prSet presAssocID="{F799E9E2-F1AB-4A6D-8A08-04B4EBB1CDC8}" presName="iconRect" presStyleLbl="node1" presStyleIdx="0" presStyleCnt="3" custLinFactNeighborX="-27130" custLinFactNeighborY="-754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ilding"/>
        </a:ext>
      </dgm:extLst>
    </dgm:pt>
    <dgm:pt modelId="{F57E80FB-76FC-4712-9651-21E9D89DDA81}" type="pres">
      <dgm:prSet presAssocID="{F799E9E2-F1AB-4A6D-8A08-04B4EBB1CDC8}" presName="iconSpace" presStyleCnt="0"/>
      <dgm:spPr/>
    </dgm:pt>
    <dgm:pt modelId="{EDA1F62E-B810-464D-B935-325EEA31E082}" type="pres">
      <dgm:prSet presAssocID="{F799E9E2-F1AB-4A6D-8A08-04B4EBB1CDC8}" presName="parTx" presStyleLbl="revTx" presStyleIdx="0" presStyleCnt="6" custScaleX="90343" custLinFactY="-71571" custLinFactNeighborX="1605" custLinFactNeighborY="-100000">
        <dgm:presLayoutVars>
          <dgm:chMax val="0"/>
          <dgm:chPref val="0"/>
        </dgm:presLayoutVars>
      </dgm:prSet>
      <dgm:spPr/>
    </dgm:pt>
    <dgm:pt modelId="{A0DDA07A-48F6-4426-BC9C-A6C2C4B6ACDE}" type="pres">
      <dgm:prSet presAssocID="{F799E9E2-F1AB-4A6D-8A08-04B4EBB1CDC8}" presName="txSpace" presStyleCnt="0"/>
      <dgm:spPr/>
    </dgm:pt>
    <dgm:pt modelId="{C888371E-F6DB-4DEA-912E-E43D420EB77F}" type="pres">
      <dgm:prSet presAssocID="{F799E9E2-F1AB-4A6D-8A08-04B4EBB1CDC8}" presName="desTx" presStyleLbl="revTx" presStyleIdx="1" presStyleCnt="6">
        <dgm:presLayoutVars/>
      </dgm:prSet>
      <dgm:spPr/>
    </dgm:pt>
    <dgm:pt modelId="{23C86943-1E36-433C-8821-2BF637FE8F67}" type="pres">
      <dgm:prSet presAssocID="{E06C5075-E8A8-4E20-87AF-3E98C8387855}" presName="sibTrans" presStyleCnt="0"/>
      <dgm:spPr/>
    </dgm:pt>
    <dgm:pt modelId="{05364ED7-3637-4309-894E-ADA6FBCBAB0E}" type="pres">
      <dgm:prSet presAssocID="{16DBA8E7-1013-4E70-B9EA-85EB5AA6EA62}" presName="compNode" presStyleCnt="0"/>
      <dgm:spPr/>
    </dgm:pt>
    <dgm:pt modelId="{F37219EC-57B1-43D3-8F1E-704382E79A86}" type="pres">
      <dgm:prSet presAssocID="{16DBA8E7-1013-4E70-B9EA-85EB5AA6EA62}" presName="iconRect" presStyleLbl="node1" presStyleIdx="1" presStyleCnt="3" custLinFactNeighborX="-67169" custLinFactNeighborY="-546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xcavator"/>
        </a:ext>
      </dgm:extLst>
    </dgm:pt>
    <dgm:pt modelId="{C8573264-B9C5-4B6A-A8A1-B34656D59B2D}" type="pres">
      <dgm:prSet presAssocID="{16DBA8E7-1013-4E70-B9EA-85EB5AA6EA62}" presName="iconSpace" presStyleCnt="0"/>
      <dgm:spPr/>
    </dgm:pt>
    <dgm:pt modelId="{0C19BB5B-2919-452A-A20E-B6F744CA6F97}" type="pres">
      <dgm:prSet presAssocID="{16DBA8E7-1013-4E70-B9EA-85EB5AA6EA62}" presName="parTx" presStyleLbl="revTx" presStyleIdx="2" presStyleCnt="6" custLinFactY="-41518" custLinFactNeighborX="-14813" custLinFactNeighborY="-100000">
        <dgm:presLayoutVars>
          <dgm:chMax val="0"/>
          <dgm:chPref val="0"/>
        </dgm:presLayoutVars>
      </dgm:prSet>
      <dgm:spPr/>
    </dgm:pt>
    <dgm:pt modelId="{59141C0D-5527-4B6A-BC69-E91D0554D36F}" type="pres">
      <dgm:prSet presAssocID="{16DBA8E7-1013-4E70-B9EA-85EB5AA6EA62}" presName="txSpace" presStyleCnt="0"/>
      <dgm:spPr/>
    </dgm:pt>
    <dgm:pt modelId="{E5EC2C2E-2F01-4782-ACFF-313AAF933A3D}" type="pres">
      <dgm:prSet presAssocID="{16DBA8E7-1013-4E70-B9EA-85EB5AA6EA62}" presName="desTx" presStyleLbl="revTx" presStyleIdx="3" presStyleCnt="6" custScaleX="142813" custScaleY="121943" custLinFactNeighborX="-3657" custLinFactNeighborY="-14248">
        <dgm:presLayoutVars/>
      </dgm:prSet>
      <dgm:spPr/>
    </dgm:pt>
    <dgm:pt modelId="{D78A68D0-851F-452B-8CCF-45959FB14D65}" type="pres">
      <dgm:prSet presAssocID="{F6B1D56A-B34C-4245-B6FA-16DA38A387A4}" presName="sibTrans" presStyleCnt="0"/>
      <dgm:spPr/>
    </dgm:pt>
    <dgm:pt modelId="{7F45A2BB-D8E4-475D-8F0D-F2D7C560FBE5}" type="pres">
      <dgm:prSet presAssocID="{43A945EE-5754-45CC-9CF9-D6A5E69ECC6A}" presName="compNode" presStyleCnt="0"/>
      <dgm:spPr/>
    </dgm:pt>
    <dgm:pt modelId="{685827F6-64E0-4307-9E73-2F6458072F65}" type="pres">
      <dgm:prSet presAssocID="{43A945EE-5754-45CC-9CF9-D6A5E69ECC6A}" presName="iconRect" presStyleLbl="node1" presStyleIdx="2" presStyleCnt="3" custLinFactNeighborX="-54025" custLinFactNeighborY="-3821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dozer"/>
        </a:ext>
      </dgm:extLst>
    </dgm:pt>
    <dgm:pt modelId="{D3C5B616-3B3D-4F9C-A516-47A27FF25480}" type="pres">
      <dgm:prSet presAssocID="{43A945EE-5754-45CC-9CF9-D6A5E69ECC6A}" presName="iconSpace" presStyleCnt="0"/>
      <dgm:spPr/>
    </dgm:pt>
    <dgm:pt modelId="{7CBDEF20-67E4-41C3-92D7-A9E23A2D21E6}" type="pres">
      <dgm:prSet presAssocID="{43A945EE-5754-45CC-9CF9-D6A5E69ECC6A}" presName="parTx" presStyleLbl="revTx" presStyleIdx="4" presStyleCnt="6" custLinFactY="-66508" custLinFactNeighborX="-8749" custLinFactNeighborY="-100000">
        <dgm:presLayoutVars>
          <dgm:chMax val="0"/>
          <dgm:chPref val="0"/>
        </dgm:presLayoutVars>
      </dgm:prSet>
      <dgm:spPr/>
    </dgm:pt>
    <dgm:pt modelId="{33A0C1C6-D66B-4EA8-B981-5AA04B006D30}" type="pres">
      <dgm:prSet presAssocID="{43A945EE-5754-45CC-9CF9-D6A5E69ECC6A}" presName="txSpace" presStyleCnt="0"/>
      <dgm:spPr/>
    </dgm:pt>
    <dgm:pt modelId="{46660593-21DC-4CCD-8062-216771C41676}" type="pres">
      <dgm:prSet presAssocID="{43A945EE-5754-45CC-9CF9-D6A5E69ECC6A}" presName="desTx" presStyleLbl="revTx" presStyleIdx="5" presStyleCnt="6" custLinFactNeighborX="-9945" custLinFactNeighborY="-31371">
        <dgm:presLayoutVars/>
      </dgm:prSet>
      <dgm:spPr/>
    </dgm:pt>
  </dgm:ptLst>
  <dgm:cxnLst>
    <dgm:cxn modelId="{FAA0B90B-1712-445B-910A-E5B60AEE4704}" srcId="{B758680F-4608-49AC-8141-97C6ADA45B62}" destId="{E52CFC95-3876-451D-8167-5CED66E15F50}" srcOrd="0" destOrd="0" parTransId="{38730E0B-0B7D-4902-894E-35D7133D5392}" sibTransId="{1205896B-B4B7-4A93-BB65-077CB223193D}"/>
    <dgm:cxn modelId="{AE474814-35C9-4DE5-B64E-3852DDEAE292}" srcId="{C712C818-8B10-4BD2-B50E-5811A69E79D8}" destId="{D71BA395-E51D-4F0F-8E9E-17F5AEDAFEA3}" srcOrd="1" destOrd="0" parTransId="{79C8D4A1-2FD4-4564-8E7F-B32FD91625E7}" sibTransId="{1AE94E5B-C0D7-44AD-9580-2009F78B9825}"/>
    <dgm:cxn modelId="{1BC7A119-D139-49AE-99B9-C63B89B954BA}" type="presOf" srcId="{DDD16CA5-FAA3-4C06-80ED-36D91CB1C974}" destId="{5FD2AB24-BD38-48C0-805B-05ADE7D090A0}" srcOrd="0" destOrd="0" presId="urn:microsoft.com/office/officeart/2018/5/layout/CenteredIconLabelDescriptionList"/>
    <dgm:cxn modelId="{05917129-E95F-40C7-A28C-BFA7FA106CD2}" srcId="{16DBA8E7-1013-4E70-B9EA-85EB5AA6EA62}" destId="{B758680F-4608-49AC-8141-97C6ADA45B62}" srcOrd="0" destOrd="0" parTransId="{19F802D6-78E1-4675-AEDF-964066150C29}" sibTransId="{162F9516-DA44-49D1-9769-9640D3D5C82A}"/>
    <dgm:cxn modelId="{B1342336-D944-458C-93FF-523DFBE7537E}" srcId="{DDD16CA5-FAA3-4C06-80ED-36D91CB1C974}" destId="{16DBA8E7-1013-4E70-B9EA-85EB5AA6EA62}" srcOrd="1" destOrd="0" parTransId="{284F7DCA-70ED-4BD3-8D85-8387B506D57F}" sibTransId="{F6B1D56A-B34C-4245-B6FA-16DA38A387A4}"/>
    <dgm:cxn modelId="{3EC36F38-6334-433A-8F1A-818232A594F6}" type="presOf" srcId="{B758680F-4608-49AC-8141-97C6ADA45B62}" destId="{E5EC2C2E-2F01-4782-ACFF-313AAF933A3D}" srcOrd="0" destOrd="0" presId="urn:microsoft.com/office/officeart/2018/5/layout/CenteredIconLabelDescriptionList"/>
    <dgm:cxn modelId="{DDB7D563-6DB3-4EF8-8655-9F197BC6C149}" type="presOf" srcId="{E52CFC95-3876-451D-8167-5CED66E15F50}" destId="{E5EC2C2E-2F01-4782-ACFF-313AAF933A3D}" srcOrd="0" destOrd="1" presId="urn:microsoft.com/office/officeart/2018/5/layout/CenteredIconLabelDescriptionList"/>
    <dgm:cxn modelId="{7DEB376E-189B-4A6A-A7D8-92196DCBCF77}" srcId="{DDD16CA5-FAA3-4C06-80ED-36D91CB1C974}" destId="{F799E9E2-F1AB-4A6D-8A08-04B4EBB1CDC8}" srcOrd="0" destOrd="0" parTransId="{7D727745-362C-435C-ABFC-A37527F72A16}" sibTransId="{E06C5075-E8A8-4E20-87AF-3E98C8387855}"/>
    <dgm:cxn modelId="{80F7197B-5718-4C87-976F-207D0DF5F5E8}" srcId="{B758680F-4608-49AC-8141-97C6ADA45B62}" destId="{8ABB1DB4-BFBB-43C5-89F4-9239743F5CF2}" srcOrd="2" destOrd="0" parTransId="{BBDEBA3E-3897-47B8-ACED-C9C08177A4A5}" sibTransId="{00CC68B5-A4FF-4793-B0CA-EAC45F92425A}"/>
    <dgm:cxn modelId="{7FEC1F87-8F93-4440-B940-C2B87FAF0CF7}" srcId="{C712C818-8B10-4BD2-B50E-5811A69E79D8}" destId="{C71B8FF7-4FBD-4FDC-B3CC-1D3C5905C2CB}" srcOrd="0" destOrd="0" parTransId="{230DCD36-5F1F-4C8B-A135-84046DD57118}" sibTransId="{9844CBD8-1364-4D90-BE91-431F9F288372}"/>
    <dgm:cxn modelId="{B396E79C-20EB-414C-88ED-D3BB70AF2670}" srcId="{B758680F-4608-49AC-8141-97C6ADA45B62}" destId="{0C4A9504-DE81-4EBC-8EF0-6C154387EEE7}" srcOrd="1" destOrd="0" parTransId="{D39ABE41-ECB9-49A1-82D1-51DB1C5D8238}" sibTransId="{C90CAC2E-5D51-4A8C-BA21-CC765C4A9E14}"/>
    <dgm:cxn modelId="{F7E9DCA1-6087-47B5-875D-3057E0A10953}" srcId="{DDD16CA5-FAA3-4C06-80ED-36D91CB1C974}" destId="{43A945EE-5754-45CC-9CF9-D6A5E69ECC6A}" srcOrd="2" destOrd="0" parTransId="{B9B0FE9D-1537-4783-BB3C-4B3043F820A9}" sibTransId="{70171C90-5332-4BE5-90C0-B3FE9D74A94E}"/>
    <dgm:cxn modelId="{52EF4EA3-C124-473E-9DAF-62FF7C9323CB}" srcId="{43A945EE-5754-45CC-9CF9-D6A5E69ECC6A}" destId="{C712C818-8B10-4BD2-B50E-5811A69E79D8}" srcOrd="0" destOrd="0" parTransId="{EB2BA55E-8399-4DFA-B5E7-3239A43BD812}" sibTransId="{65EB5B88-059B-4C29-91F1-B74B830E6137}"/>
    <dgm:cxn modelId="{4805F8A4-DD15-45CB-AC8E-0687DC754119}" type="presOf" srcId="{8ABB1DB4-BFBB-43C5-89F4-9239743F5CF2}" destId="{E5EC2C2E-2F01-4782-ACFF-313AAF933A3D}" srcOrd="0" destOrd="3" presId="urn:microsoft.com/office/officeart/2018/5/layout/CenteredIconLabelDescriptionList"/>
    <dgm:cxn modelId="{E3FA69AE-E161-42DA-A765-7C88A139FF24}" type="presOf" srcId="{16DBA8E7-1013-4E70-B9EA-85EB5AA6EA62}" destId="{0C19BB5B-2919-452A-A20E-B6F744CA6F97}" srcOrd="0" destOrd="0" presId="urn:microsoft.com/office/officeart/2018/5/layout/CenteredIconLabelDescriptionList"/>
    <dgm:cxn modelId="{78C862B5-5BFF-4917-90B0-84D9040F97E3}" type="presOf" srcId="{0C4A9504-DE81-4EBC-8EF0-6C154387EEE7}" destId="{E5EC2C2E-2F01-4782-ACFF-313AAF933A3D}" srcOrd="0" destOrd="2" presId="urn:microsoft.com/office/officeart/2018/5/layout/CenteredIconLabelDescriptionList"/>
    <dgm:cxn modelId="{8A0998C2-9493-48FE-A0FA-E707A0DC6D8C}" type="presOf" srcId="{D71BA395-E51D-4F0F-8E9E-17F5AEDAFEA3}" destId="{46660593-21DC-4CCD-8062-216771C41676}" srcOrd="0" destOrd="2" presId="urn:microsoft.com/office/officeart/2018/5/layout/CenteredIconLabelDescriptionList"/>
    <dgm:cxn modelId="{83331EC4-208D-4480-A44D-181362F03401}" type="presOf" srcId="{C712C818-8B10-4BD2-B50E-5811A69E79D8}" destId="{46660593-21DC-4CCD-8062-216771C41676}" srcOrd="0" destOrd="0" presId="urn:microsoft.com/office/officeart/2018/5/layout/CenteredIconLabelDescriptionList"/>
    <dgm:cxn modelId="{FF5B60C7-6B6A-4739-AC55-2102464868FD}" type="presOf" srcId="{F799E9E2-F1AB-4A6D-8A08-04B4EBB1CDC8}" destId="{EDA1F62E-B810-464D-B935-325EEA31E082}" srcOrd="0" destOrd="0" presId="urn:microsoft.com/office/officeart/2018/5/layout/CenteredIconLabelDescriptionList"/>
    <dgm:cxn modelId="{AFEBF8C9-56E3-4FCD-87F7-8E723C624103}" type="presOf" srcId="{43A945EE-5754-45CC-9CF9-D6A5E69ECC6A}" destId="{7CBDEF20-67E4-41C3-92D7-A9E23A2D21E6}" srcOrd="0" destOrd="0" presId="urn:microsoft.com/office/officeart/2018/5/layout/CenteredIconLabelDescriptionList"/>
    <dgm:cxn modelId="{522C7ECA-2057-4469-9BDE-8D0B330B9391}" type="presOf" srcId="{C71B8FF7-4FBD-4FDC-B3CC-1D3C5905C2CB}" destId="{46660593-21DC-4CCD-8062-216771C41676}" srcOrd="0" destOrd="1" presId="urn:microsoft.com/office/officeart/2018/5/layout/CenteredIconLabelDescriptionList"/>
    <dgm:cxn modelId="{C2E3C9D2-3E1E-42EA-8244-503868443819}" srcId="{43A945EE-5754-45CC-9CF9-D6A5E69ECC6A}" destId="{D422B01B-836F-4F64-BE4F-4086F42A0888}" srcOrd="1" destOrd="0" parTransId="{89A3C073-A815-44DC-A887-8CB3546EEBDD}" sibTransId="{D352506B-7B24-4B68-A7A0-2192CBF370FD}"/>
    <dgm:cxn modelId="{464649EB-33B6-4C8E-A878-DC6053C15B31}" type="presOf" srcId="{D422B01B-836F-4F64-BE4F-4086F42A0888}" destId="{46660593-21DC-4CCD-8062-216771C41676}" srcOrd="0" destOrd="3" presId="urn:microsoft.com/office/officeart/2018/5/layout/CenteredIconLabelDescriptionList"/>
    <dgm:cxn modelId="{5AFF9965-9121-4A63-8A3A-B8CDE2A6B0A8}" type="presParOf" srcId="{5FD2AB24-BD38-48C0-805B-05ADE7D090A0}" destId="{F44C0F98-602A-464B-AE6A-B0957449FABB}" srcOrd="0" destOrd="0" presId="urn:microsoft.com/office/officeart/2018/5/layout/CenteredIconLabelDescriptionList"/>
    <dgm:cxn modelId="{0D2CE069-29F6-44B5-97DE-7E297AABABA2}" type="presParOf" srcId="{F44C0F98-602A-464B-AE6A-B0957449FABB}" destId="{722F86E8-FA8A-4C9D-8450-6A3A46C65DEC}" srcOrd="0" destOrd="0" presId="urn:microsoft.com/office/officeart/2018/5/layout/CenteredIconLabelDescriptionList"/>
    <dgm:cxn modelId="{5B907EAD-F209-4AAB-9F47-AF4C23413508}" type="presParOf" srcId="{F44C0F98-602A-464B-AE6A-B0957449FABB}" destId="{F57E80FB-76FC-4712-9651-21E9D89DDA81}" srcOrd="1" destOrd="0" presId="urn:microsoft.com/office/officeart/2018/5/layout/CenteredIconLabelDescriptionList"/>
    <dgm:cxn modelId="{2317D1BC-123B-45A4-87DC-34576D2E11F6}" type="presParOf" srcId="{F44C0F98-602A-464B-AE6A-B0957449FABB}" destId="{EDA1F62E-B810-464D-B935-325EEA31E082}" srcOrd="2" destOrd="0" presId="urn:microsoft.com/office/officeart/2018/5/layout/CenteredIconLabelDescriptionList"/>
    <dgm:cxn modelId="{DC78D60B-C404-4F05-BEBF-808B5F9B5D1B}" type="presParOf" srcId="{F44C0F98-602A-464B-AE6A-B0957449FABB}" destId="{A0DDA07A-48F6-4426-BC9C-A6C2C4B6ACDE}" srcOrd="3" destOrd="0" presId="urn:microsoft.com/office/officeart/2018/5/layout/CenteredIconLabelDescriptionList"/>
    <dgm:cxn modelId="{6F182A0A-5EF7-4D06-90F1-25250466241A}" type="presParOf" srcId="{F44C0F98-602A-464B-AE6A-B0957449FABB}" destId="{C888371E-F6DB-4DEA-912E-E43D420EB77F}" srcOrd="4" destOrd="0" presId="urn:microsoft.com/office/officeart/2018/5/layout/CenteredIconLabelDescriptionList"/>
    <dgm:cxn modelId="{5D25FA9F-70B0-4A1E-91B3-4285F4243783}" type="presParOf" srcId="{5FD2AB24-BD38-48C0-805B-05ADE7D090A0}" destId="{23C86943-1E36-433C-8821-2BF637FE8F67}" srcOrd="1" destOrd="0" presId="urn:microsoft.com/office/officeart/2018/5/layout/CenteredIconLabelDescriptionList"/>
    <dgm:cxn modelId="{497E865F-0361-4CDF-AAA4-91A77ED150F7}" type="presParOf" srcId="{5FD2AB24-BD38-48C0-805B-05ADE7D090A0}" destId="{05364ED7-3637-4309-894E-ADA6FBCBAB0E}" srcOrd="2" destOrd="0" presId="urn:microsoft.com/office/officeart/2018/5/layout/CenteredIconLabelDescriptionList"/>
    <dgm:cxn modelId="{ADD6257B-FEC2-4C7C-80A6-ACC55BE3A7E6}" type="presParOf" srcId="{05364ED7-3637-4309-894E-ADA6FBCBAB0E}" destId="{F37219EC-57B1-43D3-8F1E-704382E79A86}" srcOrd="0" destOrd="0" presId="urn:microsoft.com/office/officeart/2018/5/layout/CenteredIconLabelDescriptionList"/>
    <dgm:cxn modelId="{475A1733-F50C-48A4-BC3A-8FB3675E7C61}" type="presParOf" srcId="{05364ED7-3637-4309-894E-ADA6FBCBAB0E}" destId="{C8573264-B9C5-4B6A-A8A1-B34656D59B2D}" srcOrd="1" destOrd="0" presId="urn:microsoft.com/office/officeart/2018/5/layout/CenteredIconLabelDescriptionList"/>
    <dgm:cxn modelId="{42B3CCC7-65F0-4647-AC55-229F5381ABFC}" type="presParOf" srcId="{05364ED7-3637-4309-894E-ADA6FBCBAB0E}" destId="{0C19BB5B-2919-452A-A20E-B6F744CA6F97}" srcOrd="2" destOrd="0" presId="urn:microsoft.com/office/officeart/2018/5/layout/CenteredIconLabelDescriptionList"/>
    <dgm:cxn modelId="{91626DBD-571C-480C-9891-2A66CD9B9411}" type="presParOf" srcId="{05364ED7-3637-4309-894E-ADA6FBCBAB0E}" destId="{59141C0D-5527-4B6A-BC69-E91D0554D36F}" srcOrd="3" destOrd="0" presId="urn:microsoft.com/office/officeart/2018/5/layout/CenteredIconLabelDescriptionList"/>
    <dgm:cxn modelId="{48EE6747-184E-4647-836C-52EF848192DB}" type="presParOf" srcId="{05364ED7-3637-4309-894E-ADA6FBCBAB0E}" destId="{E5EC2C2E-2F01-4782-ACFF-313AAF933A3D}" srcOrd="4" destOrd="0" presId="urn:microsoft.com/office/officeart/2018/5/layout/CenteredIconLabelDescriptionList"/>
    <dgm:cxn modelId="{7E406BFE-90C0-4551-937B-C7BCA6AB0EBF}" type="presParOf" srcId="{5FD2AB24-BD38-48C0-805B-05ADE7D090A0}" destId="{D78A68D0-851F-452B-8CCF-45959FB14D65}" srcOrd="3" destOrd="0" presId="urn:microsoft.com/office/officeart/2018/5/layout/CenteredIconLabelDescriptionList"/>
    <dgm:cxn modelId="{45DB0419-D06F-4040-A81B-ED74BFF11D4C}" type="presParOf" srcId="{5FD2AB24-BD38-48C0-805B-05ADE7D090A0}" destId="{7F45A2BB-D8E4-475D-8F0D-F2D7C560FBE5}" srcOrd="4" destOrd="0" presId="urn:microsoft.com/office/officeart/2018/5/layout/CenteredIconLabelDescriptionList"/>
    <dgm:cxn modelId="{CA625ECA-868E-4AB9-B61F-E94E26258E21}" type="presParOf" srcId="{7F45A2BB-D8E4-475D-8F0D-F2D7C560FBE5}" destId="{685827F6-64E0-4307-9E73-2F6458072F65}" srcOrd="0" destOrd="0" presId="urn:microsoft.com/office/officeart/2018/5/layout/CenteredIconLabelDescriptionList"/>
    <dgm:cxn modelId="{C97BD984-D505-4771-B374-D4F49F0C9CC1}" type="presParOf" srcId="{7F45A2BB-D8E4-475D-8F0D-F2D7C560FBE5}" destId="{D3C5B616-3B3D-4F9C-A516-47A27FF25480}" srcOrd="1" destOrd="0" presId="urn:microsoft.com/office/officeart/2018/5/layout/CenteredIconLabelDescriptionList"/>
    <dgm:cxn modelId="{CA6D1009-D8C4-480C-8E72-3BAB90FB7A89}" type="presParOf" srcId="{7F45A2BB-D8E4-475D-8F0D-F2D7C560FBE5}" destId="{7CBDEF20-67E4-41C3-92D7-A9E23A2D21E6}" srcOrd="2" destOrd="0" presId="urn:microsoft.com/office/officeart/2018/5/layout/CenteredIconLabelDescriptionList"/>
    <dgm:cxn modelId="{4264B5FD-2795-40A3-A858-73FFECF7F373}" type="presParOf" srcId="{7F45A2BB-D8E4-475D-8F0D-F2D7C560FBE5}" destId="{33A0C1C6-D66B-4EA8-B981-5AA04B006D30}" srcOrd="3" destOrd="0" presId="urn:microsoft.com/office/officeart/2018/5/layout/CenteredIconLabelDescriptionList"/>
    <dgm:cxn modelId="{19CEBACD-BB05-42C8-8CEE-0C0E321B9DCC}" type="presParOf" srcId="{7F45A2BB-D8E4-475D-8F0D-F2D7C560FBE5}" destId="{46660593-21DC-4CCD-8062-216771C41676}"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C753D-4DD8-4314-9B48-CFBAFC4967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C55A6EC-260C-4947-8D77-138C0143A0AB}">
      <dgm:prSet/>
      <dgm:spPr>
        <a:xfrm>
          <a:off x="378393" y="70814"/>
          <a:ext cx="5297504" cy="531360"/>
        </a:xfrm>
        <a:prstGeom prst="roundRect">
          <a:avLst/>
        </a:prstGeom>
        <a:solidFill>
          <a:srgbClr val="0A1D30">
            <a:lumMod val="25000"/>
            <a:lumOff val="75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b="0" dirty="0">
              <a:solidFill>
                <a:srgbClr val="FFFEFE"/>
              </a:solidFill>
              <a:latin typeface="Arial" panose="020B0604020202020204"/>
              <a:ea typeface="+mn-ea"/>
              <a:cs typeface="+mn-cs"/>
            </a:rPr>
            <a:t>Resources on CPARS training</a:t>
          </a:r>
        </a:p>
      </dgm:t>
    </dgm:pt>
    <dgm:pt modelId="{31EFFB77-161D-4BD8-8F25-64D9CC2F5CAA}" type="parTrans" cxnId="{FD2C27EC-01E0-4DF7-A625-D74832AEC6BF}">
      <dgm:prSet/>
      <dgm:spPr/>
      <dgm:t>
        <a:bodyPr/>
        <a:lstStyle/>
        <a:p>
          <a:endParaRPr lang="en-US"/>
        </a:p>
      </dgm:t>
    </dgm:pt>
    <dgm:pt modelId="{33949A34-93EC-4801-8E2F-CFEBB5B813DD}" type="sibTrans" cxnId="{FD2C27EC-01E0-4DF7-A625-D74832AEC6BF}">
      <dgm:prSet/>
      <dgm:spPr/>
      <dgm:t>
        <a:bodyPr/>
        <a:lstStyle/>
        <a:p>
          <a:endParaRPr lang="en-US"/>
        </a:p>
      </dgm:t>
    </dgm:pt>
    <dgm:pt modelId="{A8971078-76DC-46D1-8F48-9993E2CB353F}">
      <dgm:prSet/>
      <dgm:spPr>
        <a:xfrm>
          <a:off x="378393" y="887295"/>
          <a:ext cx="5297504" cy="531360"/>
        </a:xfrm>
        <a:prstGeom prst="roundRect">
          <a:avLst/>
        </a:prstGeom>
        <a:solidFill>
          <a:srgbClr val="0A1D30">
            <a:lumMod val="75000"/>
            <a:lumOff val="25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b="0" dirty="0">
              <a:solidFill>
                <a:srgbClr val="FFFEFE"/>
              </a:solidFill>
              <a:latin typeface="Arial" panose="020B0604020202020204"/>
              <a:ea typeface="+mn-ea"/>
              <a:cs typeface="+mn-cs"/>
            </a:rPr>
            <a:t>President’s Budget Request for VA</a:t>
          </a:r>
        </a:p>
      </dgm:t>
    </dgm:pt>
    <dgm:pt modelId="{4439B248-E242-4A53-9EF7-AE75D384F689}" type="parTrans" cxnId="{A2C84E24-E730-4F41-8613-C54005F36058}">
      <dgm:prSet/>
      <dgm:spPr/>
      <dgm:t>
        <a:bodyPr/>
        <a:lstStyle/>
        <a:p>
          <a:endParaRPr lang="en-US"/>
        </a:p>
      </dgm:t>
    </dgm:pt>
    <dgm:pt modelId="{5337DD33-4C8F-498F-A328-2420F99D1F58}" type="sibTrans" cxnId="{A2C84E24-E730-4F41-8613-C54005F36058}">
      <dgm:prSet/>
      <dgm:spPr/>
      <dgm:t>
        <a:bodyPr/>
        <a:lstStyle/>
        <a:p>
          <a:endParaRPr lang="en-US"/>
        </a:p>
      </dgm:t>
    </dgm:pt>
    <dgm:pt modelId="{930C18C5-47EE-450A-8010-D64480255691}">
      <dgm:prSet/>
      <dgm:spPr>
        <a:xfrm>
          <a:off x="378393" y="1703775"/>
          <a:ext cx="5297504" cy="531360"/>
        </a:xfrm>
        <a:prstGeom prst="roundRect">
          <a:avLst/>
        </a:prstGeom>
        <a:solidFill>
          <a:srgbClr val="0A1D30">
            <a:lumMod val="90000"/>
            <a:lumOff val="10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b="0" dirty="0">
              <a:solidFill>
                <a:srgbClr val="FFFEFE"/>
              </a:solidFill>
              <a:latin typeface="Arial" panose="020B0604020202020204"/>
              <a:ea typeface="+mn-ea"/>
              <a:cs typeface="+mn-cs"/>
            </a:rPr>
            <a:t>VA Forecast of Contracting Opportunities</a:t>
          </a:r>
        </a:p>
      </dgm:t>
    </dgm:pt>
    <dgm:pt modelId="{CEB8894A-8B2F-4002-A4FF-3549CF75B139}" type="parTrans" cxnId="{F9E75AEC-CFAA-4E41-9D22-D5AA14830356}">
      <dgm:prSet/>
      <dgm:spPr/>
      <dgm:t>
        <a:bodyPr/>
        <a:lstStyle/>
        <a:p>
          <a:endParaRPr lang="en-US"/>
        </a:p>
      </dgm:t>
    </dgm:pt>
    <dgm:pt modelId="{98395077-A07C-4646-85E6-9372B4B5FB2B}" type="sibTrans" cxnId="{F9E75AEC-CFAA-4E41-9D22-D5AA14830356}">
      <dgm:prSet/>
      <dgm:spPr/>
      <dgm:t>
        <a:bodyPr/>
        <a:lstStyle/>
        <a:p>
          <a:endParaRPr lang="en-US"/>
        </a:p>
      </dgm:t>
    </dgm:pt>
    <dgm:pt modelId="{72F99E3C-470D-44A9-9D81-55713E89336F}">
      <dgm:prSet/>
      <dgm:spPr>
        <a:xfrm>
          <a:off x="378393" y="2520254"/>
          <a:ext cx="5297504" cy="531360"/>
        </a:xfrm>
        <a:prstGeom prst="roundRect">
          <a:avLst/>
        </a:prstGeom>
        <a:solidFill>
          <a:srgbClr val="0A1D30">
            <a:lumMod val="50000"/>
            <a:lumOff val="50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b="0" dirty="0">
              <a:solidFill>
                <a:srgbClr val="FFFEFE"/>
              </a:solidFill>
              <a:latin typeface="Arial" panose="020B0604020202020204"/>
              <a:ea typeface="+mn-ea"/>
              <a:cs typeface="+mn-cs"/>
            </a:rPr>
            <a:t>Pathfinders – Interested in doing business with CFM</a:t>
          </a:r>
        </a:p>
      </dgm:t>
    </dgm:pt>
    <dgm:pt modelId="{EF06F88C-30B1-428C-A77E-4D42D89289FC}" type="parTrans" cxnId="{96BD1C72-BF49-406E-9431-A2072BBD95EA}">
      <dgm:prSet/>
      <dgm:spPr/>
      <dgm:t>
        <a:bodyPr/>
        <a:lstStyle/>
        <a:p>
          <a:endParaRPr lang="en-US"/>
        </a:p>
      </dgm:t>
    </dgm:pt>
    <dgm:pt modelId="{6FA1071F-E678-463F-AD39-91B897477451}" type="sibTrans" cxnId="{96BD1C72-BF49-406E-9431-A2072BBD95EA}">
      <dgm:prSet/>
      <dgm:spPr/>
      <dgm:t>
        <a:bodyPr/>
        <a:lstStyle/>
        <a:p>
          <a:endParaRPr lang="en-US"/>
        </a:p>
      </dgm:t>
    </dgm:pt>
    <dgm:pt modelId="{31285B74-A640-4DB9-A070-903520557766}">
      <dgm:prSet/>
      <dgm:spPr>
        <a:xfrm>
          <a:off x="378393" y="3336735"/>
          <a:ext cx="5297504" cy="531360"/>
        </a:xfrm>
        <a:prstGeom prst="roundRect">
          <a:avLst/>
        </a:prstGeom>
        <a:solidFill>
          <a:srgbClr val="0A1D30">
            <a:lumMod val="75000"/>
            <a:lumOff val="25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b="0" dirty="0">
              <a:solidFill>
                <a:srgbClr val="FFFEFE"/>
              </a:solidFill>
              <a:latin typeface="Arial" panose="020B0604020202020204"/>
              <a:ea typeface="+mn-ea"/>
              <a:cs typeface="+mn-cs"/>
            </a:rPr>
            <a:t>Find resources with the Office of Small and Disadvantaged Business Utilization (OSDBU)</a:t>
          </a:r>
        </a:p>
      </dgm:t>
    </dgm:pt>
    <dgm:pt modelId="{215FE779-88A0-40D8-A9D2-36EEF833124E}" type="parTrans" cxnId="{D43BB4FF-75EC-47FB-B63F-729189E3FB2D}">
      <dgm:prSet/>
      <dgm:spPr/>
      <dgm:t>
        <a:bodyPr/>
        <a:lstStyle/>
        <a:p>
          <a:endParaRPr lang="en-US"/>
        </a:p>
      </dgm:t>
    </dgm:pt>
    <dgm:pt modelId="{7B54512C-80B7-4505-92DA-1E90547258E3}" type="sibTrans" cxnId="{D43BB4FF-75EC-47FB-B63F-729189E3FB2D}">
      <dgm:prSet/>
      <dgm:spPr/>
      <dgm:t>
        <a:bodyPr/>
        <a:lstStyle/>
        <a:p>
          <a:endParaRPr lang="en-US"/>
        </a:p>
      </dgm:t>
    </dgm:pt>
    <dgm:pt modelId="{7A96893F-6D19-4B46-A5C6-7F71114BD366}" type="pres">
      <dgm:prSet presAssocID="{514C753D-4DD8-4314-9B48-CFBAFC4967C0}" presName="linear" presStyleCnt="0">
        <dgm:presLayoutVars>
          <dgm:dir/>
          <dgm:animLvl val="lvl"/>
          <dgm:resizeHandles val="exact"/>
        </dgm:presLayoutVars>
      </dgm:prSet>
      <dgm:spPr/>
    </dgm:pt>
    <dgm:pt modelId="{C04C526B-C3CD-4A24-BC46-2C023C510569}" type="pres">
      <dgm:prSet presAssocID="{7C55A6EC-260C-4947-8D77-138C0143A0AB}" presName="parentLin" presStyleCnt="0"/>
      <dgm:spPr/>
    </dgm:pt>
    <dgm:pt modelId="{60FBC94F-2F88-4F0C-B20D-11D39670E39C}" type="pres">
      <dgm:prSet presAssocID="{7C55A6EC-260C-4947-8D77-138C0143A0AB}" presName="parentLeftMargin" presStyleLbl="node1" presStyleIdx="0" presStyleCnt="5"/>
      <dgm:spPr/>
    </dgm:pt>
    <dgm:pt modelId="{9FB9CBFE-46E7-4108-945D-086725E4D074}" type="pres">
      <dgm:prSet presAssocID="{7C55A6EC-260C-4947-8D77-138C0143A0AB}" presName="parentText" presStyleLbl="node1" presStyleIdx="0" presStyleCnt="5">
        <dgm:presLayoutVars>
          <dgm:chMax val="0"/>
          <dgm:bulletEnabled val="1"/>
        </dgm:presLayoutVars>
      </dgm:prSet>
      <dgm:spPr/>
    </dgm:pt>
    <dgm:pt modelId="{8AF529D3-F746-4320-AD45-7B66087DBEC1}" type="pres">
      <dgm:prSet presAssocID="{7C55A6EC-260C-4947-8D77-138C0143A0AB}" presName="negativeSpace" presStyleCnt="0"/>
      <dgm:spPr/>
    </dgm:pt>
    <dgm:pt modelId="{25082E34-AF34-4003-8288-03F7747176E1}" type="pres">
      <dgm:prSet presAssocID="{7C55A6EC-260C-4947-8D77-138C0143A0AB}" presName="childText" presStyleLbl="conFgAcc1" presStyleIdx="0" presStyleCnt="5">
        <dgm:presLayoutVars>
          <dgm:bulletEnabled val="1"/>
        </dgm:presLayoutVars>
      </dgm:prSet>
      <dgm:spPr>
        <a:xfrm>
          <a:off x="0" y="336494"/>
          <a:ext cx="7567863" cy="453600"/>
        </a:xfrm>
        <a:prstGeom prst="rect">
          <a:avLst/>
        </a:prstGeom>
        <a:solidFill>
          <a:srgbClr val="FFFEFE">
            <a:alpha val="90000"/>
            <a:hueOff val="0"/>
            <a:satOff val="0"/>
            <a:lumOff val="0"/>
            <a:alphaOff val="0"/>
          </a:srgbClr>
        </a:solidFill>
        <a:ln w="12700" cap="flat" cmpd="sng" algn="ctr">
          <a:solidFill>
            <a:srgbClr val="42338E">
              <a:hueOff val="0"/>
              <a:satOff val="0"/>
              <a:lumOff val="0"/>
              <a:alphaOff val="0"/>
            </a:srgbClr>
          </a:solidFill>
          <a:prstDash val="solid"/>
          <a:miter lim="800000"/>
        </a:ln>
        <a:effectLst/>
      </dgm:spPr>
    </dgm:pt>
    <dgm:pt modelId="{0A0E09A6-20BC-4B7A-B2A3-CFF39A0DAE47}" type="pres">
      <dgm:prSet presAssocID="{33949A34-93EC-4801-8E2F-CFEBB5B813DD}" presName="spaceBetweenRectangles" presStyleCnt="0"/>
      <dgm:spPr/>
    </dgm:pt>
    <dgm:pt modelId="{2B9B00DD-39A1-4EA5-9568-33D5380B998A}" type="pres">
      <dgm:prSet presAssocID="{A8971078-76DC-46D1-8F48-9993E2CB353F}" presName="parentLin" presStyleCnt="0"/>
      <dgm:spPr/>
    </dgm:pt>
    <dgm:pt modelId="{6B631F70-9BA4-4B74-A01A-B4020BDA3367}" type="pres">
      <dgm:prSet presAssocID="{A8971078-76DC-46D1-8F48-9993E2CB353F}" presName="parentLeftMargin" presStyleLbl="node1" presStyleIdx="0" presStyleCnt="5"/>
      <dgm:spPr/>
    </dgm:pt>
    <dgm:pt modelId="{6F982F75-297D-4737-A04A-DFC63793D743}" type="pres">
      <dgm:prSet presAssocID="{A8971078-76DC-46D1-8F48-9993E2CB353F}" presName="parentText" presStyleLbl="node1" presStyleIdx="1" presStyleCnt="5">
        <dgm:presLayoutVars>
          <dgm:chMax val="0"/>
          <dgm:bulletEnabled val="1"/>
        </dgm:presLayoutVars>
      </dgm:prSet>
      <dgm:spPr/>
    </dgm:pt>
    <dgm:pt modelId="{971C2F98-39DC-46A6-8A4B-349B7AA72021}" type="pres">
      <dgm:prSet presAssocID="{A8971078-76DC-46D1-8F48-9993E2CB353F}" presName="negativeSpace" presStyleCnt="0"/>
      <dgm:spPr/>
    </dgm:pt>
    <dgm:pt modelId="{E08701AD-46DE-4729-A52E-DEE04BE82147}" type="pres">
      <dgm:prSet presAssocID="{A8971078-76DC-46D1-8F48-9993E2CB353F}" presName="childText" presStyleLbl="conFgAcc1" presStyleIdx="1" presStyleCnt="5">
        <dgm:presLayoutVars>
          <dgm:bulletEnabled val="1"/>
        </dgm:presLayoutVars>
      </dgm:prSet>
      <dgm:spPr>
        <a:xfrm>
          <a:off x="0" y="1152974"/>
          <a:ext cx="7567863" cy="453600"/>
        </a:xfrm>
        <a:prstGeom prst="rect">
          <a:avLst/>
        </a:prstGeom>
        <a:solidFill>
          <a:srgbClr val="FFFEFE">
            <a:alpha val="90000"/>
            <a:hueOff val="0"/>
            <a:satOff val="0"/>
            <a:lumOff val="0"/>
            <a:alphaOff val="0"/>
          </a:srgbClr>
        </a:solidFill>
        <a:ln w="12700" cap="flat" cmpd="sng" algn="ctr">
          <a:solidFill>
            <a:srgbClr val="42338E">
              <a:hueOff val="0"/>
              <a:satOff val="0"/>
              <a:lumOff val="0"/>
              <a:alphaOff val="0"/>
            </a:srgbClr>
          </a:solidFill>
          <a:prstDash val="solid"/>
          <a:miter lim="800000"/>
        </a:ln>
        <a:effectLst/>
      </dgm:spPr>
    </dgm:pt>
    <dgm:pt modelId="{39C0F04C-C14A-46E3-821C-298505866BC9}" type="pres">
      <dgm:prSet presAssocID="{5337DD33-4C8F-498F-A328-2420F99D1F58}" presName="spaceBetweenRectangles" presStyleCnt="0"/>
      <dgm:spPr/>
    </dgm:pt>
    <dgm:pt modelId="{79EAFC17-14D2-4CE5-AA90-285101743CA1}" type="pres">
      <dgm:prSet presAssocID="{930C18C5-47EE-450A-8010-D64480255691}" presName="parentLin" presStyleCnt="0"/>
      <dgm:spPr/>
    </dgm:pt>
    <dgm:pt modelId="{0374E1D7-24BD-499A-BEE2-118D724DA6B2}" type="pres">
      <dgm:prSet presAssocID="{930C18C5-47EE-450A-8010-D64480255691}" presName="parentLeftMargin" presStyleLbl="node1" presStyleIdx="1" presStyleCnt="5"/>
      <dgm:spPr/>
    </dgm:pt>
    <dgm:pt modelId="{1C12EF17-DFB7-4138-910C-F103C3A3D070}" type="pres">
      <dgm:prSet presAssocID="{930C18C5-47EE-450A-8010-D64480255691}" presName="parentText" presStyleLbl="node1" presStyleIdx="2" presStyleCnt="5">
        <dgm:presLayoutVars>
          <dgm:chMax val="0"/>
          <dgm:bulletEnabled val="1"/>
        </dgm:presLayoutVars>
      </dgm:prSet>
      <dgm:spPr/>
    </dgm:pt>
    <dgm:pt modelId="{7374DCDE-3079-41A6-B079-CB28B12B7420}" type="pres">
      <dgm:prSet presAssocID="{930C18C5-47EE-450A-8010-D64480255691}" presName="negativeSpace" presStyleCnt="0"/>
      <dgm:spPr/>
    </dgm:pt>
    <dgm:pt modelId="{D9CF3E33-CD3A-40F4-93B8-2038C3BC835A}" type="pres">
      <dgm:prSet presAssocID="{930C18C5-47EE-450A-8010-D64480255691}" presName="childText" presStyleLbl="conFgAcc1" presStyleIdx="2" presStyleCnt="5">
        <dgm:presLayoutVars>
          <dgm:bulletEnabled val="1"/>
        </dgm:presLayoutVars>
      </dgm:prSet>
      <dgm:spPr>
        <a:xfrm>
          <a:off x="0" y="1969455"/>
          <a:ext cx="7567863" cy="453600"/>
        </a:xfrm>
        <a:prstGeom prst="rect">
          <a:avLst/>
        </a:prstGeom>
        <a:solidFill>
          <a:srgbClr val="FFFEFE">
            <a:alpha val="90000"/>
            <a:hueOff val="0"/>
            <a:satOff val="0"/>
            <a:lumOff val="0"/>
            <a:alphaOff val="0"/>
          </a:srgbClr>
        </a:solidFill>
        <a:ln w="12700" cap="flat" cmpd="sng" algn="ctr">
          <a:solidFill>
            <a:srgbClr val="42338E">
              <a:hueOff val="0"/>
              <a:satOff val="0"/>
              <a:lumOff val="0"/>
              <a:alphaOff val="0"/>
            </a:srgbClr>
          </a:solidFill>
          <a:prstDash val="solid"/>
          <a:miter lim="800000"/>
        </a:ln>
        <a:effectLst/>
      </dgm:spPr>
    </dgm:pt>
    <dgm:pt modelId="{DE213CD9-A85F-413F-8582-0188B2CB1CB5}" type="pres">
      <dgm:prSet presAssocID="{98395077-A07C-4646-85E6-9372B4B5FB2B}" presName="spaceBetweenRectangles" presStyleCnt="0"/>
      <dgm:spPr/>
    </dgm:pt>
    <dgm:pt modelId="{E00D17BE-26AF-4B7B-AB42-2B25D9E18809}" type="pres">
      <dgm:prSet presAssocID="{72F99E3C-470D-44A9-9D81-55713E89336F}" presName="parentLin" presStyleCnt="0"/>
      <dgm:spPr/>
    </dgm:pt>
    <dgm:pt modelId="{B125D4DD-9423-42C2-BC32-9805ABE257DB}" type="pres">
      <dgm:prSet presAssocID="{72F99E3C-470D-44A9-9D81-55713E89336F}" presName="parentLeftMargin" presStyleLbl="node1" presStyleIdx="2" presStyleCnt="5"/>
      <dgm:spPr/>
    </dgm:pt>
    <dgm:pt modelId="{C137C4DA-8935-49E9-9660-311EE228B846}" type="pres">
      <dgm:prSet presAssocID="{72F99E3C-470D-44A9-9D81-55713E89336F}" presName="parentText" presStyleLbl="node1" presStyleIdx="3" presStyleCnt="5">
        <dgm:presLayoutVars>
          <dgm:chMax val="0"/>
          <dgm:bulletEnabled val="1"/>
        </dgm:presLayoutVars>
      </dgm:prSet>
      <dgm:spPr/>
    </dgm:pt>
    <dgm:pt modelId="{20645E4C-5A9D-4E77-BB82-4AE29551723D}" type="pres">
      <dgm:prSet presAssocID="{72F99E3C-470D-44A9-9D81-55713E89336F}" presName="negativeSpace" presStyleCnt="0"/>
      <dgm:spPr/>
    </dgm:pt>
    <dgm:pt modelId="{63BC56DF-51EB-44C2-8C10-38A43E3BD8D1}" type="pres">
      <dgm:prSet presAssocID="{72F99E3C-470D-44A9-9D81-55713E89336F}" presName="childText" presStyleLbl="conFgAcc1" presStyleIdx="3" presStyleCnt="5">
        <dgm:presLayoutVars>
          <dgm:bulletEnabled val="1"/>
        </dgm:presLayoutVars>
      </dgm:prSet>
      <dgm:spPr>
        <a:xfrm>
          <a:off x="0" y="2785935"/>
          <a:ext cx="7567863" cy="453600"/>
        </a:xfrm>
        <a:prstGeom prst="rect">
          <a:avLst/>
        </a:prstGeom>
        <a:solidFill>
          <a:srgbClr val="FFFEFE">
            <a:alpha val="90000"/>
            <a:hueOff val="0"/>
            <a:satOff val="0"/>
            <a:lumOff val="0"/>
            <a:alphaOff val="0"/>
          </a:srgbClr>
        </a:solidFill>
        <a:ln w="12700" cap="flat" cmpd="sng" algn="ctr">
          <a:solidFill>
            <a:srgbClr val="42338E">
              <a:hueOff val="0"/>
              <a:satOff val="0"/>
              <a:lumOff val="0"/>
              <a:alphaOff val="0"/>
            </a:srgbClr>
          </a:solidFill>
          <a:prstDash val="solid"/>
          <a:miter lim="800000"/>
        </a:ln>
        <a:effectLst/>
      </dgm:spPr>
    </dgm:pt>
    <dgm:pt modelId="{3C1AFAE8-0431-4193-86CF-1FF679F301B3}" type="pres">
      <dgm:prSet presAssocID="{6FA1071F-E678-463F-AD39-91B897477451}" presName="spaceBetweenRectangles" presStyleCnt="0"/>
      <dgm:spPr/>
    </dgm:pt>
    <dgm:pt modelId="{DC9A8E8C-0C8F-455F-8FE7-157EB8754BBE}" type="pres">
      <dgm:prSet presAssocID="{31285B74-A640-4DB9-A070-903520557766}" presName="parentLin" presStyleCnt="0"/>
      <dgm:spPr/>
    </dgm:pt>
    <dgm:pt modelId="{702C2FAD-203D-466A-B306-0CCC10FA2DD3}" type="pres">
      <dgm:prSet presAssocID="{31285B74-A640-4DB9-A070-903520557766}" presName="parentLeftMargin" presStyleLbl="node1" presStyleIdx="3" presStyleCnt="5"/>
      <dgm:spPr/>
    </dgm:pt>
    <dgm:pt modelId="{C5506BC1-0F83-4943-8547-A78B07CE69E1}" type="pres">
      <dgm:prSet presAssocID="{31285B74-A640-4DB9-A070-903520557766}" presName="parentText" presStyleLbl="node1" presStyleIdx="4" presStyleCnt="5">
        <dgm:presLayoutVars>
          <dgm:chMax val="0"/>
          <dgm:bulletEnabled val="1"/>
        </dgm:presLayoutVars>
      </dgm:prSet>
      <dgm:spPr/>
    </dgm:pt>
    <dgm:pt modelId="{82B01A28-6365-4133-A2D5-A9561218EAA3}" type="pres">
      <dgm:prSet presAssocID="{31285B74-A640-4DB9-A070-903520557766}" presName="negativeSpace" presStyleCnt="0"/>
      <dgm:spPr/>
    </dgm:pt>
    <dgm:pt modelId="{2935FF78-9861-430E-9620-9EA891376464}" type="pres">
      <dgm:prSet presAssocID="{31285B74-A640-4DB9-A070-903520557766}" presName="childText" presStyleLbl="conFgAcc1" presStyleIdx="4" presStyleCnt="5">
        <dgm:presLayoutVars>
          <dgm:bulletEnabled val="1"/>
        </dgm:presLayoutVars>
      </dgm:prSet>
      <dgm:spPr>
        <a:xfrm>
          <a:off x="0" y="3602415"/>
          <a:ext cx="7567863" cy="453600"/>
        </a:xfrm>
        <a:prstGeom prst="rect">
          <a:avLst/>
        </a:prstGeom>
        <a:solidFill>
          <a:srgbClr val="FFFEFE">
            <a:alpha val="90000"/>
            <a:hueOff val="0"/>
            <a:satOff val="0"/>
            <a:lumOff val="0"/>
            <a:alphaOff val="0"/>
          </a:srgbClr>
        </a:solidFill>
        <a:ln w="12700" cap="flat" cmpd="sng" algn="ctr">
          <a:solidFill>
            <a:srgbClr val="42338E">
              <a:hueOff val="0"/>
              <a:satOff val="0"/>
              <a:lumOff val="0"/>
              <a:alphaOff val="0"/>
            </a:srgbClr>
          </a:solidFill>
          <a:prstDash val="solid"/>
          <a:miter lim="800000"/>
        </a:ln>
        <a:effectLst/>
      </dgm:spPr>
    </dgm:pt>
  </dgm:ptLst>
  <dgm:cxnLst>
    <dgm:cxn modelId="{447C0401-A542-4621-89A9-941E8954AF3C}" type="presOf" srcId="{31285B74-A640-4DB9-A070-903520557766}" destId="{C5506BC1-0F83-4943-8547-A78B07CE69E1}" srcOrd="1" destOrd="0" presId="urn:microsoft.com/office/officeart/2005/8/layout/list1"/>
    <dgm:cxn modelId="{31B0E019-A469-48FF-8317-B4E6B67AB420}" type="presOf" srcId="{A8971078-76DC-46D1-8F48-9993E2CB353F}" destId="{6B631F70-9BA4-4B74-A01A-B4020BDA3367}" srcOrd="0" destOrd="0" presId="urn:microsoft.com/office/officeart/2005/8/layout/list1"/>
    <dgm:cxn modelId="{22208522-ACC6-4C94-A84C-65D6A73D6D91}" type="presOf" srcId="{930C18C5-47EE-450A-8010-D64480255691}" destId="{1C12EF17-DFB7-4138-910C-F103C3A3D070}" srcOrd="1" destOrd="0" presId="urn:microsoft.com/office/officeart/2005/8/layout/list1"/>
    <dgm:cxn modelId="{A2C84E24-E730-4F41-8613-C54005F36058}" srcId="{514C753D-4DD8-4314-9B48-CFBAFC4967C0}" destId="{A8971078-76DC-46D1-8F48-9993E2CB353F}" srcOrd="1" destOrd="0" parTransId="{4439B248-E242-4A53-9EF7-AE75D384F689}" sibTransId="{5337DD33-4C8F-498F-A328-2420F99D1F58}"/>
    <dgm:cxn modelId="{EF0B243B-6352-4AC8-B16A-9F1C5D9B5B45}" type="presOf" srcId="{A8971078-76DC-46D1-8F48-9993E2CB353F}" destId="{6F982F75-297D-4737-A04A-DFC63793D743}" srcOrd="1" destOrd="0" presId="urn:microsoft.com/office/officeart/2005/8/layout/list1"/>
    <dgm:cxn modelId="{3E695061-7A3D-4F00-B8C6-5C946217E484}" type="presOf" srcId="{514C753D-4DD8-4314-9B48-CFBAFC4967C0}" destId="{7A96893F-6D19-4B46-A5C6-7F71114BD366}" srcOrd="0" destOrd="0" presId="urn:microsoft.com/office/officeart/2005/8/layout/list1"/>
    <dgm:cxn modelId="{FEB8C261-9ED8-444A-844A-99117E4D5505}" type="presOf" srcId="{7C55A6EC-260C-4947-8D77-138C0143A0AB}" destId="{9FB9CBFE-46E7-4108-945D-086725E4D074}" srcOrd="1" destOrd="0" presId="urn:microsoft.com/office/officeart/2005/8/layout/list1"/>
    <dgm:cxn modelId="{9D680543-1EA6-4697-8A57-1C58B02ECABB}" type="presOf" srcId="{72F99E3C-470D-44A9-9D81-55713E89336F}" destId="{B125D4DD-9423-42C2-BC32-9805ABE257DB}" srcOrd="0" destOrd="0" presId="urn:microsoft.com/office/officeart/2005/8/layout/list1"/>
    <dgm:cxn modelId="{96BD1C72-BF49-406E-9431-A2072BBD95EA}" srcId="{514C753D-4DD8-4314-9B48-CFBAFC4967C0}" destId="{72F99E3C-470D-44A9-9D81-55713E89336F}" srcOrd="3" destOrd="0" parTransId="{EF06F88C-30B1-428C-A77E-4D42D89289FC}" sibTransId="{6FA1071F-E678-463F-AD39-91B897477451}"/>
    <dgm:cxn modelId="{E1205255-2E79-4AB6-9A8D-1C83BB05B28F}" type="presOf" srcId="{930C18C5-47EE-450A-8010-D64480255691}" destId="{0374E1D7-24BD-499A-BEE2-118D724DA6B2}" srcOrd="0" destOrd="0" presId="urn:microsoft.com/office/officeart/2005/8/layout/list1"/>
    <dgm:cxn modelId="{D828D2B6-563B-4743-B24B-A8F940682A33}" type="presOf" srcId="{7C55A6EC-260C-4947-8D77-138C0143A0AB}" destId="{60FBC94F-2F88-4F0C-B20D-11D39670E39C}" srcOrd="0" destOrd="0" presId="urn:microsoft.com/office/officeart/2005/8/layout/list1"/>
    <dgm:cxn modelId="{2307FABA-72ED-4217-935A-920294E5CF4C}" type="presOf" srcId="{72F99E3C-470D-44A9-9D81-55713E89336F}" destId="{C137C4DA-8935-49E9-9660-311EE228B846}" srcOrd="1" destOrd="0" presId="urn:microsoft.com/office/officeart/2005/8/layout/list1"/>
    <dgm:cxn modelId="{23D88DD6-5EA7-461D-9067-EBB5A1DE5046}" type="presOf" srcId="{31285B74-A640-4DB9-A070-903520557766}" destId="{702C2FAD-203D-466A-B306-0CCC10FA2DD3}" srcOrd="0" destOrd="0" presId="urn:microsoft.com/office/officeart/2005/8/layout/list1"/>
    <dgm:cxn modelId="{FD2C27EC-01E0-4DF7-A625-D74832AEC6BF}" srcId="{514C753D-4DD8-4314-9B48-CFBAFC4967C0}" destId="{7C55A6EC-260C-4947-8D77-138C0143A0AB}" srcOrd="0" destOrd="0" parTransId="{31EFFB77-161D-4BD8-8F25-64D9CC2F5CAA}" sibTransId="{33949A34-93EC-4801-8E2F-CFEBB5B813DD}"/>
    <dgm:cxn modelId="{F9E75AEC-CFAA-4E41-9D22-D5AA14830356}" srcId="{514C753D-4DD8-4314-9B48-CFBAFC4967C0}" destId="{930C18C5-47EE-450A-8010-D64480255691}" srcOrd="2" destOrd="0" parTransId="{CEB8894A-8B2F-4002-A4FF-3549CF75B139}" sibTransId="{98395077-A07C-4646-85E6-9372B4B5FB2B}"/>
    <dgm:cxn modelId="{D43BB4FF-75EC-47FB-B63F-729189E3FB2D}" srcId="{514C753D-4DD8-4314-9B48-CFBAFC4967C0}" destId="{31285B74-A640-4DB9-A070-903520557766}" srcOrd="4" destOrd="0" parTransId="{215FE779-88A0-40D8-A9D2-36EEF833124E}" sibTransId="{7B54512C-80B7-4505-92DA-1E90547258E3}"/>
    <dgm:cxn modelId="{716749D5-A8E3-4D8E-BCE4-219151978290}" type="presParOf" srcId="{7A96893F-6D19-4B46-A5C6-7F71114BD366}" destId="{C04C526B-C3CD-4A24-BC46-2C023C510569}" srcOrd="0" destOrd="0" presId="urn:microsoft.com/office/officeart/2005/8/layout/list1"/>
    <dgm:cxn modelId="{904CA2CD-CEA2-4C2A-B27B-6F84D09422B1}" type="presParOf" srcId="{C04C526B-C3CD-4A24-BC46-2C023C510569}" destId="{60FBC94F-2F88-4F0C-B20D-11D39670E39C}" srcOrd="0" destOrd="0" presId="urn:microsoft.com/office/officeart/2005/8/layout/list1"/>
    <dgm:cxn modelId="{947AA74E-CAEE-4DF6-8E05-67F8BE2F6EB2}" type="presParOf" srcId="{C04C526B-C3CD-4A24-BC46-2C023C510569}" destId="{9FB9CBFE-46E7-4108-945D-086725E4D074}" srcOrd="1" destOrd="0" presId="urn:microsoft.com/office/officeart/2005/8/layout/list1"/>
    <dgm:cxn modelId="{2A2CD581-4C1C-4FDB-9C91-08B71F1C15BB}" type="presParOf" srcId="{7A96893F-6D19-4B46-A5C6-7F71114BD366}" destId="{8AF529D3-F746-4320-AD45-7B66087DBEC1}" srcOrd="1" destOrd="0" presId="urn:microsoft.com/office/officeart/2005/8/layout/list1"/>
    <dgm:cxn modelId="{8C25D698-7EDF-4524-B1BA-79B3A7FDEFBD}" type="presParOf" srcId="{7A96893F-6D19-4B46-A5C6-7F71114BD366}" destId="{25082E34-AF34-4003-8288-03F7747176E1}" srcOrd="2" destOrd="0" presId="urn:microsoft.com/office/officeart/2005/8/layout/list1"/>
    <dgm:cxn modelId="{E402D620-2245-47B0-B291-38D70E17C109}" type="presParOf" srcId="{7A96893F-6D19-4B46-A5C6-7F71114BD366}" destId="{0A0E09A6-20BC-4B7A-B2A3-CFF39A0DAE47}" srcOrd="3" destOrd="0" presId="urn:microsoft.com/office/officeart/2005/8/layout/list1"/>
    <dgm:cxn modelId="{405E49C1-7545-4194-8E18-8CE1DB73A663}" type="presParOf" srcId="{7A96893F-6D19-4B46-A5C6-7F71114BD366}" destId="{2B9B00DD-39A1-4EA5-9568-33D5380B998A}" srcOrd="4" destOrd="0" presId="urn:microsoft.com/office/officeart/2005/8/layout/list1"/>
    <dgm:cxn modelId="{1E5587B8-145A-45F3-9639-DB0DE408184F}" type="presParOf" srcId="{2B9B00DD-39A1-4EA5-9568-33D5380B998A}" destId="{6B631F70-9BA4-4B74-A01A-B4020BDA3367}" srcOrd="0" destOrd="0" presId="urn:microsoft.com/office/officeart/2005/8/layout/list1"/>
    <dgm:cxn modelId="{137C380D-4163-4E3E-A01C-537ED4299730}" type="presParOf" srcId="{2B9B00DD-39A1-4EA5-9568-33D5380B998A}" destId="{6F982F75-297D-4737-A04A-DFC63793D743}" srcOrd="1" destOrd="0" presId="urn:microsoft.com/office/officeart/2005/8/layout/list1"/>
    <dgm:cxn modelId="{965C4B47-D92F-46CF-A550-2C8636BDC6C4}" type="presParOf" srcId="{7A96893F-6D19-4B46-A5C6-7F71114BD366}" destId="{971C2F98-39DC-46A6-8A4B-349B7AA72021}" srcOrd="5" destOrd="0" presId="urn:microsoft.com/office/officeart/2005/8/layout/list1"/>
    <dgm:cxn modelId="{A820BC6F-8ADC-45B9-83DD-BAFCD3248B52}" type="presParOf" srcId="{7A96893F-6D19-4B46-A5C6-7F71114BD366}" destId="{E08701AD-46DE-4729-A52E-DEE04BE82147}" srcOrd="6" destOrd="0" presId="urn:microsoft.com/office/officeart/2005/8/layout/list1"/>
    <dgm:cxn modelId="{60B516BC-697B-4720-AED2-F486D316A54A}" type="presParOf" srcId="{7A96893F-6D19-4B46-A5C6-7F71114BD366}" destId="{39C0F04C-C14A-46E3-821C-298505866BC9}" srcOrd="7" destOrd="0" presId="urn:microsoft.com/office/officeart/2005/8/layout/list1"/>
    <dgm:cxn modelId="{56CEB6CA-1639-4D46-98C4-9C05A654B90E}" type="presParOf" srcId="{7A96893F-6D19-4B46-A5C6-7F71114BD366}" destId="{79EAFC17-14D2-4CE5-AA90-285101743CA1}" srcOrd="8" destOrd="0" presId="urn:microsoft.com/office/officeart/2005/8/layout/list1"/>
    <dgm:cxn modelId="{91F14C7E-62A8-4172-A8E9-DEA58D54161A}" type="presParOf" srcId="{79EAFC17-14D2-4CE5-AA90-285101743CA1}" destId="{0374E1D7-24BD-499A-BEE2-118D724DA6B2}" srcOrd="0" destOrd="0" presId="urn:microsoft.com/office/officeart/2005/8/layout/list1"/>
    <dgm:cxn modelId="{76C61C5A-C18C-4FE1-A294-F54D2FF431ED}" type="presParOf" srcId="{79EAFC17-14D2-4CE5-AA90-285101743CA1}" destId="{1C12EF17-DFB7-4138-910C-F103C3A3D070}" srcOrd="1" destOrd="0" presId="urn:microsoft.com/office/officeart/2005/8/layout/list1"/>
    <dgm:cxn modelId="{82460DD8-43F2-47DB-8285-DC09DDA84BE6}" type="presParOf" srcId="{7A96893F-6D19-4B46-A5C6-7F71114BD366}" destId="{7374DCDE-3079-41A6-B079-CB28B12B7420}" srcOrd="9" destOrd="0" presId="urn:microsoft.com/office/officeart/2005/8/layout/list1"/>
    <dgm:cxn modelId="{B6CD12FB-8C4E-4312-A8A0-581BD7DBF8DB}" type="presParOf" srcId="{7A96893F-6D19-4B46-A5C6-7F71114BD366}" destId="{D9CF3E33-CD3A-40F4-93B8-2038C3BC835A}" srcOrd="10" destOrd="0" presId="urn:microsoft.com/office/officeart/2005/8/layout/list1"/>
    <dgm:cxn modelId="{A22DAD3D-BF6C-4021-8FA4-D4FABDB720DF}" type="presParOf" srcId="{7A96893F-6D19-4B46-A5C6-7F71114BD366}" destId="{DE213CD9-A85F-413F-8582-0188B2CB1CB5}" srcOrd="11" destOrd="0" presId="urn:microsoft.com/office/officeart/2005/8/layout/list1"/>
    <dgm:cxn modelId="{595280CA-903C-4BD4-BB52-519576098761}" type="presParOf" srcId="{7A96893F-6D19-4B46-A5C6-7F71114BD366}" destId="{E00D17BE-26AF-4B7B-AB42-2B25D9E18809}" srcOrd="12" destOrd="0" presId="urn:microsoft.com/office/officeart/2005/8/layout/list1"/>
    <dgm:cxn modelId="{ABC82528-8E50-4970-95FB-6989A6F1C530}" type="presParOf" srcId="{E00D17BE-26AF-4B7B-AB42-2B25D9E18809}" destId="{B125D4DD-9423-42C2-BC32-9805ABE257DB}" srcOrd="0" destOrd="0" presId="urn:microsoft.com/office/officeart/2005/8/layout/list1"/>
    <dgm:cxn modelId="{0AF25A98-549B-48F2-AA43-B727ACA14847}" type="presParOf" srcId="{E00D17BE-26AF-4B7B-AB42-2B25D9E18809}" destId="{C137C4DA-8935-49E9-9660-311EE228B846}" srcOrd="1" destOrd="0" presId="urn:microsoft.com/office/officeart/2005/8/layout/list1"/>
    <dgm:cxn modelId="{D5AFA2EC-5F55-4344-89A7-899B21A3FCDA}" type="presParOf" srcId="{7A96893F-6D19-4B46-A5C6-7F71114BD366}" destId="{20645E4C-5A9D-4E77-BB82-4AE29551723D}" srcOrd="13" destOrd="0" presId="urn:microsoft.com/office/officeart/2005/8/layout/list1"/>
    <dgm:cxn modelId="{17E3E349-1BC8-4A79-93CB-83A121CE25B3}" type="presParOf" srcId="{7A96893F-6D19-4B46-A5C6-7F71114BD366}" destId="{63BC56DF-51EB-44C2-8C10-38A43E3BD8D1}" srcOrd="14" destOrd="0" presId="urn:microsoft.com/office/officeart/2005/8/layout/list1"/>
    <dgm:cxn modelId="{7FC823F5-53A1-4351-A8E0-10133D4AE7E0}" type="presParOf" srcId="{7A96893F-6D19-4B46-A5C6-7F71114BD366}" destId="{3C1AFAE8-0431-4193-86CF-1FF679F301B3}" srcOrd="15" destOrd="0" presId="urn:microsoft.com/office/officeart/2005/8/layout/list1"/>
    <dgm:cxn modelId="{4F9C9979-4125-4246-9441-622356564819}" type="presParOf" srcId="{7A96893F-6D19-4B46-A5C6-7F71114BD366}" destId="{DC9A8E8C-0C8F-455F-8FE7-157EB8754BBE}" srcOrd="16" destOrd="0" presId="urn:microsoft.com/office/officeart/2005/8/layout/list1"/>
    <dgm:cxn modelId="{F7B895EE-F956-48A2-AF66-124D82309CCC}" type="presParOf" srcId="{DC9A8E8C-0C8F-455F-8FE7-157EB8754BBE}" destId="{702C2FAD-203D-466A-B306-0CCC10FA2DD3}" srcOrd="0" destOrd="0" presId="urn:microsoft.com/office/officeart/2005/8/layout/list1"/>
    <dgm:cxn modelId="{D300FFE8-3F1C-468F-B118-B7D3E9F76752}" type="presParOf" srcId="{DC9A8E8C-0C8F-455F-8FE7-157EB8754BBE}" destId="{C5506BC1-0F83-4943-8547-A78B07CE69E1}" srcOrd="1" destOrd="0" presId="urn:microsoft.com/office/officeart/2005/8/layout/list1"/>
    <dgm:cxn modelId="{F9C7F309-F023-44C7-9D46-99B83C04C4F2}" type="presParOf" srcId="{7A96893F-6D19-4B46-A5C6-7F71114BD366}" destId="{82B01A28-6365-4133-A2D5-A9561218EAA3}" srcOrd="17" destOrd="0" presId="urn:microsoft.com/office/officeart/2005/8/layout/list1"/>
    <dgm:cxn modelId="{2295CFBB-9379-4800-A37F-AFB6EA9A4FB1}" type="presParOf" srcId="{7A96893F-6D19-4B46-A5C6-7F71114BD366}" destId="{2935FF78-9861-430E-9620-9EA891376464}"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457BEB4-82A7-4916-AF07-8D63A1F60C1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718145D-E42E-4882-9A71-721CD6F51616}">
      <dgm:prSet/>
      <dgm:spPr>
        <a:xfrm>
          <a:off x="0" y="200"/>
          <a:ext cx="3950208" cy="604855"/>
        </a:xfrm>
        <a:prstGeom prst="roundRect">
          <a:avLst/>
        </a:prstGeom>
        <a:solidFill>
          <a:srgbClr val="0A1D30"/>
        </a:solidFill>
        <a:ln w="12700" cap="flat" cmpd="sng" algn="ctr">
          <a:solidFill>
            <a:srgbClr val="FFFEFE">
              <a:hueOff val="0"/>
              <a:satOff val="0"/>
              <a:lumOff val="0"/>
              <a:alphaOff val="0"/>
            </a:srgbClr>
          </a:solidFill>
          <a:prstDash val="solid"/>
          <a:miter lim="800000"/>
        </a:ln>
        <a:effectLst/>
      </dgm:spPr>
      <dgm:t>
        <a:bodyPr/>
        <a:lstStyle/>
        <a:p>
          <a:pPr>
            <a:buNone/>
          </a:pPr>
          <a:r>
            <a:rPr lang="en-US" dirty="0">
              <a:solidFill>
                <a:srgbClr val="FFFEFE"/>
              </a:solidFill>
              <a:latin typeface="Arial" panose="020B0604020202020204"/>
              <a:ea typeface="+mn-ea"/>
              <a:cs typeface="+mn-cs"/>
            </a:rPr>
            <a:t>Office of Small and Disadvantaged Business Utilization</a:t>
          </a:r>
        </a:p>
      </dgm:t>
    </dgm:pt>
    <dgm:pt modelId="{B47CD5F2-D937-4695-8A17-36A9E997C6F5}" type="parTrans" cxnId="{3AB71FB5-E377-46F9-B6F7-C0992FC4D0BC}">
      <dgm:prSet/>
      <dgm:spPr/>
      <dgm:t>
        <a:bodyPr/>
        <a:lstStyle/>
        <a:p>
          <a:endParaRPr lang="en-US"/>
        </a:p>
      </dgm:t>
    </dgm:pt>
    <dgm:pt modelId="{D24C643D-00B4-4424-A085-11EE14001D14}" type="sibTrans" cxnId="{3AB71FB5-E377-46F9-B6F7-C0992FC4D0BC}">
      <dgm:prSet/>
      <dgm:spPr/>
      <dgm:t>
        <a:bodyPr/>
        <a:lstStyle/>
        <a:p>
          <a:endParaRPr lang="en-US"/>
        </a:p>
      </dgm:t>
    </dgm:pt>
    <dgm:pt modelId="{A16E3F91-4DE3-4ADD-B16D-BA90D751EADF}">
      <dgm:prSet/>
      <dgm:spPr>
        <a:xfrm rot="5400000">
          <a:off x="7219561" y="-3208667"/>
          <a:ext cx="483884" cy="7022592"/>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gm:spPr>
      <dgm:t>
        <a:bodyPr/>
        <a:lstStyle/>
        <a:p>
          <a:pPr>
            <a:buChar char="•"/>
          </a:pPr>
          <a:r>
            <a:rPr lang="en-US" b="1" dirty="0">
              <a:solidFill>
                <a:srgbClr val="0A1D30">
                  <a:hueOff val="0"/>
                  <a:satOff val="0"/>
                  <a:lumOff val="0"/>
                  <a:alphaOff val="0"/>
                </a:srgbClr>
              </a:solidFill>
              <a:latin typeface="Arial" panose="020B0604020202020204"/>
              <a:ea typeface="+mn-ea"/>
              <a:cs typeface="+mn-cs"/>
              <a:hlinkClick xmlns:r="http://schemas.openxmlformats.org/officeDocument/2006/relationships" r:id="rId1"/>
            </a:rPr>
            <a:t>www.va.gov/osdbu</a:t>
          </a:r>
          <a:r>
            <a:rPr lang="en-US" b="1" dirty="0">
              <a:solidFill>
                <a:srgbClr val="0A1D30">
                  <a:hueOff val="0"/>
                  <a:satOff val="0"/>
                  <a:lumOff val="0"/>
                  <a:alphaOff val="0"/>
                </a:srgbClr>
              </a:solidFill>
              <a:latin typeface="Arial" panose="020B0604020202020204"/>
              <a:ea typeface="+mn-ea"/>
              <a:cs typeface="+mn-cs"/>
            </a:rPr>
            <a:t> </a:t>
          </a:r>
        </a:p>
      </dgm:t>
    </dgm:pt>
    <dgm:pt modelId="{36999767-B2ED-4B53-AFBB-914290BF0A1C}" type="parTrans" cxnId="{0BE6636D-3FD8-4303-BD2E-07DABF8202DC}">
      <dgm:prSet/>
      <dgm:spPr/>
      <dgm:t>
        <a:bodyPr/>
        <a:lstStyle/>
        <a:p>
          <a:endParaRPr lang="en-US"/>
        </a:p>
      </dgm:t>
    </dgm:pt>
    <dgm:pt modelId="{FC084773-F393-4D8E-8F8A-77480D4D6D74}" type="sibTrans" cxnId="{0BE6636D-3FD8-4303-BD2E-07DABF8202DC}">
      <dgm:prSet/>
      <dgm:spPr/>
      <dgm:t>
        <a:bodyPr/>
        <a:lstStyle/>
        <a:p>
          <a:endParaRPr lang="en-US"/>
        </a:p>
      </dgm:t>
    </dgm:pt>
    <dgm:pt modelId="{655764EE-1324-4ABA-B8AC-6263458F0CF4}">
      <dgm:prSet/>
      <dgm:spPr>
        <a:xfrm>
          <a:off x="0" y="635298"/>
          <a:ext cx="3950208" cy="604855"/>
        </a:xfrm>
        <a:prstGeom prst="roundRect">
          <a:avLst/>
        </a:prstGeom>
        <a:solidFill>
          <a:srgbClr val="0A1D30">
            <a:lumMod val="90000"/>
            <a:lumOff val="10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dirty="0">
              <a:solidFill>
                <a:srgbClr val="FFFEFE"/>
              </a:solidFill>
              <a:latin typeface="Arial" panose="020B0604020202020204"/>
              <a:ea typeface="+mn-ea"/>
              <a:cs typeface="+mn-cs"/>
            </a:rPr>
            <a:t>Women Veteran-Owned Small Business Initiative</a:t>
          </a:r>
        </a:p>
      </dgm:t>
    </dgm:pt>
    <dgm:pt modelId="{3A99C148-9AFA-48A3-8429-48A1D52BFFB6}" type="parTrans" cxnId="{F35E818F-97AA-4654-A6D2-4CF2F3A7FD2A}">
      <dgm:prSet/>
      <dgm:spPr/>
      <dgm:t>
        <a:bodyPr/>
        <a:lstStyle/>
        <a:p>
          <a:endParaRPr lang="en-US"/>
        </a:p>
      </dgm:t>
    </dgm:pt>
    <dgm:pt modelId="{EFD66326-06CE-4CCD-9074-F48F8FC391A4}" type="sibTrans" cxnId="{F35E818F-97AA-4654-A6D2-4CF2F3A7FD2A}">
      <dgm:prSet/>
      <dgm:spPr/>
      <dgm:t>
        <a:bodyPr/>
        <a:lstStyle/>
        <a:p>
          <a:endParaRPr lang="en-US"/>
        </a:p>
      </dgm:t>
    </dgm:pt>
    <dgm:pt modelId="{F00FB5B2-A181-48DB-907C-30B8BC4EB2C4}">
      <dgm:prSet/>
      <dgm:spPr>
        <a:xfrm rot="5400000">
          <a:off x="7219561" y="-2573569"/>
          <a:ext cx="483884" cy="7022592"/>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gm:spPr>
      <dgm:t>
        <a:bodyPr/>
        <a:lstStyle/>
        <a:p>
          <a:pPr>
            <a:buChar char="•"/>
          </a:pPr>
          <a:r>
            <a:rPr lang="en-US" b="1" dirty="0">
              <a:solidFill>
                <a:srgbClr val="0A1D30">
                  <a:hueOff val="0"/>
                  <a:satOff val="0"/>
                  <a:lumOff val="0"/>
                  <a:alphaOff val="0"/>
                </a:srgbClr>
              </a:solidFill>
              <a:latin typeface="Arial" panose="020B0604020202020204"/>
              <a:ea typeface="+mn-ea"/>
              <a:cs typeface="+mn-cs"/>
              <a:hlinkClick xmlns:r="http://schemas.openxmlformats.org/officeDocument/2006/relationships" r:id="rId2"/>
            </a:rPr>
            <a:t>https://www.va.gov/osdbu/WVOSBI.asp</a:t>
          </a:r>
          <a:r>
            <a:rPr lang="en-US" b="1" dirty="0">
              <a:solidFill>
                <a:srgbClr val="0A1D30">
                  <a:hueOff val="0"/>
                  <a:satOff val="0"/>
                  <a:lumOff val="0"/>
                  <a:alphaOff val="0"/>
                </a:srgbClr>
              </a:solidFill>
              <a:latin typeface="Arial" panose="020B0604020202020204"/>
              <a:ea typeface="+mn-ea"/>
              <a:cs typeface="+mn-cs"/>
            </a:rPr>
            <a:t> </a:t>
          </a:r>
        </a:p>
      </dgm:t>
    </dgm:pt>
    <dgm:pt modelId="{13DCE93C-623C-428C-87F0-2A61657AE770}" type="parTrans" cxnId="{FD17B61E-D1E4-4188-83CC-87DF0AEEF477}">
      <dgm:prSet/>
      <dgm:spPr/>
      <dgm:t>
        <a:bodyPr/>
        <a:lstStyle/>
        <a:p>
          <a:endParaRPr lang="en-US"/>
        </a:p>
      </dgm:t>
    </dgm:pt>
    <dgm:pt modelId="{E1B536E3-043A-4CC0-80AD-52B64D10B126}" type="sibTrans" cxnId="{FD17B61E-D1E4-4188-83CC-87DF0AEEF477}">
      <dgm:prSet/>
      <dgm:spPr/>
      <dgm:t>
        <a:bodyPr/>
        <a:lstStyle/>
        <a:p>
          <a:endParaRPr lang="en-US"/>
        </a:p>
      </dgm:t>
    </dgm:pt>
    <dgm:pt modelId="{0F5E04E1-E32E-4EF3-A976-EA24B011592F}">
      <dgm:prSet/>
      <dgm:spPr>
        <a:xfrm>
          <a:off x="0" y="1270397"/>
          <a:ext cx="3950208" cy="604855"/>
        </a:xfrm>
        <a:prstGeom prst="roundRect">
          <a:avLst/>
        </a:prstGeom>
        <a:solidFill>
          <a:srgbClr val="0A1D30">
            <a:lumMod val="75000"/>
            <a:lumOff val="25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dirty="0">
              <a:solidFill>
                <a:srgbClr val="FFFEFE"/>
              </a:solidFill>
              <a:latin typeface="Arial" panose="020B0604020202020204"/>
              <a:ea typeface="+mn-ea"/>
              <a:cs typeface="+mn-cs"/>
            </a:rPr>
            <a:t>Upcoming Virtual Business Opportunity Sessions for a variety of business lines</a:t>
          </a:r>
        </a:p>
      </dgm:t>
    </dgm:pt>
    <dgm:pt modelId="{5F0B2470-D144-4E42-B276-57E9D960093B}" type="parTrans" cxnId="{D7859837-1303-4C31-8340-5826CE90F4A4}">
      <dgm:prSet/>
      <dgm:spPr/>
      <dgm:t>
        <a:bodyPr/>
        <a:lstStyle/>
        <a:p>
          <a:endParaRPr lang="en-US"/>
        </a:p>
      </dgm:t>
    </dgm:pt>
    <dgm:pt modelId="{EA7E87E8-8FE2-4448-A135-01D34A1FB809}" type="sibTrans" cxnId="{D7859837-1303-4C31-8340-5826CE90F4A4}">
      <dgm:prSet/>
      <dgm:spPr/>
      <dgm:t>
        <a:bodyPr/>
        <a:lstStyle/>
        <a:p>
          <a:endParaRPr lang="en-US"/>
        </a:p>
      </dgm:t>
    </dgm:pt>
    <dgm:pt modelId="{EA45BED0-C8AA-47B7-BB14-B170AB80B79A}">
      <dgm:prSet/>
      <dgm:spPr>
        <a:xfrm rot="5400000">
          <a:off x="7219561" y="-1938471"/>
          <a:ext cx="483884" cy="7022592"/>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gm:spPr>
      <dgm:t>
        <a:bodyPr/>
        <a:lstStyle/>
        <a:p>
          <a:pPr>
            <a:buChar char="•"/>
          </a:pPr>
          <a:r>
            <a:rPr lang="en-US" b="1" dirty="0">
              <a:solidFill>
                <a:srgbClr val="0A1D30">
                  <a:hueOff val="0"/>
                  <a:satOff val="0"/>
                  <a:lumOff val="0"/>
                  <a:alphaOff val="0"/>
                </a:srgbClr>
              </a:solidFill>
              <a:latin typeface="Arial" panose="020B0604020202020204"/>
              <a:ea typeface="+mn-ea"/>
              <a:cs typeface="+mn-cs"/>
              <a:hlinkClick xmlns:r="http://schemas.openxmlformats.org/officeDocument/2006/relationships" r:id="rId3"/>
            </a:rPr>
            <a:t>www.vetbiz.va.gov/events</a:t>
          </a:r>
          <a:r>
            <a:rPr lang="en-US" b="1" dirty="0">
              <a:solidFill>
                <a:srgbClr val="0A1D30">
                  <a:hueOff val="0"/>
                  <a:satOff val="0"/>
                  <a:lumOff val="0"/>
                  <a:alphaOff val="0"/>
                </a:srgbClr>
              </a:solidFill>
              <a:latin typeface="Arial" panose="020B0604020202020204"/>
              <a:ea typeface="+mn-ea"/>
              <a:cs typeface="+mn-cs"/>
            </a:rPr>
            <a:t> </a:t>
          </a:r>
        </a:p>
      </dgm:t>
    </dgm:pt>
    <dgm:pt modelId="{61EE0820-BF57-4C8F-8CFB-7F3964AC76D4}" type="parTrans" cxnId="{94A16C16-C408-4643-9CDC-DB9ABEC0E51C}">
      <dgm:prSet/>
      <dgm:spPr/>
      <dgm:t>
        <a:bodyPr/>
        <a:lstStyle/>
        <a:p>
          <a:endParaRPr lang="en-US"/>
        </a:p>
      </dgm:t>
    </dgm:pt>
    <dgm:pt modelId="{208509AA-CA09-4833-B35C-EBF377DF0BF9}" type="sibTrans" cxnId="{94A16C16-C408-4643-9CDC-DB9ABEC0E51C}">
      <dgm:prSet/>
      <dgm:spPr/>
      <dgm:t>
        <a:bodyPr/>
        <a:lstStyle/>
        <a:p>
          <a:endParaRPr lang="en-US"/>
        </a:p>
      </dgm:t>
    </dgm:pt>
    <dgm:pt modelId="{BDED93BB-C80B-4F9C-90AB-7F0750FBB48A}">
      <dgm:prSet/>
      <dgm:spPr>
        <a:xfrm>
          <a:off x="0" y="1905495"/>
          <a:ext cx="3950208" cy="604855"/>
        </a:xfrm>
        <a:prstGeom prst="roundRect">
          <a:avLst/>
        </a:prstGeom>
        <a:solidFill>
          <a:srgbClr val="0A1D30">
            <a:lumMod val="25000"/>
            <a:lumOff val="75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dirty="0">
              <a:solidFill>
                <a:srgbClr val="FFFEFE"/>
              </a:solidFill>
              <a:latin typeface="Arial" panose="020B0604020202020204"/>
              <a:ea typeface="+mn-ea"/>
              <a:cs typeface="+mn-cs"/>
            </a:rPr>
            <a:t>Small Business Training Resources</a:t>
          </a:r>
        </a:p>
      </dgm:t>
    </dgm:pt>
    <dgm:pt modelId="{8256FB08-B4CE-4F3C-ABCB-07F94C9AB713}" type="parTrans" cxnId="{3E52A872-7583-4ACA-A5BE-3119FAD18128}">
      <dgm:prSet/>
      <dgm:spPr/>
      <dgm:t>
        <a:bodyPr/>
        <a:lstStyle/>
        <a:p>
          <a:endParaRPr lang="en-US"/>
        </a:p>
      </dgm:t>
    </dgm:pt>
    <dgm:pt modelId="{206C8DB9-9935-40C2-B9A5-FE6FE2BAB32E}" type="sibTrans" cxnId="{3E52A872-7583-4ACA-A5BE-3119FAD18128}">
      <dgm:prSet/>
      <dgm:spPr/>
      <dgm:t>
        <a:bodyPr/>
        <a:lstStyle/>
        <a:p>
          <a:endParaRPr lang="en-US"/>
        </a:p>
      </dgm:t>
    </dgm:pt>
    <dgm:pt modelId="{B1630347-B447-442A-B315-D3671405E7B8}">
      <dgm:prSet/>
      <dgm:spPr>
        <a:xfrm rot="5400000">
          <a:off x="7219561" y="-1303372"/>
          <a:ext cx="483884" cy="7022592"/>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gm:spPr>
      <dgm:t>
        <a:bodyPr/>
        <a:lstStyle/>
        <a:p>
          <a:pPr>
            <a:buChar char="•"/>
          </a:pPr>
          <a:r>
            <a:rPr lang="en-US" b="1" dirty="0">
              <a:solidFill>
                <a:srgbClr val="0A1D30">
                  <a:hueOff val="0"/>
                  <a:satOff val="0"/>
                  <a:lumOff val="0"/>
                  <a:alphaOff val="0"/>
                </a:srgbClr>
              </a:solidFill>
              <a:latin typeface="Arial" panose="020B0604020202020204"/>
              <a:ea typeface="+mn-ea"/>
              <a:cs typeface="+mn-cs"/>
              <a:hlinkClick xmlns:r="http://schemas.openxmlformats.org/officeDocument/2006/relationships" r:id="rId4"/>
            </a:rPr>
            <a:t>https://www.va.gov/osdbu/outreach/soc/training.asp</a:t>
          </a:r>
          <a:endParaRPr lang="en-US" b="1" dirty="0">
            <a:solidFill>
              <a:srgbClr val="0A1D30">
                <a:hueOff val="0"/>
                <a:satOff val="0"/>
                <a:lumOff val="0"/>
                <a:alphaOff val="0"/>
              </a:srgbClr>
            </a:solidFill>
            <a:latin typeface="Arial" panose="020B0604020202020204"/>
            <a:ea typeface="+mn-ea"/>
            <a:cs typeface="+mn-cs"/>
          </a:endParaRPr>
        </a:p>
      </dgm:t>
    </dgm:pt>
    <dgm:pt modelId="{D107F65C-6D41-4811-A266-E33340666C67}" type="parTrans" cxnId="{B75F0CC5-06A8-4756-A4AC-672B38A92973}">
      <dgm:prSet/>
      <dgm:spPr/>
      <dgm:t>
        <a:bodyPr/>
        <a:lstStyle/>
        <a:p>
          <a:endParaRPr lang="en-US"/>
        </a:p>
      </dgm:t>
    </dgm:pt>
    <dgm:pt modelId="{E05DEB55-B7C9-4E4B-9489-3C401495487F}" type="sibTrans" cxnId="{B75F0CC5-06A8-4756-A4AC-672B38A92973}">
      <dgm:prSet/>
      <dgm:spPr/>
      <dgm:t>
        <a:bodyPr/>
        <a:lstStyle/>
        <a:p>
          <a:endParaRPr lang="en-US"/>
        </a:p>
      </dgm:t>
    </dgm:pt>
    <dgm:pt modelId="{D06A49D4-EC93-405E-86D5-6A78CE0A9406}">
      <dgm:prSet/>
      <dgm:spPr>
        <a:xfrm>
          <a:off x="0" y="2540593"/>
          <a:ext cx="3950208" cy="604855"/>
        </a:xfrm>
        <a:prstGeom prst="roundRect">
          <a:avLst/>
        </a:prstGeom>
        <a:solidFill>
          <a:srgbClr val="0A1D30">
            <a:lumMod val="50000"/>
            <a:lumOff val="50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dirty="0">
              <a:solidFill>
                <a:srgbClr val="FFFEFE"/>
              </a:solidFill>
              <a:latin typeface="Arial" panose="020B0604020202020204"/>
              <a:ea typeface="+mn-ea"/>
              <a:cs typeface="+mn-cs"/>
            </a:rPr>
            <a:t>Upcoming Training Webinars</a:t>
          </a:r>
        </a:p>
      </dgm:t>
    </dgm:pt>
    <dgm:pt modelId="{CB1B1BC3-7017-46BB-8272-89D3C22397AC}" type="parTrans" cxnId="{BA55F77F-24A2-4F09-BA7C-B680C653D029}">
      <dgm:prSet/>
      <dgm:spPr/>
      <dgm:t>
        <a:bodyPr/>
        <a:lstStyle/>
        <a:p>
          <a:endParaRPr lang="en-US"/>
        </a:p>
      </dgm:t>
    </dgm:pt>
    <dgm:pt modelId="{133918F1-BEBB-4831-B987-5B17A9E5BE43}" type="sibTrans" cxnId="{BA55F77F-24A2-4F09-BA7C-B680C653D029}">
      <dgm:prSet/>
      <dgm:spPr/>
      <dgm:t>
        <a:bodyPr/>
        <a:lstStyle/>
        <a:p>
          <a:endParaRPr lang="en-US"/>
        </a:p>
      </dgm:t>
    </dgm:pt>
    <dgm:pt modelId="{B0627602-3452-4F52-9607-B20B991ECD23}">
      <dgm:prSet/>
      <dgm:spPr>
        <a:xfrm rot="5400000">
          <a:off x="7219561" y="-668274"/>
          <a:ext cx="483884" cy="7022592"/>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gm:spPr>
      <dgm:t>
        <a:bodyPr/>
        <a:lstStyle/>
        <a:p>
          <a:pPr>
            <a:buChar char="•"/>
          </a:pPr>
          <a:r>
            <a:rPr lang="en-US" b="1" dirty="0">
              <a:solidFill>
                <a:srgbClr val="0A1D30">
                  <a:hueOff val="0"/>
                  <a:satOff val="0"/>
                  <a:lumOff val="0"/>
                  <a:alphaOff val="0"/>
                </a:srgbClr>
              </a:solidFill>
              <a:latin typeface="Arial" panose="020B0604020202020204"/>
              <a:ea typeface="+mn-ea"/>
              <a:cs typeface="+mn-cs"/>
              <a:hlinkClick xmlns:r="http://schemas.openxmlformats.org/officeDocument/2006/relationships" r:id="rId5"/>
            </a:rPr>
            <a:t>https://www.va.gov/osdbu/outreach/soc/webinar-schedules.asp</a:t>
          </a:r>
          <a:endParaRPr lang="en-US" b="1" dirty="0">
            <a:solidFill>
              <a:srgbClr val="0A1D30">
                <a:hueOff val="0"/>
                <a:satOff val="0"/>
                <a:lumOff val="0"/>
                <a:alphaOff val="0"/>
              </a:srgbClr>
            </a:solidFill>
            <a:latin typeface="Arial" panose="020B0604020202020204"/>
            <a:ea typeface="+mn-ea"/>
            <a:cs typeface="+mn-cs"/>
          </a:endParaRPr>
        </a:p>
      </dgm:t>
    </dgm:pt>
    <dgm:pt modelId="{0108C745-B722-4749-B873-3ED77ED98E34}" type="parTrans" cxnId="{8255933F-3CE6-4151-BB7A-9F2D9C6F823B}">
      <dgm:prSet/>
      <dgm:spPr/>
      <dgm:t>
        <a:bodyPr/>
        <a:lstStyle/>
        <a:p>
          <a:endParaRPr lang="en-US"/>
        </a:p>
      </dgm:t>
    </dgm:pt>
    <dgm:pt modelId="{0AF6094D-ACBD-493D-99D6-0696330544F4}" type="sibTrans" cxnId="{8255933F-3CE6-4151-BB7A-9F2D9C6F823B}">
      <dgm:prSet/>
      <dgm:spPr/>
      <dgm:t>
        <a:bodyPr/>
        <a:lstStyle/>
        <a:p>
          <a:endParaRPr lang="en-US"/>
        </a:p>
      </dgm:t>
    </dgm:pt>
    <dgm:pt modelId="{010718A9-C0D0-4675-BE17-8879D3FBB93C}">
      <dgm:prSet/>
      <dgm:spPr>
        <a:xfrm>
          <a:off x="0" y="3140858"/>
          <a:ext cx="3950208" cy="604855"/>
        </a:xfrm>
        <a:prstGeom prst="roundRect">
          <a:avLst/>
        </a:prstGeom>
        <a:solidFill>
          <a:srgbClr val="0A1D30">
            <a:lumMod val="75000"/>
            <a:lumOff val="25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dirty="0">
              <a:solidFill>
                <a:srgbClr val="FFFEFE"/>
              </a:solidFill>
              <a:latin typeface="Arial" panose="020B0604020202020204"/>
              <a:ea typeface="+mn-ea"/>
              <a:cs typeface="+mn-cs"/>
            </a:rPr>
            <a:t>Acquisition Support</a:t>
          </a:r>
        </a:p>
      </dgm:t>
    </dgm:pt>
    <dgm:pt modelId="{4A43C0FE-F811-4596-8D80-D068D7CF9885}" type="parTrans" cxnId="{82078F99-7EA0-4CBF-AE91-33D299876A6E}">
      <dgm:prSet/>
      <dgm:spPr/>
      <dgm:t>
        <a:bodyPr/>
        <a:lstStyle/>
        <a:p>
          <a:endParaRPr lang="en-US"/>
        </a:p>
      </dgm:t>
    </dgm:pt>
    <dgm:pt modelId="{E8D5ABC0-A928-4321-8620-32E7FFDAAF66}" type="sibTrans" cxnId="{82078F99-7EA0-4CBF-AE91-33D299876A6E}">
      <dgm:prSet/>
      <dgm:spPr/>
      <dgm:t>
        <a:bodyPr/>
        <a:lstStyle/>
        <a:p>
          <a:endParaRPr lang="en-US"/>
        </a:p>
      </dgm:t>
    </dgm:pt>
    <dgm:pt modelId="{0ABE9351-5AF5-4DBA-8283-193770BA4F5C}">
      <dgm:prSet/>
      <dgm:spPr>
        <a:xfrm rot="5400000">
          <a:off x="7219561" y="-33175"/>
          <a:ext cx="483884" cy="7022592"/>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gm:spPr>
      <dgm:t>
        <a:bodyPr/>
        <a:lstStyle/>
        <a:p>
          <a:pPr>
            <a:buChar char="•"/>
          </a:pPr>
          <a:r>
            <a:rPr lang="en-US" b="1" dirty="0">
              <a:solidFill>
                <a:srgbClr val="0A1D30">
                  <a:hueOff val="0"/>
                  <a:satOff val="0"/>
                  <a:lumOff val="0"/>
                  <a:alphaOff val="0"/>
                </a:srgbClr>
              </a:solidFill>
              <a:latin typeface="Arial" panose="020B0604020202020204"/>
              <a:ea typeface="+mn-ea"/>
              <a:cs typeface="+mn-cs"/>
              <a:hlinkClick xmlns:r="http://schemas.openxmlformats.org/officeDocument/2006/relationships" r:id="rId6"/>
            </a:rPr>
            <a:t>https://www.va.gov/osdbu/acquisition/index.asp</a:t>
          </a:r>
          <a:r>
            <a:rPr lang="en-US" b="1" dirty="0">
              <a:solidFill>
                <a:srgbClr val="0A1D30">
                  <a:hueOff val="0"/>
                  <a:satOff val="0"/>
                  <a:lumOff val="0"/>
                  <a:alphaOff val="0"/>
                </a:srgbClr>
              </a:solidFill>
              <a:latin typeface="Arial" panose="020B0604020202020204"/>
              <a:ea typeface="+mn-ea"/>
              <a:cs typeface="+mn-cs"/>
            </a:rPr>
            <a:t> </a:t>
          </a:r>
        </a:p>
      </dgm:t>
    </dgm:pt>
    <dgm:pt modelId="{2E028856-4DAA-4FCF-8DCC-579D096A0113}" type="parTrans" cxnId="{91E0ABDB-AC3E-46D2-B46D-3ECD40230D37}">
      <dgm:prSet/>
      <dgm:spPr/>
      <dgm:t>
        <a:bodyPr/>
        <a:lstStyle/>
        <a:p>
          <a:endParaRPr lang="en-US"/>
        </a:p>
      </dgm:t>
    </dgm:pt>
    <dgm:pt modelId="{BECE5F56-4FB8-4450-8568-0967D5ECE4F0}" type="sibTrans" cxnId="{91E0ABDB-AC3E-46D2-B46D-3ECD40230D37}">
      <dgm:prSet/>
      <dgm:spPr/>
      <dgm:t>
        <a:bodyPr/>
        <a:lstStyle/>
        <a:p>
          <a:endParaRPr lang="en-US"/>
        </a:p>
      </dgm:t>
    </dgm:pt>
    <dgm:pt modelId="{349A494A-62EA-4F17-A39F-29E233B71DE6}">
      <dgm:prSet/>
      <dgm:spPr>
        <a:xfrm>
          <a:off x="0" y="3810790"/>
          <a:ext cx="3950208" cy="604855"/>
        </a:xfrm>
        <a:prstGeom prst="roundRect">
          <a:avLst/>
        </a:prstGeom>
        <a:solidFill>
          <a:srgbClr val="0A1D30">
            <a:lumMod val="90000"/>
            <a:lumOff val="10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dirty="0">
              <a:solidFill>
                <a:srgbClr val="FFFEFE"/>
              </a:solidFill>
              <a:latin typeface="Arial" panose="020B0604020202020204"/>
              <a:ea typeface="+mn-ea"/>
              <a:cs typeface="+mn-cs"/>
            </a:rPr>
            <a:t>Upcoming Small Business Outreach Events hosted by Other Government Agencies</a:t>
          </a:r>
        </a:p>
      </dgm:t>
    </dgm:pt>
    <dgm:pt modelId="{3DDCBFAE-CDE8-4D39-A30F-C99444571A70}" type="parTrans" cxnId="{81C66938-6112-4675-AE31-29228FE40C72}">
      <dgm:prSet/>
      <dgm:spPr/>
      <dgm:t>
        <a:bodyPr/>
        <a:lstStyle/>
        <a:p>
          <a:endParaRPr lang="en-US"/>
        </a:p>
      </dgm:t>
    </dgm:pt>
    <dgm:pt modelId="{3E8FA9EC-78BD-487D-8899-A4B10C5CB38E}" type="sibTrans" cxnId="{81C66938-6112-4675-AE31-29228FE40C72}">
      <dgm:prSet/>
      <dgm:spPr/>
      <dgm:t>
        <a:bodyPr/>
        <a:lstStyle/>
        <a:p>
          <a:endParaRPr lang="en-US"/>
        </a:p>
      </dgm:t>
    </dgm:pt>
    <dgm:pt modelId="{1AA475BA-6EE2-46CC-A60C-71DB13AF946D}">
      <dgm:prSet/>
      <dgm:spPr>
        <a:xfrm rot="5400000">
          <a:off x="7219561" y="601922"/>
          <a:ext cx="483884" cy="7022592"/>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gm:spPr>
      <dgm:t>
        <a:bodyPr/>
        <a:lstStyle/>
        <a:p>
          <a:pPr>
            <a:buChar char="•"/>
          </a:pPr>
          <a:r>
            <a:rPr lang="en-US" b="1" dirty="0">
              <a:solidFill>
                <a:srgbClr val="0A1D30">
                  <a:hueOff val="0"/>
                  <a:satOff val="0"/>
                  <a:lumOff val="0"/>
                  <a:alphaOff val="0"/>
                </a:srgbClr>
              </a:solidFill>
              <a:latin typeface="Arial" panose="020B0604020202020204"/>
              <a:ea typeface="+mn-ea"/>
              <a:cs typeface="+mn-cs"/>
              <a:hlinkClick xmlns:r="http://schemas.openxmlformats.org/officeDocument/2006/relationships" r:id="rId7"/>
            </a:rPr>
            <a:t>https://hallways.cap.gsa.gov/app/#/gateway/federal-osdbu-directors-interagency-council/79871/events-calendar</a:t>
          </a:r>
          <a:r>
            <a:rPr lang="en-US" b="1" dirty="0">
              <a:solidFill>
                <a:srgbClr val="0A1D30">
                  <a:hueOff val="0"/>
                  <a:satOff val="0"/>
                  <a:lumOff val="0"/>
                  <a:alphaOff val="0"/>
                </a:srgbClr>
              </a:solidFill>
              <a:latin typeface="Arial" panose="020B0604020202020204"/>
              <a:ea typeface="+mn-ea"/>
              <a:cs typeface="+mn-cs"/>
            </a:rPr>
            <a:t>  </a:t>
          </a:r>
        </a:p>
      </dgm:t>
    </dgm:pt>
    <dgm:pt modelId="{0C9B5CE8-010F-4AAA-9CAB-C2A4F4287279}" type="parTrans" cxnId="{077C1876-F9E2-4690-A1C6-EC64EF34E50A}">
      <dgm:prSet/>
      <dgm:spPr/>
      <dgm:t>
        <a:bodyPr/>
        <a:lstStyle/>
        <a:p>
          <a:endParaRPr lang="en-US"/>
        </a:p>
      </dgm:t>
    </dgm:pt>
    <dgm:pt modelId="{A4E020B2-4A40-4D5B-A335-68183C6523DD}" type="sibTrans" cxnId="{077C1876-F9E2-4690-A1C6-EC64EF34E50A}">
      <dgm:prSet/>
      <dgm:spPr/>
      <dgm:t>
        <a:bodyPr/>
        <a:lstStyle/>
        <a:p>
          <a:endParaRPr lang="en-US"/>
        </a:p>
      </dgm:t>
    </dgm:pt>
    <dgm:pt modelId="{AF5D2F88-F76F-4576-A934-C566528C625C}">
      <dgm:prSet/>
      <dgm:spPr>
        <a:xfrm>
          <a:off x="0" y="4445889"/>
          <a:ext cx="3950208" cy="604855"/>
        </a:xfrm>
        <a:prstGeom prst="roundRect">
          <a:avLst/>
        </a:prstGeom>
        <a:solidFill>
          <a:srgbClr val="0A1D30">
            <a:lumMod val="50000"/>
            <a:lumOff val="50000"/>
          </a:srgbClr>
        </a:solidFill>
        <a:ln w="12700" cap="flat" cmpd="sng" algn="ctr">
          <a:solidFill>
            <a:srgbClr val="FFFEFE">
              <a:hueOff val="0"/>
              <a:satOff val="0"/>
              <a:lumOff val="0"/>
              <a:alphaOff val="0"/>
            </a:srgbClr>
          </a:solidFill>
          <a:prstDash val="solid"/>
          <a:miter lim="800000"/>
        </a:ln>
        <a:effectLst/>
      </dgm:spPr>
      <dgm:t>
        <a:bodyPr/>
        <a:lstStyle/>
        <a:p>
          <a:pPr>
            <a:buNone/>
          </a:pPr>
          <a:r>
            <a:rPr lang="en-US" dirty="0">
              <a:solidFill>
                <a:srgbClr val="FFFEFE"/>
              </a:solidFill>
              <a:latin typeface="Arial" panose="020B0604020202020204"/>
              <a:ea typeface="+mn-ea"/>
              <a:cs typeface="+mn-cs"/>
            </a:rPr>
            <a:t>Direct Access Program (DAP) – Quarterly one on one with CFM Representative.</a:t>
          </a:r>
        </a:p>
      </dgm:t>
    </dgm:pt>
    <dgm:pt modelId="{87119A69-EC55-4BAB-B2FE-FCFF9B3E1C3D}" type="parTrans" cxnId="{A8171AD0-6AB6-40B3-8926-0D9793B34C6F}">
      <dgm:prSet/>
      <dgm:spPr/>
      <dgm:t>
        <a:bodyPr/>
        <a:lstStyle/>
        <a:p>
          <a:endParaRPr lang="en-US"/>
        </a:p>
      </dgm:t>
    </dgm:pt>
    <dgm:pt modelId="{08BC6697-D064-4EA8-9AB6-DEEA588C594C}" type="sibTrans" cxnId="{A8171AD0-6AB6-40B3-8926-0D9793B34C6F}">
      <dgm:prSet/>
      <dgm:spPr/>
      <dgm:t>
        <a:bodyPr/>
        <a:lstStyle/>
        <a:p>
          <a:endParaRPr lang="en-US"/>
        </a:p>
      </dgm:t>
    </dgm:pt>
    <dgm:pt modelId="{5A74D00B-3665-4CA1-BBC4-02BCAEADC59E}">
      <dgm:prSet/>
      <dgm:spPr>
        <a:xfrm rot="5400000">
          <a:off x="7219561" y="1237020"/>
          <a:ext cx="483884" cy="7022592"/>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gm:spPr>
      <dgm:t>
        <a:bodyPr/>
        <a:lstStyle/>
        <a:p>
          <a:pPr>
            <a:buChar char="•"/>
          </a:pPr>
          <a:r>
            <a:rPr lang="en-US" b="1" dirty="0">
              <a:solidFill>
                <a:srgbClr val="0A1D30">
                  <a:hueOff val="0"/>
                  <a:satOff val="0"/>
                  <a:lumOff val="0"/>
                  <a:alphaOff val="0"/>
                </a:srgbClr>
              </a:solidFill>
              <a:latin typeface="Arial" panose="020B0604020202020204"/>
              <a:ea typeface="+mn-ea"/>
              <a:cs typeface="+mn-cs"/>
              <a:hlinkClick xmlns:r="http://schemas.openxmlformats.org/officeDocument/2006/relationships" r:id="rId8"/>
            </a:rPr>
            <a:t>https://www.va.gov/osdbu/outreach/dap/index.asp</a:t>
          </a:r>
          <a:endParaRPr lang="en-US" b="1" dirty="0">
            <a:solidFill>
              <a:srgbClr val="0A1D30">
                <a:hueOff val="0"/>
                <a:satOff val="0"/>
                <a:lumOff val="0"/>
                <a:alphaOff val="0"/>
              </a:srgbClr>
            </a:solidFill>
            <a:latin typeface="Arial" panose="020B0604020202020204"/>
            <a:ea typeface="+mn-ea"/>
            <a:cs typeface="+mn-cs"/>
          </a:endParaRPr>
        </a:p>
      </dgm:t>
    </dgm:pt>
    <dgm:pt modelId="{4F9D54DB-BC6D-45C2-AD33-B51A1FACBC85}" type="parTrans" cxnId="{33976067-CB8B-4789-AC3F-FAB8630875D8}">
      <dgm:prSet/>
      <dgm:spPr/>
      <dgm:t>
        <a:bodyPr/>
        <a:lstStyle/>
        <a:p>
          <a:endParaRPr lang="en-US"/>
        </a:p>
      </dgm:t>
    </dgm:pt>
    <dgm:pt modelId="{F8E11D01-E9B5-425F-889F-E5AA0463912E}" type="sibTrans" cxnId="{33976067-CB8B-4789-AC3F-FAB8630875D8}">
      <dgm:prSet/>
      <dgm:spPr/>
      <dgm:t>
        <a:bodyPr/>
        <a:lstStyle/>
        <a:p>
          <a:endParaRPr lang="en-US"/>
        </a:p>
      </dgm:t>
    </dgm:pt>
    <dgm:pt modelId="{DAA59FE7-5D85-43A6-8FA4-BFB85CA127DC}" type="pres">
      <dgm:prSet presAssocID="{6457BEB4-82A7-4916-AF07-8D63A1F60C14}" presName="Name0" presStyleCnt="0">
        <dgm:presLayoutVars>
          <dgm:dir/>
          <dgm:animLvl val="lvl"/>
          <dgm:resizeHandles val="exact"/>
        </dgm:presLayoutVars>
      </dgm:prSet>
      <dgm:spPr/>
    </dgm:pt>
    <dgm:pt modelId="{9DA03AAD-DC47-442A-82CE-8FFC633EDAAA}" type="pres">
      <dgm:prSet presAssocID="{3718145D-E42E-4882-9A71-721CD6F51616}" presName="linNode" presStyleCnt="0"/>
      <dgm:spPr/>
    </dgm:pt>
    <dgm:pt modelId="{97B81966-E36F-49CA-BB39-55B070DACCCE}" type="pres">
      <dgm:prSet presAssocID="{3718145D-E42E-4882-9A71-721CD6F51616}" presName="parentText" presStyleLbl="node1" presStyleIdx="0" presStyleCnt="8">
        <dgm:presLayoutVars>
          <dgm:chMax val="1"/>
          <dgm:bulletEnabled val="1"/>
        </dgm:presLayoutVars>
      </dgm:prSet>
      <dgm:spPr/>
    </dgm:pt>
    <dgm:pt modelId="{B74BA2A0-0585-4C42-ACE3-E035E2E68FDB}" type="pres">
      <dgm:prSet presAssocID="{3718145D-E42E-4882-9A71-721CD6F51616}" presName="descendantText" presStyleLbl="alignAccFollowNode1" presStyleIdx="0" presStyleCnt="8">
        <dgm:presLayoutVars>
          <dgm:bulletEnabled val="1"/>
        </dgm:presLayoutVars>
      </dgm:prSet>
      <dgm:spPr/>
    </dgm:pt>
    <dgm:pt modelId="{1C5E8574-4937-4FBC-83EA-F5AFC3FAE272}" type="pres">
      <dgm:prSet presAssocID="{D24C643D-00B4-4424-A085-11EE14001D14}" presName="sp" presStyleCnt="0"/>
      <dgm:spPr/>
    </dgm:pt>
    <dgm:pt modelId="{07234106-F184-4AF2-8317-2E8D93E7BE08}" type="pres">
      <dgm:prSet presAssocID="{655764EE-1324-4ABA-B8AC-6263458F0CF4}" presName="linNode" presStyleCnt="0"/>
      <dgm:spPr/>
    </dgm:pt>
    <dgm:pt modelId="{FE3657D6-E826-4653-B554-8E07DDA342B7}" type="pres">
      <dgm:prSet presAssocID="{655764EE-1324-4ABA-B8AC-6263458F0CF4}" presName="parentText" presStyleLbl="node1" presStyleIdx="1" presStyleCnt="8">
        <dgm:presLayoutVars>
          <dgm:chMax val="1"/>
          <dgm:bulletEnabled val="1"/>
        </dgm:presLayoutVars>
      </dgm:prSet>
      <dgm:spPr/>
    </dgm:pt>
    <dgm:pt modelId="{BF6C88D3-06CC-44CF-BBC8-6E280A2B7DE4}" type="pres">
      <dgm:prSet presAssocID="{655764EE-1324-4ABA-B8AC-6263458F0CF4}" presName="descendantText" presStyleLbl="alignAccFollowNode1" presStyleIdx="1" presStyleCnt="8">
        <dgm:presLayoutVars>
          <dgm:bulletEnabled val="1"/>
        </dgm:presLayoutVars>
      </dgm:prSet>
      <dgm:spPr/>
    </dgm:pt>
    <dgm:pt modelId="{294B79C3-4779-438B-A0F6-C7A322195FA8}" type="pres">
      <dgm:prSet presAssocID="{EFD66326-06CE-4CCD-9074-F48F8FC391A4}" presName="sp" presStyleCnt="0"/>
      <dgm:spPr/>
    </dgm:pt>
    <dgm:pt modelId="{839BBBF5-E76C-45C0-A996-FCE8DD22B032}" type="pres">
      <dgm:prSet presAssocID="{0F5E04E1-E32E-4EF3-A976-EA24B011592F}" presName="linNode" presStyleCnt="0"/>
      <dgm:spPr/>
    </dgm:pt>
    <dgm:pt modelId="{221C6A2A-1744-4ABC-A5ED-0936013380D7}" type="pres">
      <dgm:prSet presAssocID="{0F5E04E1-E32E-4EF3-A976-EA24B011592F}" presName="parentText" presStyleLbl="node1" presStyleIdx="2" presStyleCnt="8">
        <dgm:presLayoutVars>
          <dgm:chMax val="1"/>
          <dgm:bulletEnabled val="1"/>
        </dgm:presLayoutVars>
      </dgm:prSet>
      <dgm:spPr/>
    </dgm:pt>
    <dgm:pt modelId="{F23255F9-FFB3-4A71-9142-6631ED70CCCC}" type="pres">
      <dgm:prSet presAssocID="{0F5E04E1-E32E-4EF3-A976-EA24B011592F}" presName="descendantText" presStyleLbl="alignAccFollowNode1" presStyleIdx="2" presStyleCnt="8">
        <dgm:presLayoutVars>
          <dgm:bulletEnabled val="1"/>
        </dgm:presLayoutVars>
      </dgm:prSet>
      <dgm:spPr/>
    </dgm:pt>
    <dgm:pt modelId="{DAE7F510-069A-429C-915A-86C2D03CA471}" type="pres">
      <dgm:prSet presAssocID="{EA7E87E8-8FE2-4448-A135-01D34A1FB809}" presName="sp" presStyleCnt="0"/>
      <dgm:spPr/>
    </dgm:pt>
    <dgm:pt modelId="{797F8922-764A-45C2-BB2C-E80D7D21CB21}" type="pres">
      <dgm:prSet presAssocID="{BDED93BB-C80B-4F9C-90AB-7F0750FBB48A}" presName="linNode" presStyleCnt="0"/>
      <dgm:spPr/>
    </dgm:pt>
    <dgm:pt modelId="{30C8894A-B39B-49BB-8760-B37088A54408}" type="pres">
      <dgm:prSet presAssocID="{BDED93BB-C80B-4F9C-90AB-7F0750FBB48A}" presName="parentText" presStyleLbl="node1" presStyleIdx="3" presStyleCnt="8">
        <dgm:presLayoutVars>
          <dgm:chMax val="1"/>
          <dgm:bulletEnabled val="1"/>
        </dgm:presLayoutVars>
      </dgm:prSet>
      <dgm:spPr/>
    </dgm:pt>
    <dgm:pt modelId="{61DBC97D-467A-4775-A0B7-91ECFA6066AE}" type="pres">
      <dgm:prSet presAssocID="{BDED93BB-C80B-4F9C-90AB-7F0750FBB48A}" presName="descendantText" presStyleLbl="alignAccFollowNode1" presStyleIdx="3" presStyleCnt="8">
        <dgm:presLayoutVars>
          <dgm:bulletEnabled val="1"/>
        </dgm:presLayoutVars>
      </dgm:prSet>
      <dgm:spPr/>
    </dgm:pt>
    <dgm:pt modelId="{3A78F5F9-7ADE-4B9C-A594-5F1B56E9E18D}" type="pres">
      <dgm:prSet presAssocID="{206C8DB9-9935-40C2-B9A5-FE6FE2BAB32E}" presName="sp" presStyleCnt="0"/>
      <dgm:spPr/>
    </dgm:pt>
    <dgm:pt modelId="{ECB58D54-4894-4D56-A6BE-CB64FA0B6D62}" type="pres">
      <dgm:prSet presAssocID="{D06A49D4-EC93-405E-86D5-6A78CE0A9406}" presName="linNode" presStyleCnt="0"/>
      <dgm:spPr/>
    </dgm:pt>
    <dgm:pt modelId="{3C89E6C1-C617-4AE9-A8DE-48DAA1C92988}" type="pres">
      <dgm:prSet presAssocID="{D06A49D4-EC93-405E-86D5-6A78CE0A9406}" presName="parentText" presStyleLbl="node1" presStyleIdx="4" presStyleCnt="8">
        <dgm:presLayoutVars>
          <dgm:chMax val="1"/>
          <dgm:bulletEnabled val="1"/>
        </dgm:presLayoutVars>
      </dgm:prSet>
      <dgm:spPr/>
    </dgm:pt>
    <dgm:pt modelId="{A7AA9121-14C8-4A27-B2C6-8E1FE13A50C7}" type="pres">
      <dgm:prSet presAssocID="{D06A49D4-EC93-405E-86D5-6A78CE0A9406}" presName="descendantText" presStyleLbl="alignAccFollowNode1" presStyleIdx="4" presStyleCnt="8">
        <dgm:presLayoutVars>
          <dgm:bulletEnabled val="1"/>
        </dgm:presLayoutVars>
      </dgm:prSet>
      <dgm:spPr/>
    </dgm:pt>
    <dgm:pt modelId="{018454C3-D1F3-4578-9F13-A7DEC6595CF2}" type="pres">
      <dgm:prSet presAssocID="{133918F1-BEBB-4831-B987-5B17A9E5BE43}" presName="sp" presStyleCnt="0"/>
      <dgm:spPr/>
    </dgm:pt>
    <dgm:pt modelId="{76188D51-F079-4B76-806C-F348AF25DC0C}" type="pres">
      <dgm:prSet presAssocID="{010718A9-C0D0-4675-BE17-8879D3FBB93C}" presName="linNode" presStyleCnt="0"/>
      <dgm:spPr/>
    </dgm:pt>
    <dgm:pt modelId="{F798080E-FCF2-449C-B639-C2A750F95C1F}" type="pres">
      <dgm:prSet presAssocID="{010718A9-C0D0-4675-BE17-8879D3FBB93C}" presName="parentText" presStyleLbl="node1" presStyleIdx="5" presStyleCnt="8" custLinFactNeighborY="-5759">
        <dgm:presLayoutVars>
          <dgm:chMax val="1"/>
          <dgm:bulletEnabled val="1"/>
        </dgm:presLayoutVars>
      </dgm:prSet>
      <dgm:spPr/>
    </dgm:pt>
    <dgm:pt modelId="{64FE41B8-EB33-4EA5-8DDE-F86A9F08D7ED}" type="pres">
      <dgm:prSet presAssocID="{010718A9-C0D0-4675-BE17-8879D3FBB93C}" presName="descendantText" presStyleLbl="alignAccFollowNode1" presStyleIdx="5" presStyleCnt="8">
        <dgm:presLayoutVars>
          <dgm:bulletEnabled val="1"/>
        </dgm:presLayoutVars>
      </dgm:prSet>
      <dgm:spPr/>
    </dgm:pt>
    <dgm:pt modelId="{5781E861-A930-4424-AE96-9B4DCC508203}" type="pres">
      <dgm:prSet presAssocID="{E8D5ABC0-A928-4321-8620-32E7FFDAAF66}" presName="sp" presStyleCnt="0"/>
      <dgm:spPr/>
    </dgm:pt>
    <dgm:pt modelId="{24072C13-97B7-455C-8191-0D8D9C30BC22}" type="pres">
      <dgm:prSet presAssocID="{349A494A-62EA-4F17-A39F-29E233B71DE6}" presName="linNode" presStyleCnt="0"/>
      <dgm:spPr/>
    </dgm:pt>
    <dgm:pt modelId="{D36A4294-E201-4DBA-901D-35844BBB8AAF}" type="pres">
      <dgm:prSet presAssocID="{349A494A-62EA-4F17-A39F-29E233B71DE6}" presName="parentText" presStyleLbl="node1" presStyleIdx="6" presStyleCnt="8">
        <dgm:presLayoutVars>
          <dgm:chMax val="1"/>
          <dgm:bulletEnabled val="1"/>
        </dgm:presLayoutVars>
      </dgm:prSet>
      <dgm:spPr/>
    </dgm:pt>
    <dgm:pt modelId="{E56EDC7A-3C21-4308-9DA0-7CE5E6B2320B}" type="pres">
      <dgm:prSet presAssocID="{349A494A-62EA-4F17-A39F-29E233B71DE6}" presName="descendantText" presStyleLbl="alignAccFollowNode1" presStyleIdx="6" presStyleCnt="8">
        <dgm:presLayoutVars>
          <dgm:bulletEnabled val="1"/>
        </dgm:presLayoutVars>
      </dgm:prSet>
      <dgm:spPr/>
    </dgm:pt>
    <dgm:pt modelId="{90BFE6F9-B6E0-4FA3-AC92-E1CC08BFB275}" type="pres">
      <dgm:prSet presAssocID="{3E8FA9EC-78BD-487D-8899-A4B10C5CB38E}" presName="sp" presStyleCnt="0"/>
      <dgm:spPr/>
    </dgm:pt>
    <dgm:pt modelId="{272E0F9D-1D10-46C9-A4D4-A8490B8FDD70}" type="pres">
      <dgm:prSet presAssocID="{AF5D2F88-F76F-4576-A934-C566528C625C}" presName="linNode" presStyleCnt="0"/>
      <dgm:spPr/>
    </dgm:pt>
    <dgm:pt modelId="{C4D44888-A207-4BED-BB89-4C0DD9900116}" type="pres">
      <dgm:prSet presAssocID="{AF5D2F88-F76F-4576-A934-C566528C625C}" presName="parentText" presStyleLbl="node1" presStyleIdx="7" presStyleCnt="8">
        <dgm:presLayoutVars>
          <dgm:chMax val="1"/>
          <dgm:bulletEnabled val="1"/>
        </dgm:presLayoutVars>
      </dgm:prSet>
      <dgm:spPr/>
    </dgm:pt>
    <dgm:pt modelId="{BE71D421-1936-49F5-AB3A-56FA77AFC60B}" type="pres">
      <dgm:prSet presAssocID="{AF5D2F88-F76F-4576-A934-C566528C625C}" presName="descendantText" presStyleLbl="alignAccFollowNode1" presStyleIdx="7" presStyleCnt="8">
        <dgm:presLayoutVars>
          <dgm:bulletEnabled val="1"/>
        </dgm:presLayoutVars>
      </dgm:prSet>
      <dgm:spPr/>
    </dgm:pt>
  </dgm:ptLst>
  <dgm:cxnLst>
    <dgm:cxn modelId="{D629D40A-C9F7-43AC-A313-19B60B2ADA5B}" type="presOf" srcId="{1AA475BA-6EE2-46CC-A60C-71DB13AF946D}" destId="{E56EDC7A-3C21-4308-9DA0-7CE5E6B2320B}" srcOrd="0" destOrd="0" presId="urn:microsoft.com/office/officeart/2005/8/layout/vList5"/>
    <dgm:cxn modelId="{94A16C16-C408-4643-9CDC-DB9ABEC0E51C}" srcId="{0F5E04E1-E32E-4EF3-A976-EA24B011592F}" destId="{EA45BED0-C8AA-47B7-BB14-B170AB80B79A}" srcOrd="0" destOrd="0" parTransId="{61EE0820-BF57-4C8F-8CFB-7F3964AC76D4}" sibTransId="{208509AA-CA09-4833-B35C-EBF377DF0BF9}"/>
    <dgm:cxn modelId="{4B3BF81A-EB45-4683-8750-01F62C2719AD}" type="presOf" srcId="{655764EE-1324-4ABA-B8AC-6263458F0CF4}" destId="{FE3657D6-E826-4653-B554-8E07DDA342B7}" srcOrd="0" destOrd="0" presId="urn:microsoft.com/office/officeart/2005/8/layout/vList5"/>
    <dgm:cxn modelId="{FD17B61E-D1E4-4188-83CC-87DF0AEEF477}" srcId="{655764EE-1324-4ABA-B8AC-6263458F0CF4}" destId="{F00FB5B2-A181-48DB-907C-30B8BC4EB2C4}" srcOrd="0" destOrd="0" parTransId="{13DCE93C-623C-428C-87F0-2A61657AE770}" sibTransId="{E1B536E3-043A-4CC0-80AD-52B64D10B126}"/>
    <dgm:cxn modelId="{025FD51E-1D47-4C07-B5B6-CB2DD5800CD9}" type="presOf" srcId="{AF5D2F88-F76F-4576-A934-C566528C625C}" destId="{C4D44888-A207-4BED-BB89-4C0DD9900116}" srcOrd="0" destOrd="0" presId="urn:microsoft.com/office/officeart/2005/8/layout/vList5"/>
    <dgm:cxn modelId="{4C8E7937-7A7D-438C-A484-6CD64912AEFA}" type="presOf" srcId="{D06A49D4-EC93-405E-86D5-6A78CE0A9406}" destId="{3C89E6C1-C617-4AE9-A8DE-48DAA1C92988}" srcOrd="0" destOrd="0" presId="urn:microsoft.com/office/officeart/2005/8/layout/vList5"/>
    <dgm:cxn modelId="{D7859837-1303-4C31-8340-5826CE90F4A4}" srcId="{6457BEB4-82A7-4916-AF07-8D63A1F60C14}" destId="{0F5E04E1-E32E-4EF3-A976-EA24B011592F}" srcOrd="2" destOrd="0" parTransId="{5F0B2470-D144-4E42-B276-57E9D960093B}" sibTransId="{EA7E87E8-8FE2-4448-A135-01D34A1FB809}"/>
    <dgm:cxn modelId="{81C66938-6112-4675-AE31-29228FE40C72}" srcId="{6457BEB4-82A7-4916-AF07-8D63A1F60C14}" destId="{349A494A-62EA-4F17-A39F-29E233B71DE6}" srcOrd="6" destOrd="0" parTransId="{3DDCBFAE-CDE8-4D39-A30F-C99444571A70}" sibTransId="{3E8FA9EC-78BD-487D-8899-A4B10C5CB38E}"/>
    <dgm:cxn modelId="{8255933F-3CE6-4151-BB7A-9F2D9C6F823B}" srcId="{D06A49D4-EC93-405E-86D5-6A78CE0A9406}" destId="{B0627602-3452-4F52-9607-B20B991ECD23}" srcOrd="0" destOrd="0" parTransId="{0108C745-B722-4749-B873-3ED77ED98E34}" sibTransId="{0AF6094D-ACBD-493D-99D6-0696330544F4}"/>
    <dgm:cxn modelId="{33976067-CB8B-4789-AC3F-FAB8630875D8}" srcId="{AF5D2F88-F76F-4576-A934-C566528C625C}" destId="{5A74D00B-3665-4CA1-BBC4-02BCAEADC59E}" srcOrd="0" destOrd="0" parTransId="{4F9D54DB-BC6D-45C2-AD33-B51A1FACBC85}" sibTransId="{F8E11D01-E9B5-425F-889F-E5AA0463912E}"/>
    <dgm:cxn modelId="{7B096D47-5942-4D92-B6E7-713B3B0B5ADB}" type="presOf" srcId="{BDED93BB-C80B-4F9C-90AB-7F0750FBB48A}" destId="{30C8894A-B39B-49BB-8760-B37088A54408}" srcOrd="0" destOrd="0" presId="urn:microsoft.com/office/officeart/2005/8/layout/vList5"/>
    <dgm:cxn modelId="{0BE6636D-3FD8-4303-BD2E-07DABF8202DC}" srcId="{3718145D-E42E-4882-9A71-721CD6F51616}" destId="{A16E3F91-4DE3-4ADD-B16D-BA90D751EADF}" srcOrd="0" destOrd="0" parTransId="{36999767-B2ED-4B53-AFBB-914290BF0A1C}" sibTransId="{FC084773-F393-4D8E-8F8A-77480D4D6D74}"/>
    <dgm:cxn modelId="{D3A1526F-7B1F-41C0-9413-A4C67F28D1FC}" type="presOf" srcId="{5A74D00B-3665-4CA1-BBC4-02BCAEADC59E}" destId="{BE71D421-1936-49F5-AB3A-56FA77AFC60B}" srcOrd="0" destOrd="0" presId="urn:microsoft.com/office/officeart/2005/8/layout/vList5"/>
    <dgm:cxn modelId="{3E52A872-7583-4ACA-A5BE-3119FAD18128}" srcId="{6457BEB4-82A7-4916-AF07-8D63A1F60C14}" destId="{BDED93BB-C80B-4F9C-90AB-7F0750FBB48A}" srcOrd="3" destOrd="0" parTransId="{8256FB08-B4CE-4F3C-ABCB-07F94C9AB713}" sibTransId="{206C8DB9-9935-40C2-B9A5-FE6FE2BAB32E}"/>
    <dgm:cxn modelId="{59831D55-4121-47C8-A8CF-4941DC4AF353}" type="presOf" srcId="{A16E3F91-4DE3-4ADD-B16D-BA90D751EADF}" destId="{B74BA2A0-0585-4C42-ACE3-E035E2E68FDB}" srcOrd="0" destOrd="0" presId="urn:microsoft.com/office/officeart/2005/8/layout/vList5"/>
    <dgm:cxn modelId="{077C1876-F9E2-4690-A1C6-EC64EF34E50A}" srcId="{349A494A-62EA-4F17-A39F-29E233B71DE6}" destId="{1AA475BA-6EE2-46CC-A60C-71DB13AF946D}" srcOrd="0" destOrd="0" parTransId="{0C9B5CE8-010F-4AAA-9CAB-C2A4F4287279}" sibTransId="{A4E020B2-4A40-4D5B-A335-68183C6523DD}"/>
    <dgm:cxn modelId="{506D277E-393B-4DD3-91F8-C9DB900DD62B}" type="presOf" srcId="{B0627602-3452-4F52-9607-B20B991ECD23}" destId="{A7AA9121-14C8-4A27-B2C6-8E1FE13A50C7}" srcOrd="0" destOrd="0" presId="urn:microsoft.com/office/officeart/2005/8/layout/vList5"/>
    <dgm:cxn modelId="{BA55F77F-24A2-4F09-BA7C-B680C653D029}" srcId="{6457BEB4-82A7-4916-AF07-8D63A1F60C14}" destId="{D06A49D4-EC93-405E-86D5-6A78CE0A9406}" srcOrd="4" destOrd="0" parTransId="{CB1B1BC3-7017-46BB-8272-89D3C22397AC}" sibTransId="{133918F1-BEBB-4831-B987-5B17A9E5BE43}"/>
    <dgm:cxn modelId="{CDCF2E86-E52E-417E-9023-6D841E4AC077}" type="presOf" srcId="{349A494A-62EA-4F17-A39F-29E233B71DE6}" destId="{D36A4294-E201-4DBA-901D-35844BBB8AAF}" srcOrd="0" destOrd="0" presId="urn:microsoft.com/office/officeart/2005/8/layout/vList5"/>
    <dgm:cxn modelId="{F080068D-2354-40CC-A173-AAA0D6D69592}" type="presOf" srcId="{B1630347-B447-442A-B315-D3671405E7B8}" destId="{61DBC97D-467A-4775-A0B7-91ECFA6066AE}" srcOrd="0" destOrd="0" presId="urn:microsoft.com/office/officeart/2005/8/layout/vList5"/>
    <dgm:cxn modelId="{F35E818F-97AA-4654-A6D2-4CF2F3A7FD2A}" srcId="{6457BEB4-82A7-4916-AF07-8D63A1F60C14}" destId="{655764EE-1324-4ABA-B8AC-6263458F0CF4}" srcOrd="1" destOrd="0" parTransId="{3A99C148-9AFA-48A3-8429-48A1D52BFFB6}" sibTransId="{EFD66326-06CE-4CCD-9074-F48F8FC391A4}"/>
    <dgm:cxn modelId="{31477B98-2719-4E93-8946-37B85A5C7A3E}" type="presOf" srcId="{3718145D-E42E-4882-9A71-721CD6F51616}" destId="{97B81966-E36F-49CA-BB39-55B070DACCCE}" srcOrd="0" destOrd="0" presId="urn:microsoft.com/office/officeart/2005/8/layout/vList5"/>
    <dgm:cxn modelId="{82078F99-7EA0-4CBF-AE91-33D299876A6E}" srcId="{6457BEB4-82A7-4916-AF07-8D63A1F60C14}" destId="{010718A9-C0D0-4675-BE17-8879D3FBB93C}" srcOrd="5" destOrd="0" parTransId="{4A43C0FE-F811-4596-8D80-D068D7CF9885}" sibTransId="{E8D5ABC0-A928-4321-8620-32E7FFDAAF66}"/>
    <dgm:cxn modelId="{0B39629F-8E98-4034-943A-01C31FA6E42C}" type="presOf" srcId="{0F5E04E1-E32E-4EF3-A976-EA24B011592F}" destId="{221C6A2A-1744-4ABC-A5ED-0936013380D7}" srcOrd="0" destOrd="0" presId="urn:microsoft.com/office/officeart/2005/8/layout/vList5"/>
    <dgm:cxn modelId="{7E336DA2-EAB6-48B2-97C3-8A273480560E}" type="presOf" srcId="{0ABE9351-5AF5-4DBA-8283-193770BA4F5C}" destId="{64FE41B8-EB33-4EA5-8DDE-F86A9F08D7ED}" srcOrd="0" destOrd="0" presId="urn:microsoft.com/office/officeart/2005/8/layout/vList5"/>
    <dgm:cxn modelId="{FCA93AA6-4D6E-495C-ADE3-5502EE90825E}" type="presOf" srcId="{010718A9-C0D0-4675-BE17-8879D3FBB93C}" destId="{F798080E-FCF2-449C-B639-C2A750F95C1F}" srcOrd="0" destOrd="0" presId="urn:microsoft.com/office/officeart/2005/8/layout/vList5"/>
    <dgm:cxn modelId="{3AB71FB5-E377-46F9-B6F7-C0992FC4D0BC}" srcId="{6457BEB4-82A7-4916-AF07-8D63A1F60C14}" destId="{3718145D-E42E-4882-9A71-721CD6F51616}" srcOrd="0" destOrd="0" parTransId="{B47CD5F2-D937-4695-8A17-36A9E997C6F5}" sibTransId="{D24C643D-00B4-4424-A085-11EE14001D14}"/>
    <dgm:cxn modelId="{C79CC4C2-A5E6-4A04-A711-12D3FF772714}" type="presOf" srcId="{6457BEB4-82A7-4916-AF07-8D63A1F60C14}" destId="{DAA59FE7-5D85-43A6-8FA4-BFB85CA127DC}" srcOrd="0" destOrd="0" presId="urn:microsoft.com/office/officeart/2005/8/layout/vList5"/>
    <dgm:cxn modelId="{B75F0CC5-06A8-4756-A4AC-672B38A92973}" srcId="{BDED93BB-C80B-4F9C-90AB-7F0750FBB48A}" destId="{B1630347-B447-442A-B315-D3671405E7B8}" srcOrd="0" destOrd="0" parTransId="{D107F65C-6D41-4811-A266-E33340666C67}" sibTransId="{E05DEB55-B7C9-4E4B-9489-3C401495487F}"/>
    <dgm:cxn modelId="{A8171AD0-6AB6-40B3-8926-0D9793B34C6F}" srcId="{6457BEB4-82A7-4916-AF07-8D63A1F60C14}" destId="{AF5D2F88-F76F-4576-A934-C566528C625C}" srcOrd="7" destOrd="0" parTransId="{87119A69-EC55-4BAB-B2FE-FCFF9B3E1C3D}" sibTransId="{08BC6697-D064-4EA8-9AB6-DEEA588C594C}"/>
    <dgm:cxn modelId="{91E0ABDB-AC3E-46D2-B46D-3ECD40230D37}" srcId="{010718A9-C0D0-4675-BE17-8879D3FBB93C}" destId="{0ABE9351-5AF5-4DBA-8283-193770BA4F5C}" srcOrd="0" destOrd="0" parTransId="{2E028856-4DAA-4FCF-8DCC-579D096A0113}" sibTransId="{BECE5F56-4FB8-4450-8568-0967D5ECE4F0}"/>
    <dgm:cxn modelId="{042BB2E7-4F86-4439-A7E8-2335A79BBCF8}" type="presOf" srcId="{F00FB5B2-A181-48DB-907C-30B8BC4EB2C4}" destId="{BF6C88D3-06CC-44CF-BBC8-6E280A2B7DE4}" srcOrd="0" destOrd="0" presId="urn:microsoft.com/office/officeart/2005/8/layout/vList5"/>
    <dgm:cxn modelId="{89B40DEB-C51C-4A6C-8B7E-6DE4F35982FA}" type="presOf" srcId="{EA45BED0-C8AA-47B7-BB14-B170AB80B79A}" destId="{F23255F9-FFB3-4A71-9142-6631ED70CCCC}" srcOrd="0" destOrd="0" presId="urn:microsoft.com/office/officeart/2005/8/layout/vList5"/>
    <dgm:cxn modelId="{17107D6F-36FE-4EC4-BE1E-F90D3AA0CBAF}" type="presParOf" srcId="{DAA59FE7-5D85-43A6-8FA4-BFB85CA127DC}" destId="{9DA03AAD-DC47-442A-82CE-8FFC633EDAAA}" srcOrd="0" destOrd="0" presId="urn:microsoft.com/office/officeart/2005/8/layout/vList5"/>
    <dgm:cxn modelId="{C4EC4DA4-ECE4-48DB-BA44-25EA13A4A98E}" type="presParOf" srcId="{9DA03AAD-DC47-442A-82CE-8FFC633EDAAA}" destId="{97B81966-E36F-49CA-BB39-55B070DACCCE}" srcOrd="0" destOrd="0" presId="urn:microsoft.com/office/officeart/2005/8/layout/vList5"/>
    <dgm:cxn modelId="{62E741EF-4BD3-4C44-ABDF-BB4339DBCDA3}" type="presParOf" srcId="{9DA03AAD-DC47-442A-82CE-8FFC633EDAAA}" destId="{B74BA2A0-0585-4C42-ACE3-E035E2E68FDB}" srcOrd="1" destOrd="0" presId="urn:microsoft.com/office/officeart/2005/8/layout/vList5"/>
    <dgm:cxn modelId="{39C04331-3B30-4859-B5AA-F71870B8F89D}" type="presParOf" srcId="{DAA59FE7-5D85-43A6-8FA4-BFB85CA127DC}" destId="{1C5E8574-4937-4FBC-83EA-F5AFC3FAE272}" srcOrd="1" destOrd="0" presId="urn:microsoft.com/office/officeart/2005/8/layout/vList5"/>
    <dgm:cxn modelId="{BB3CB4F1-8F00-4665-B1B6-D547F4C5615F}" type="presParOf" srcId="{DAA59FE7-5D85-43A6-8FA4-BFB85CA127DC}" destId="{07234106-F184-4AF2-8317-2E8D93E7BE08}" srcOrd="2" destOrd="0" presId="urn:microsoft.com/office/officeart/2005/8/layout/vList5"/>
    <dgm:cxn modelId="{4204CD6B-B8FB-4E2C-97F9-F936A973B1EC}" type="presParOf" srcId="{07234106-F184-4AF2-8317-2E8D93E7BE08}" destId="{FE3657D6-E826-4653-B554-8E07DDA342B7}" srcOrd="0" destOrd="0" presId="urn:microsoft.com/office/officeart/2005/8/layout/vList5"/>
    <dgm:cxn modelId="{51C16D1F-BDF3-4AEC-A46E-2FA872226D43}" type="presParOf" srcId="{07234106-F184-4AF2-8317-2E8D93E7BE08}" destId="{BF6C88D3-06CC-44CF-BBC8-6E280A2B7DE4}" srcOrd="1" destOrd="0" presId="urn:microsoft.com/office/officeart/2005/8/layout/vList5"/>
    <dgm:cxn modelId="{9B253351-281B-4D3A-A68C-C2152D2F4350}" type="presParOf" srcId="{DAA59FE7-5D85-43A6-8FA4-BFB85CA127DC}" destId="{294B79C3-4779-438B-A0F6-C7A322195FA8}" srcOrd="3" destOrd="0" presId="urn:microsoft.com/office/officeart/2005/8/layout/vList5"/>
    <dgm:cxn modelId="{06155E58-33ED-4508-932C-99A7EA70A16B}" type="presParOf" srcId="{DAA59FE7-5D85-43A6-8FA4-BFB85CA127DC}" destId="{839BBBF5-E76C-45C0-A996-FCE8DD22B032}" srcOrd="4" destOrd="0" presId="urn:microsoft.com/office/officeart/2005/8/layout/vList5"/>
    <dgm:cxn modelId="{10450E48-81E2-49A7-84EF-E44DC45AFDF7}" type="presParOf" srcId="{839BBBF5-E76C-45C0-A996-FCE8DD22B032}" destId="{221C6A2A-1744-4ABC-A5ED-0936013380D7}" srcOrd="0" destOrd="0" presId="urn:microsoft.com/office/officeart/2005/8/layout/vList5"/>
    <dgm:cxn modelId="{09C222F3-1888-486C-B58E-6D67E17B2E17}" type="presParOf" srcId="{839BBBF5-E76C-45C0-A996-FCE8DD22B032}" destId="{F23255F9-FFB3-4A71-9142-6631ED70CCCC}" srcOrd="1" destOrd="0" presId="urn:microsoft.com/office/officeart/2005/8/layout/vList5"/>
    <dgm:cxn modelId="{81A4EF1F-8367-45ED-B423-BE03EEF55F87}" type="presParOf" srcId="{DAA59FE7-5D85-43A6-8FA4-BFB85CA127DC}" destId="{DAE7F510-069A-429C-915A-86C2D03CA471}" srcOrd="5" destOrd="0" presId="urn:microsoft.com/office/officeart/2005/8/layout/vList5"/>
    <dgm:cxn modelId="{C298DF12-D024-472E-8B14-C726DD0A8A0D}" type="presParOf" srcId="{DAA59FE7-5D85-43A6-8FA4-BFB85CA127DC}" destId="{797F8922-764A-45C2-BB2C-E80D7D21CB21}" srcOrd="6" destOrd="0" presId="urn:microsoft.com/office/officeart/2005/8/layout/vList5"/>
    <dgm:cxn modelId="{3C432B43-BE7A-427B-BAE1-D0CAD920D497}" type="presParOf" srcId="{797F8922-764A-45C2-BB2C-E80D7D21CB21}" destId="{30C8894A-B39B-49BB-8760-B37088A54408}" srcOrd="0" destOrd="0" presId="urn:microsoft.com/office/officeart/2005/8/layout/vList5"/>
    <dgm:cxn modelId="{8ACD4B51-1451-4D06-9263-4DC2B580713F}" type="presParOf" srcId="{797F8922-764A-45C2-BB2C-E80D7D21CB21}" destId="{61DBC97D-467A-4775-A0B7-91ECFA6066AE}" srcOrd="1" destOrd="0" presId="urn:microsoft.com/office/officeart/2005/8/layout/vList5"/>
    <dgm:cxn modelId="{64786736-80C3-4A03-9598-301FC8AA193C}" type="presParOf" srcId="{DAA59FE7-5D85-43A6-8FA4-BFB85CA127DC}" destId="{3A78F5F9-7ADE-4B9C-A594-5F1B56E9E18D}" srcOrd="7" destOrd="0" presId="urn:microsoft.com/office/officeart/2005/8/layout/vList5"/>
    <dgm:cxn modelId="{34EF2700-1E3F-4E79-A5D5-4B20DF9DEBFE}" type="presParOf" srcId="{DAA59FE7-5D85-43A6-8FA4-BFB85CA127DC}" destId="{ECB58D54-4894-4D56-A6BE-CB64FA0B6D62}" srcOrd="8" destOrd="0" presId="urn:microsoft.com/office/officeart/2005/8/layout/vList5"/>
    <dgm:cxn modelId="{D73AEBBC-81CD-487C-B12A-272F4C0CB53D}" type="presParOf" srcId="{ECB58D54-4894-4D56-A6BE-CB64FA0B6D62}" destId="{3C89E6C1-C617-4AE9-A8DE-48DAA1C92988}" srcOrd="0" destOrd="0" presId="urn:microsoft.com/office/officeart/2005/8/layout/vList5"/>
    <dgm:cxn modelId="{1651B09F-C0B1-42BA-B280-A850824C9455}" type="presParOf" srcId="{ECB58D54-4894-4D56-A6BE-CB64FA0B6D62}" destId="{A7AA9121-14C8-4A27-B2C6-8E1FE13A50C7}" srcOrd="1" destOrd="0" presId="urn:microsoft.com/office/officeart/2005/8/layout/vList5"/>
    <dgm:cxn modelId="{54A17361-7D96-4EE0-9F96-89F85F11C9F4}" type="presParOf" srcId="{DAA59FE7-5D85-43A6-8FA4-BFB85CA127DC}" destId="{018454C3-D1F3-4578-9F13-A7DEC6595CF2}" srcOrd="9" destOrd="0" presId="urn:microsoft.com/office/officeart/2005/8/layout/vList5"/>
    <dgm:cxn modelId="{66801CEB-E01C-4224-9D47-A6A1D237D3B8}" type="presParOf" srcId="{DAA59FE7-5D85-43A6-8FA4-BFB85CA127DC}" destId="{76188D51-F079-4B76-806C-F348AF25DC0C}" srcOrd="10" destOrd="0" presId="urn:microsoft.com/office/officeart/2005/8/layout/vList5"/>
    <dgm:cxn modelId="{0A530ED7-A712-4015-9880-7600A9A45208}" type="presParOf" srcId="{76188D51-F079-4B76-806C-F348AF25DC0C}" destId="{F798080E-FCF2-449C-B639-C2A750F95C1F}" srcOrd="0" destOrd="0" presId="urn:microsoft.com/office/officeart/2005/8/layout/vList5"/>
    <dgm:cxn modelId="{9557042C-B9F7-43B9-9A6D-B4CDD3AAB9D1}" type="presParOf" srcId="{76188D51-F079-4B76-806C-F348AF25DC0C}" destId="{64FE41B8-EB33-4EA5-8DDE-F86A9F08D7ED}" srcOrd="1" destOrd="0" presId="urn:microsoft.com/office/officeart/2005/8/layout/vList5"/>
    <dgm:cxn modelId="{B0D4AF12-7092-451A-99AC-48815677DEB2}" type="presParOf" srcId="{DAA59FE7-5D85-43A6-8FA4-BFB85CA127DC}" destId="{5781E861-A930-4424-AE96-9B4DCC508203}" srcOrd="11" destOrd="0" presId="urn:microsoft.com/office/officeart/2005/8/layout/vList5"/>
    <dgm:cxn modelId="{8A93C893-8865-4D57-AD43-A1FA29BB1801}" type="presParOf" srcId="{DAA59FE7-5D85-43A6-8FA4-BFB85CA127DC}" destId="{24072C13-97B7-455C-8191-0D8D9C30BC22}" srcOrd="12" destOrd="0" presId="urn:microsoft.com/office/officeart/2005/8/layout/vList5"/>
    <dgm:cxn modelId="{82C145B7-02B1-4E42-9FD8-4295FEF75FC6}" type="presParOf" srcId="{24072C13-97B7-455C-8191-0D8D9C30BC22}" destId="{D36A4294-E201-4DBA-901D-35844BBB8AAF}" srcOrd="0" destOrd="0" presId="urn:microsoft.com/office/officeart/2005/8/layout/vList5"/>
    <dgm:cxn modelId="{FAAFF381-85E0-4EB4-95E5-40633C3F447D}" type="presParOf" srcId="{24072C13-97B7-455C-8191-0D8D9C30BC22}" destId="{E56EDC7A-3C21-4308-9DA0-7CE5E6B2320B}" srcOrd="1" destOrd="0" presId="urn:microsoft.com/office/officeart/2005/8/layout/vList5"/>
    <dgm:cxn modelId="{7D4A3753-1D6B-490C-8197-E5F52DF8A9DB}" type="presParOf" srcId="{DAA59FE7-5D85-43A6-8FA4-BFB85CA127DC}" destId="{90BFE6F9-B6E0-4FA3-AC92-E1CC08BFB275}" srcOrd="13" destOrd="0" presId="urn:microsoft.com/office/officeart/2005/8/layout/vList5"/>
    <dgm:cxn modelId="{DEFD8B21-3818-4B87-AA61-09F92C26F001}" type="presParOf" srcId="{DAA59FE7-5D85-43A6-8FA4-BFB85CA127DC}" destId="{272E0F9D-1D10-46C9-A4D4-A8490B8FDD70}" srcOrd="14" destOrd="0" presId="urn:microsoft.com/office/officeart/2005/8/layout/vList5"/>
    <dgm:cxn modelId="{01E66C66-9B64-4C12-BF29-E69C256E04FF}" type="presParOf" srcId="{272E0F9D-1D10-46C9-A4D4-A8490B8FDD70}" destId="{C4D44888-A207-4BED-BB89-4C0DD9900116}" srcOrd="0" destOrd="0" presId="urn:microsoft.com/office/officeart/2005/8/layout/vList5"/>
    <dgm:cxn modelId="{23ABDA12-EDF4-428D-82F9-CB3F4D106670}" type="presParOf" srcId="{272E0F9D-1D10-46C9-A4D4-A8490B8FDD70}" destId="{BE71D421-1936-49F5-AB3A-56FA77AFC6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F86E8-FA8A-4C9D-8450-6A3A46C65DEC}">
      <dsp:nvSpPr>
        <dsp:cNvPr id="0" name=""/>
        <dsp:cNvSpPr/>
      </dsp:nvSpPr>
      <dsp:spPr>
        <a:xfrm>
          <a:off x="530939" y="0"/>
          <a:ext cx="786945" cy="7059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A1F62E-B810-464D-B935-325EEA31E082}">
      <dsp:nvSpPr>
        <dsp:cNvPr id="0" name=""/>
        <dsp:cNvSpPr/>
      </dsp:nvSpPr>
      <dsp:spPr>
        <a:xfrm>
          <a:off x="144513" y="0"/>
          <a:ext cx="1836917" cy="558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VA portfolio consists of over 8,000 facilities nationwide</a:t>
          </a:r>
        </a:p>
      </dsp:txBody>
      <dsp:txXfrm>
        <a:off x="144513" y="0"/>
        <a:ext cx="1836917" cy="558333"/>
      </dsp:txXfrm>
    </dsp:sp>
    <dsp:sp modelId="{C888371E-F6DB-4DEA-912E-E43D420EB77F}">
      <dsp:nvSpPr>
        <dsp:cNvPr id="0" name=""/>
        <dsp:cNvSpPr/>
      </dsp:nvSpPr>
      <dsp:spPr>
        <a:xfrm>
          <a:off x="13702" y="1571762"/>
          <a:ext cx="2248414" cy="2438839"/>
        </a:xfrm>
        <a:prstGeom prst="rect">
          <a:avLst/>
        </a:prstGeom>
        <a:noFill/>
        <a:ln>
          <a:noFill/>
        </a:ln>
        <a:effectLst/>
      </dsp:spPr>
      <dsp:style>
        <a:lnRef idx="0">
          <a:scrgbClr r="0" g="0" b="0"/>
        </a:lnRef>
        <a:fillRef idx="0">
          <a:scrgbClr r="0" g="0" b="0"/>
        </a:fillRef>
        <a:effectRef idx="0">
          <a:scrgbClr r="0" g="0" b="0"/>
        </a:effectRef>
        <a:fontRef idx="minor"/>
      </dsp:style>
    </dsp:sp>
    <dsp:sp modelId="{F37219EC-57B1-43D3-8F1E-704382E79A86}">
      <dsp:nvSpPr>
        <dsp:cNvPr id="0" name=""/>
        <dsp:cNvSpPr/>
      </dsp:nvSpPr>
      <dsp:spPr>
        <a:xfrm>
          <a:off x="3339048" y="-57022"/>
          <a:ext cx="786945" cy="7059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19BB5B-2919-452A-A20E-B6F744CA6F97}">
      <dsp:nvSpPr>
        <dsp:cNvPr id="0" name=""/>
        <dsp:cNvSpPr/>
      </dsp:nvSpPr>
      <dsp:spPr>
        <a:xfrm>
          <a:off x="2803839" y="16239"/>
          <a:ext cx="2248414" cy="558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Major Construction FY24 </a:t>
          </a:r>
        </a:p>
      </dsp:txBody>
      <dsp:txXfrm>
        <a:off x="2803839" y="16239"/>
        <a:ext cx="2248414" cy="558333"/>
      </dsp:txXfrm>
    </dsp:sp>
    <dsp:sp modelId="{E5EC2C2E-2F01-4782-ACFF-313AAF933A3D}">
      <dsp:nvSpPr>
        <dsp:cNvPr id="0" name=""/>
        <dsp:cNvSpPr/>
      </dsp:nvSpPr>
      <dsp:spPr>
        <a:xfrm>
          <a:off x="2573365" y="822910"/>
          <a:ext cx="3211028" cy="297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5 Major Construction healthcare projects valued at $2.4B</a:t>
          </a:r>
        </a:p>
        <a:p>
          <a:pPr marL="171450" lvl="1" indent="-171450" algn="l" defTabSz="711200">
            <a:lnSpc>
              <a:spcPct val="90000"/>
            </a:lnSpc>
            <a:spcBef>
              <a:spcPct val="0"/>
            </a:spcBef>
            <a:spcAft>
              <a:spcPct val="15000"/>
            </a:spcAft>
            <a:buChar char="•"/>
          </a:pPr>
          <a:r>
            <a:rPr lang="en-US" sz="1600" kern="1200" dirty="0"/>
            <a:t>20 Seismic Projects valued at $1.1B</a:t>
          </a:r>
        </a:p>
        <a:p>
          <a:pPr marL="171450" lvl="1" indent="-171450" algn="l" defTabSz="711200">
            <a:lnSpc>
              <a:spcPct val="90000"/>
            </a:lnSpc>
            <a:spcBef>
              <a:spcPct val="0"/>
            </a:spcBef>
            <a:spcAft>
              <a:spcPct val="15000"/>
            </a:spcAft>
            <a:buChar char="•"/>
          </a:pPr>
          <a:r>
            <a:rPr lang="en-US" sz="1600" kern="1200" dirty="0"/>
            <a:t>1 Chip-in Project at $221M</a:t>
          </a:r>
        </a:p>
        <a:p>
          <a:pPr marL="171450" lvl="1" indent="-171450" algn="l" defTabSz="711200">
            <a:lnSpc>
              <a:spcPct val="90000"/>
            </a:lnSpc>
            <a:spcBef>
              <a:spcPct val="0"/>
            </a:spcBef>
            <a:spcAft>
              <a:spcPct val="15000"/>
            </a:spcAft>
            <a:buChar char="•"/>
          </a:pPr>
          <a:r>
            <a:rPr lang="en-US" sz="1600" kern="1200" dirty="0"/>
            <a:t>3 National Cemetery Administration (NCA) Major Construction projects valued over $170M</a:t>
          </a:r>
        </a:p>
      </dsp:txBody>
      <dsp:txXfrm>
        <a:off x="2573365" y="822910"/>
        <a:ext cx="3211028" cy="2973993"/>
      </dsp:txXfrm>
    </dsp:sp>
    <dsp:sp modelId="{685827F6-64E0-4307-9E73-2F6458072F65}">
      <dsp:nvSpPr>
        <dsp:cNvPr id="0" name=""/>
        <dsp:cNvSpPr/>
      </dsp:nvSpPr>
      <dsp:spPr>
        <a:xfrm>
          <a:off x="6565678" y="0"/>
          <a:ext cx="786945" cy="7059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BDEF20-67E4-41C3-92D7-A9E23A2D21E6}">
      <dsp:nvSpPr>
        <dsp:cNvPr id="0" name=""/>
        <dsp:cNvSpPr/>
      </dsp:nvSpPr>
      <dsp:spPr>
        <a:xfrm>
          <a:off x="6063376" y="10500"/>
          <a:ext cx="2248414" cy="558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Minor Construction FY24</a:t>
          </a:r>
        </a:p>
      </dsp:txBody>
      <dsp:txXfrm>
        <a:off x="6063376" y="10500"/>
        <a:ext cx="2248414" cy="558333"/>
      </dsp:txXfrm>
    </dsp:sp>
    <dsp:sp modelId="{46660593-21DC-4CCD-8062-216771C41676}">
      <dsp:nvSpPr>
        <dsp:cNvPr id="0" name=""/>
        <dsp:cNvSpPr/>
      </dsp:nvSpPr>
      <dsp:spPr>
        <a:xfrm>
          <a:off x="6036485" y="806674"/>
          <a:ext cx="2248414" cy="243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Veterans Health Administration (VHA) </a:t>
          </a:r>
        </a:p>
        <a:p>
          <a:pPr marL="171450" lvl="1" indent="-171450" algn="l" defTabSz="711200">
            <a:lnSpc>
              <a:spcPct val="90000"/>
            </a:lnSpc>
            <a:spcBef>
              <a:spcPct val="0"/>
            </a:spcBef>
            <a:spcAft>
              <a:spcPct val="15000"/>
            </a:spcAft>
            <a:buChar char="•"/>
          </a:pPr>
          <a:r>
            <a:rPr lang="en-US" sz="1600" kern="1200" dirty="0">
              <a:solidFill>
                <a:schemeClr val="tx1"/>
              </a:solidFill>
            </a:rPr>
            <a:t>450 Minor Construction projects valued at  $5B</a:t>
          </a:r>
        </a:p>
        <a:p>
          <a:pPr marL="171450" lvl="1" indent="-171450" algn="l" defTabSz="711200">
            <a:lnSpc>
              <a:spcPct val="90000"/>
            </a:lnSpc>
            <a:spcBef>
              <a:spcPct val="0"/>
            </a:spcBef>
            <a:spcAft>
              <a:spcPct val="15000"/>
            </a:spcAft>
            <a:buChar char="•"/>
          </a:pPr>
          <a:r>
            <a:rPr lang="en-US" sz="1600" kern="1200" dirty="0">
              <a:solidFill>
                <a:schemeClr val="tx1"/>
              </a:solidFill>
            </a:rPr>
            <a:t>5,113 NRM projects valued at $21.3B</a:t>
          </a:r>
        </a:p>
        <a:p>
          <a:pPr marL="0" lvl="0" indent="0" algn="l" defTabSz="711200">
            <a:lnSpc>
              <a:spcPct val="100000"/>
            </a:lnSpc>
            <a:spcBef>
              <a:spcPct val="0"/>
            </a:spcBef>
            <a:spcAft>
              <a:spcPct val="35000"/>
            </a:spcAft>
            <a:buNone/>
          </a:pPr>
          <a:endParaRPr lang="en-US" sz="1600" kern="1200" dirty="0"/>
        </a:p>
        <a:p>
          <a:pPr marL="0" lvl="0" indent="0" algn="l" defTabSz="711200">
            <a:lnSpc>
              <a:spcPct val="100000"/>
            </a:lnSpc>
            <a:spcBef>
              <a:spcPct val="0"/>
            </a:spcBef>
            <a:spcAft>
              <a:spcPct val="35000"/>
            </a:spcAft>
            <a:buNone/>
          </a:pPr>
          <a:r>
            <a:rPr lang="en-US" sz="1600" kern="1200" dirty="0"/>
            <a:t>NCA Minor construction has 137 projects valued over $750M</a:t>
          </a:r>
        </a:p>
      </dsp:txBody>
      <dsp:txXfrm>
        <a:off x="6036485" y="806674"/>
        <a:ext cx="2248414" cy="2438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82E34-AF34-4003-8288-03F7747176E1}">
      <dsp:nvSpPr>
        <dsp:cNvPr id="0" name=""/>
        <dsp:cNvSpPr/>
      </dsp:nvSpPr>
      <dsp:spPr>
        <a:xfrm>
          <a:off x="0" y="300341"/>
          <a:ext cx="5675897" cy="327600"/>
        </a:xfrm>
        <a:prstGeom prst="rect">
          <a:avLst/>
        </a:prstGeom>
        <a:solidFill>
          <a:srgbClr val="FFFEFE">
            <a:alpha val="90000"/>
            <a:hueOff val="0"/>
            <a:satOff val="0"/>
            <a:lumOff val="0"/>
            <a:alphaOff val="0"/>
          </a:srgbClr>
        </a:solidFill>
        <a:ln w="12700" cap="flat" cmpd="sng" algn="ctr">
          <a:solidFill>
            <a:srgbClr val="42338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FB9CBFE-46E7-4108-945D-086725E4D074}">
      <dsp:nvSpPr>
        <dsp:cNvPr id="0" name=""/>
        <dsp:cNvSpPr/>
      </dsp:nvSpPr>
      <dsp:spPr>
        <a:xfrm>
          <a:off x="283794" y="108461"/>
          <a:ext cx="3973127" cy="383760"/>
        </a:xfrm>
        <a:prstGeom prst="roundRect">
          <a:avLst/>
        </a:prstGeom>
        <a:solidFill>
          <a:srgbClr val="0A1D30">
            <a:lumMod val="25000"/>
            <a:lumOff val="75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175" tIns="0" rIns="150175" bIns="0" numCol="1" spcCol="1270" anchor="ctr" anchorCtr="0">
          <a:noAutofit/>
        </a:bodyPr>
        <a:lstStyle/>
        <a:p>
          <a:pPr marL="0" lvl="0" indent="0" algn="l" defTabSz="577850">
            <a:lnSpc>
              <a:spcPct val="90000"/>
            </a:lnSpc>
            <a:spcBef>
              <a:spcPct val="0"/>
            </a:spcBef>
            <a:spcAft>
              <a:spcPct val="35000"/>
            </a:spcAft>
            <a:buNone/>
          </a:pPr>
          <a:r>
            <a:rPr lang="en-US" sz="1300" b="0" kern="1200" dirty="0">
              <a:solidFill>
                <a:srgbClr val="FFFEFE"/>
              </a:solidFill>
              <a:latin typeface="Arial" panose="020B0604020202020204"/>
              <a:ea typeface="+mn-ea"/>
              <a:cs typeface="+mn-cs"/>
            </a:rPr>
            <a:t>Resources on CPARS training</a:t>
          </a:r>
        </a:p>
      </dsp:txBody>
      <dsp:txXfrm>
        <a:off x="302528" y="127195"/>
        <a:ext cx="3935659" cy="346292"/>
      </dsp:txXfrm>
    </dsp:sp>
    <dsp:sp modelId="{E08701AD-46DE-4729-A52E-DEE04BE82147}">
      <dsp:nvSpPr>
        <dsp:cNvPr id="0" name=""/>
        <dsp:cNvSpPr/>
      </dsp:nvSpPr>
      <dsp:spPr>
        <a:xfrm>
          <a:off x="0" y="890021"/>
          <a:ext cx="5675897" cy="327600"/>
        </a:xfrm>
        <a:prstGeom prst="rect">
          <a:avLst/>
        </a:prstGeom>
        <a:solidFill>
          <a:srgbClr val="FFFEFE">
            <a:alpha val="90000"/>
            <a:hueOff val="0"/>
            <a:satOff val="0"/>
            <a:lumOff val="0"/>
            <a:alphaOff val="0"/>
          </a:srgbClr>
        </a:solidFill>
        <a:ln w="12700" cap="flat" cmpd="sng" algn="ctr">
          <a:solidFill>
            <a:srgbClr val="42338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F982F75-297D-4737-A04A-DFC63793D743}">
      <dsp:nvSpPr>
        <dsp:cNvPr id="0" name=""/>
        <dsp:cNvSpPr/>
      </dsp:nvSpPr>
      <dsp:spPr>
        <a:xfrm>
          <a:off x="283794" y="698141"/>
          <a:ext cx="3973127" cy="383760"/>
        </a:xfrm>
        <a:prstGeom prst="roundRect">
          <a:avLst/>
        </a:prstGeom>
        <a:solidFill>
          <a:srgbClr val="0A1D30">
            <a:lumMod val="75000"/>
            <a:lumOff val="25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175" tIns="0" rIns="150175" bIns="0" numCol="1" spcCol="1270" anchor="ctr" anchorCtr="0">
          <a:noAutofit/>
        </a:bodyPr>
        <a:lstStyle/>
        <a:p>
          <a:pPr marL="0" lvl="0" indent="0" algn="l" defTabSz="577850">
            <a:lnSpc>
              <a:spcPct val="90000"/>
            </a:lnSpc>
            <a:spcBef>
              <a:spcPct val="0"/>
            </a:spcBef>
            <a:spcAft>
              <a:spcPct val="35000"/>
            </a:spcAft>
            <a:buNone/>
          </a:pPr>
          <a:r>
            <a:rPr lang="en-US" sz="1300" b="0" kern="1200" dirty="0">
              <a:solidFill>
                <a:srgbClr val="FFFEFE"/>
              </a:solidFill>
              <a:latin typeface="Arial" panose="020B0604020202020204"/>
              <a:ea typeface="+mn-ea"/>
              <a:cs typeface="+mn-cs"/>
            </a:rPr>
            <a:t>President’s Budget Request for VA</a:t>
          </a:r>
        </a:p>
      </dsp:txBody>
      <dsp:txXfrm>
        <a:off x="302528" y="716875"/>
        <a:ext cx="3935659" cy="346292"/>
      </dsp:txXfrm>
    </dsp:sp>
    <dsp:sp modelId="{D9CF3E33-CD3A-40F4-93B8-2038C3BC835A}">
      <dsp:nvSpPr>
        <dsp:cNvPr id="0" name=""/>
        <dsp:cNvSpPr/>
      </dsp:nvSpPr>
      <dsp:spPr>
        <a:xfrm>
          <a:off x="0" y="1479701"/>
          <a:ext cx="5675897" cy="327600"/>
        </a:xfrm>
        <a:prstGeom prst="rect">
          <a:avLst/>
        </a:prstGeom>
        <a:solidFill>
          <a:srgbClr val="FFFEFE">
            <a:alpha val="90000"/>
            <a:hueOff val="0"/>
            <a:satOff val="0"/>
            <a:lumOff val="0"/>
            <a:alphaOff val="0"/>
          </a:srgbClr>
        </a:solidFill>
        <a:ln w="12700" cap="flat" cmpd="sng" algn="ctr">
          <a:solidFill>
            <a:srgbClr val="42338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C12EF17-DFB7-4138-910C-F103C3A3D070}">
      <dsp:nvSpPr>
        <dsp:cNvPr id="0" name=""/>
        <dsp:cNvSpPr/>
      </dsp:nvSpPr>
      <dsp:spPr>
        <a:xfrm>
          <a:off x="283794" y="1287821"/>
          <a:ext cx="3973127" cy="383760"/>
        </a:xfrm>
        <a:prstGeom prst="roundRect">
          <a:avLst/>
        </a:prstGeom>
        <a:solidFill>
          <a:srgbClr val="0A1D30">
            <a:lumMod val="90000"/>
            <a:lumOff val="10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175" tIns="0" rIns="150175" bIns="0" numCol="1" spcCol="1270" anchor="ctr" anchorCtr="0">
          <a:noAutofit/>
        </a:bodyPr>
        <a:lstStyle/>
        <a:p>
          <a:pPr marL="0" lvl="0" indent="0" algn="l" defTabSz="577850">
            <a:lnSpc>
              <a:spcPct val="90000"/>
            </a:lnSpc>
            <a:spcBef>
              <a:spcPct val="0"/>
            </a:spcBef>
            <a:spcAft>
              <a:spcPct val="35000"/>
            </a:spcAft>
            <a:buNone/>
          </a:pPr>
          <a:r>
            <a:rPr lang="en-US" sz="1300" b="0" kern="1200" dirty="0">
              <a:solidFill>
                <a:srgbClr val="FFFEFE"/>
              </a:solidFill>
              <a:latin typeface="Arial" panose="020B0604020202020204"/>
              <a:ea typeface="+mn-ea"/>
              <a:cs typeface="+mn-cs"/>
            </a:rPr>
            <a:t>VA Forecast of Contracting Opportunities</a:t>
          </a:r>
        </a:p>
      </dsp:txBody>
      <dsp:txXfrm>
        <a:off x="302528" y="1306555"/>
        <a:ext cx="3935659" cy="346292"/>
      </dsp:txXfrm>
    </dsp:sp>
    <dsp:sp modelId="{63BC56DF-51EB-44C2-8C10-38A43E3BD8D1}">
      <dsp:nvSpPr>
        <dsp:cNvPr id="0" name=""/>
        <dsp:cNvSpPr/>
      </dsp:nvSpPr>
      <dsp:spPr>
        <a:xfrm>
          <a:off x="0" y="2069381"/>
          <a:ext cx="5675897" cy="327600"/>
        </a:xfrm>
        <a:prstGeom prst="rect">
          <a:avLst/>
        </a:prstGeom>
        <a:solidFill>
          <a:srgbClr val="FFFEFE">
            <a:alpha val="90000"/>
            <a:hueOff val="0"/>
            <a:satOff val="0"/>
            <a:lumOff val="0"/>
            <a:alphaOff val="0"/>
          </a:srgbClr>
        </a:solidFill>
        <a:ln w="12700" cap="flat" cmpd="sng" algn="ctr">
          <a:solidFill>
            <a:srgbClr val="42338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137C4DA-8935-49E9-9660-311EE228B846}">
      <dsp:nvSpPr>
        <dsp:cNvPr id="0" name=""/>
        <dsp:cNvSpPr/>
      </dsp:nvSpPr>
      <dsp:spPr>
        <a:xfrm>
          <a:off x="283794" y="1877501"/>
          <a:ext cx="3973127" cy="383760"/>
        </a:xfrm>
        <a:prstGeom prst="roundRect">
          <a:avLst/>
        </a:prstGeom>
        <a:solidFill>
          <a:srgbClr val="0A1D30">
            <a:lumMod val="50000"/>
            <a:lumOff val="50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175" tIns="0" rIns="150175" bIns="0" numCol="1" spcCol="1270" anchor="ctr" anchorCtr="0">
          <a:noAutofit/>
        </a:bodyPr>
        <a:lstStyle/>
        <a:p>
          <a:pPr marL="0" lvl="0" indent="0" algn="l" defTabSz="577850">
            <a:lnSpc>
              <a:spcPct val="90000"/>
            </a:lnSpc>
            <a:spcBef>
              <a:spcPct val="0"/>
            </a:spcBef>
            <a:spcAft>
              <a:spcPct val="35000"/>
            </a:spcAft>
            <a:buNone/>
          </a:pPr>
          <a:r>
            <a:rPr lang="en-US" sz="1300" b="0" kern="1200" dirty="0">
              <a:solidFill>
                <a:srgbClr val="FFFEFE"/>
              </a:solidFill>
              <a:latin typeface="Arial" panose="020B0604020202020204"/>
              <a:ea typeface="+mn-ea"/>
              <a:cs typeface="+mn-cs"/>
            </a:rPr>
            <a:t>Pathfinders – Interested in doing business with CFM</a:t>
          </a:r>
        </a:p>
      </dsp:txBody>
      <dsp:txXfrm>
        <a:off x="302528" y="1896235"/>
        <a:ext cx="3935659" cy="346292"/>
      </dsp:txXfrm>
    </dsp:sp>
    <dsp:sp modelId="{2935FF78-9861-430E-9620-9EA891376464}">
      <dsp:nvSpPr>
        <dsp:cNvPr id="0" name=""/>
        <dsp:cNvSpPr/>
      </dsp:nvSpPr>
      <dsp:spPr>
        <a:xfrm>
          <a:off x="0" y="2659061"/>
          <a:ext cx="5675897" cy="327600"/>
        </a:xfrm>
        <a:prstGeom prst="rect">
          <a:avLst/>
        </a:prstGeom>
        <a:solidFill>
          <a:srgbClr val="FFFEFE">
            <a:alpha val="90000"/>
            <a:hueOff val="0"/>
            <a:satOff val="0"/>
            <a:lumOff val="0"/>
            <a:alphaOff val="0"/>
          </a:srgbClr>
        </a:solidFill>
        <a:ln w="12700" cap="flat" cmpd="sng" algn="ctr">
          <a:solidFill>
            <a:srgbClr val="42338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5506BC1-0F83-4943-8547-A78B07CE69E1}">
      <dsp:nvSpPr>
        <dsp:cNvPr id="0" name=""/>
        <dsp:cNvSpPr/>
      </dsp:nvSpPr>
      <dsp:spPr>
        <a:xfrm>
          <a:off x="283794" y="2467181"/>
          <a:ext cx="3973127" cy="383760"/>
        </a:xfrm>
        <a:prstGeom prst="roundRect">
          <a:avLst/>
        </a:prstGeom>
        <a:solidFill>
          <a:srgbClr val="0A1D30">
            <a:lumMod val="75000"/>
            <a:lumOff val="25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175" tIns="0" rIns="150175" bIns="0" numCol="1" spcCol="1270" anchor="ctr" anchorCtr="0">
          <a:noAutofit/>
        </a:bodyPr>
        <a:lstStyle/>
        <a:p>
          <a:pPr marL="0" lvl="0" indent="0" algn="l" defTabSz="577850">
            <a:lnSpc>
              <a:spcPct val="90000"/>
            </a:lnSpc>
            <a:spcBef>
              <a:spcPct val="0"/>
            </a:spcBef>
            <a:spcAft>
              <a:spcPct val="35000"/>
            </a:spcAft>
            <a:buNone/>
          </a:pPr>
          <a:r>
            <a:rPr lang="en-US" sz="1300" b="0" kern="1200" dirty="0">
              <a:solidFill>
                <a:srgbClr val="FFFEFE"/>
              </a:solidFill>
              <a:latin typeface="Arial" panose="020B0604020202020204"/>
              <a:ea typeface="+mn-ea"/>
              <a:cs typeface="+mn-cs"/>
            </a:rPr>
            <a:t>Find resources with the Office of Small and Disadvantaged Business Utilization (OSDBU)</a:t>
          </a:r>
        </a:p>
      </dsp:txBody>
      <dsp:txXfrm>
        <a:off x="302528" y="2485915"/>
        <a:ext cx="3935659"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A2A0-0585-4C42-ACE3-E035E2E68FDB}">
      <dsp:nvSpPr>
        <dsp:cNvPr id="0" name=""/>
        <dsp:cNvSpPr/>
      </dsp:nvSpPr>
      <dsp:spPr>
        <a:xfrm rot="5400000">
          <a:off x="5414671" y="-2406500"/>
          <a:ext cx="362913" cy="5266944"/>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solidFill>
                <a:srgbClr val="0A1D30">
                  <a:hueOff val="0"/>
                  <a:satOff val="0"/>
                  <a:lumOff val="0"/>
                  <a:alphaOff val="0"/>
                </a:srgbClr>
              </a:solidFill>
              <a:latin typeface="Arial" panose="020B0604020202020204"/>
              <a:ea typeface="+mn-ea"/>
              <a:cs typeface="+mn-cs"/>
              <a:hlinkClick xmlns:r="http://schemas.openxmlformats.org/officeDocument/2006/relationships" r:id="rId1"/>
            </a:rPr>
            <a:t>www.va.gov/osdbu</a:t>
          </a:r>
          <a:r>
            <a:rPr lang="en-US" sz="1000" b="1" kern="1200" dirty="0">
              <a:solidFill>
                <a:srgbClr val="0A1D30">
                  <a:hueOff val="0"/>
                  <a:satOff val="0"/>
                  <a:lumOff val="0"/>
                  <a:alphaOff val="0"/>
                </a:srgbClr>
              </a:solidFill>
              <a:latin typeface="Arial" panose="020B0604020202020204"/>
              <a:ea typeface="+mn-ea"/>
              <a:cs typeface="+mn-cs"/>
            </a:rPr>
            <a:t> </a:t>
          </a:r>
        </a:p>
      </dsp:txBody>
      <dsp:txXfrm rot="-5400000">
        <a:off x="2962656" y="63231"/>
        <a:ext cx="5249228" cy="327481"/>
      </dsp:txXfrm>
    </dsp:sp>
    <dsp:sp modelId="{97B81966-E36F-49CA-BB39-55B070DACCCE}">
      <dsp:nvSpPr>
        <dsp:cNvPr id="0" name=""/>
        <dsp:cNvSpPr/>
      </dsp:nvSpPr>
      <dsp:spPr>
        <a:xfrm>
          <a:off x="0" y="150"/>
          <a:ext cx="2962656" cy="453641"/>
        </a:xfrm>
        <a:prstGeom prst="roundRect">
          <a:avLst/>
        </a:prstGeom>
        <a:solidFill>
          <a:srgbClr val="0A1D30"/>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EFE"/>
              </a:solidFill>
              <a:latin typeface="Arial" panose="020B0604020202020204"/>
              <a:ea typeface="+mn-ea"/>
              <a:cs typeface="+mn-cs"/>
            </a:rPr>
            <a:t>Office of Small and Disadvantaged Business Utilization</a:t>
          </a:r>
        </a:p>
      </dsp:txBody>
      <dsp:txXfrm>
        <a:off x="22145" y="22295"/>
        <a:ext cx="2918366" cy="409351"/>
      </dsp:txXfrm>
    </dsp:sp>
    <dsp:sp modelId="{BF6C88D3-06CC-44CF-BBC8-6E280A2B7DE4}">
      <dsp:nvSpPr>
        <dsp:cNvPr id="0" name=""/>
        <dsp:cNvSpPr/>
      </dsp:nvSpPr>
      <dsp:spPr>
        <a:xfrm rot="5400000">
          <a:off x="5414671" y="-1930177"/>
          <a:ext cx="362913" cy="5266944"/>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solidFill>
                <a:srgbClr val="0A1D30">
                  <a:hueOff val="0"/>
                  <a:satOff val="0"/>
                  <a:lumOff val="0"/>
                  <a:alphaOff val="0"/>
                </a:srgbClr>
              </a:solidFill>
              <a:latin typeface="Arial" panose="020B0604020202020204"/>
              <a:ea typeface="+mn-ea"/>
              <a:cs typeface="+mn-cs"/>
              <a:hlinkClick xmlns:r="http://schemas.openxmlformats.org/officeDocument/2006/relationships" r:id="rId2"/>
            </a:rPr>
            <a:t>https://www.va.gov/osdbu/WVOSBI.asp</a:t>
          </a:r>
          <a:r>
            <a:rPr lang="en-US" sz="1000" b="1" kern="1200" dirty="0">
              <a:solidFill>
                <a:srgbClr val="0A1D30">
                  <a:hueOff val="0"/>
                  <a:satOff val="0"/>
                  <a:lumOff val="0"/>
                  <a:alphaOff val="0"/>
                </a:srgbClr>
              </a:solidFill>
              <a:latin typeface="Arial" panose="020B0604020202020204"/>
              <a:ea typeface="+mn-ea"/>
              <a:cs typeface="+mn-cs"/>
            </a:rPr>
            <a:t> </a:t>
          </a:r>
        </a:p>
      </dsp:txBody>
      <dsp:txXfrm rot="-5400000">
        <a:off x="2962656" y="539554"/>
        <a:ext cx="5249228" cy="327481"/>
      </dsp:txXfrm>
    </dsp:sp>
    <dsp:sp modelId="{FE3657D6-E826-4653-B554-8E07DDA342B7}">
      <dsp:nvSpPr>
        <dsp:cNvPr id="0" name=""/>
        <dsp:cNvSpPr/>
      </dsp:nvSpPr>
      <dsp:spPr>
        <a:xfrm>
          <a:off x="0" y="476474"/>
          <a:ext cx="2962656" cy="453641"/>
        </a:xfrm>
        <a:prstGeom prst="roundRect">
          <a:avLst/>
        </a:prstGeom>
        <a:solidFill>
          <a:srgbClr val="0A1D30">
            <a:lumMod val="90000"/>
            <a:lumOff val="10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EFE"/>
              </a:solidFill>
              <a:latin typeface="Arial" panose="020B0604020202020204"/>
              <a:ea typeface="+mn-ea"/>
              <a:cs typeface="+mn-cs"/>
            </a:rPr>
            <a:t>Women Veteran-Owned Small Business Initiative</a:t>
          </a:r>
        </a:p>
      </dsp:txBody>
      <dsp:txXfrm>
        <a:off x="22145" y="498619"/>
        <a:ext cx="2918366" cy="409351"/>
      </dsp:txXfrm>
    </dsp:sp>
    <dsp:sp modelId="{F23255F9-FFB3-4A71-9142-6631ED70CCCC}">
      <dsp:nvSpPr>
        <dsp:cNvPr id="0" name=""/>
        <dsp:cNvSpPr/>
      </dsp:nvSpPr>
      <dsp:spPr>
        <a:xfrm rot="5400000">
          <a:off x="5414671" y="-1453853"/>
          <a:ext cx="362913" cy="5266944"/>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solidFill>
                <a:srgbClr val="0A1D30">
                  <a:hueOff val="0"/>
                  <a:satOff val="0"/>
                  <a:lumOff val="0"/>
                  <a:alphaOff val="0"/>
                </a:srgbClr>
              </a:solidFill>
              <a:latin typeface="Arial" panose="020B0604020202020204"/>
              <a:ea typeface="+mn-ea"/>
              <a:cs typeface="+mn-cs"/>
              <a:hlinkClick xmlns:r="http://schemas.openxmlformats.org/officeDocument/2006/relationships" r:id="rId3"/>
            </a:rPr>
            <a:t>www.vetbiz.va.gov/events</a:t>
          </a:r>
          <a:r>
            <a:rPr lang="en-US" sz="1000" b="1" kern="1200" dirty="0">
              <a:solidFill>
                <a:srgbClr val="0A1D30">
                  <a:hueOff val="0"/>
                  <a:satOff val="0"/>
                  <a:lumOff val="0"/>
                  <a:alphaOff val="0"/>
                </a:srgbClr>
              </a:solidFill>
              <a:latin typeface="Arial" panose="020B0604020202020204"/>
              <a:ea typeface="+mn-ea"/>
              <a:cs typeface="+mn-cs"/>
            </a:rPr>
            <a:t> </a:t>
          </a:r>
        </a:p>
      </dsp:txBody>
      <dsp:txXfrm rot="-5400000">
        <a:off x="2962656" y="1015878"/>
        <a:ext cx="5249228" cy="327481"/>
      </dsp:txXfrm>
    </dsp:sp>
    <dsp:sp modelId="{221C6A2A-1744-4ABC-A5ED-0936013380D7}">
      <dsp:nvSpPr>
        <dsp:cNvPr id="0" name=""/>
        <dsp:cNvSpPr/>
      </dsp:nvSpPr>
      <dsp:spPr>
        <a:xfrm>
          <a:off x="0" y="952797"/>
          <a:ext cx="2962656" cy="453641"/>
        </a:xfrm>
        <a:prstGeom prst="roundRect">
          <a:avLst/>
        </a:prstGeom>
        <a:solidFill>
          <a:srgbClr val="0A1D30">
            <a:lumMod val="75000"/>
            <a:lumOff val="25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EFE"/>
              </a:solidFill>
              <a:latin typeface="Arial" panose="020B0604020202020204"/>
              <a:ea typeface="+mn-ea"/>
              <a:cs typeface="+mn-cs"/>
            </a:rPr>
            <a:t>Upcoming Virtual Business Opportunity Sessions for a variety of business lines</a:t>
          </a:r>
        </a:p>
      </dsp:txBody>
      <dsp:txXfrm>
        <a:off x="22145" y="974942"/>
        <a:ext cx="2918366" cy="409351"/>
      </dsp:txXfrm>
    </dsp:sp>
    <dsp:sp modelId="{61DBC97D-467A-4775-A0B7-91ECFA6066AE}">
      <dsp:nvSpPr>
        <dsp:cNvPr id="0" name=""/>
        <dsp:cNvSpPr/>
      </dsp:nvSpPr>
      <dsp:spPr>
        <a:xfrm rot="5400000">
          <a:off x="5414671" y="-977529"/>
          <a:ext cx="362913" cy="5266944"/>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solidFill>
                <a:srgbClr val="0A1D30">
                  <a:hueOff val="0"/>
                  <a:satOff val="0"/>
                  <a:lumOff val="0"/>
                  <a:alphaOff val="0"/>
                </a:srgbClr>
              </a:solidFill>
              <a:latin typeface="Arial" panose="020B0604020202020204"/>
              <a:ea typeface="+mn-ea"/>
              <a:cs typeface="+mn-cs"/>
              <a:hlinkClick xmlns:r="http://schemas.openxmlformats.org/officeDocument/2006/relationships" r:id="rId4"/>
            </a:rPr>
            <a:t>https://www.va.gov/osdbu/outreach/soc/training.asp</a:t>
          </a:r>
          <a:endParaRPr lang="en-US" sz="1000" b="1" kern="1200" dirty="0">
            <a:solidFill>
              <a:srgbClr val="0A1D30">
                <a:hueOff val="0"/>
                <a:satOff val="0"/>
                <a:lumOff val="0"/>
                <a:alphaOff val="0"/>
              </a:srgbClr>
            </a:solidFill>
            <a:latin typeface="Arial" panose="020B0604020202020204"/>
            <a:ea typeface="+mn-ea"/>
            <a:cs typeface="+mn-cs"/>
          </a:endParaRPr>
        </a:p>
      </dsp:txBody>
      <dsp:txXfrm rot="-5400000">
        <a:off x="2962656" y="1492202"/>
        <a:ext cx="5249228" cy="327481"/>
      </dsp:txXfrm>
    </dsp:sp>
    <dsp:sp modelId="{30C8894A-B39B-49BB-8760-B37088A54408}">
      <dsp:nvSpPr>
        <dsp:cNvPr id="0" name=""/>
        <dsp:cNvSpPr/>
      </dsp:nvSpPr>
      <dsp:spPr>
        <a:xfrm>
          <a:off x="0" y="1429121"/>
          <a:ext cx="2962656" cy="453641"/>
        </a:xfrm>
        <a:prstGeom prst="roundRect">
          <a:avLst/>
        </a:prstGeom>
        <a:solidFill>
          <a:srgbClr val="0A1D30">
            <a:lumMod val="25000"/>
            <a:lumOff val="75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EFE"/>
              </a:solidFill>
              <a:latin typeface="Arial" panose="020B0604020202020204"/>
              <a:ea typeface="+mn-ea"/>
              <a:cs typeface="+mn-cs"/>
            </a:rPr>
            <a:t>Small Business Training Resources</a:t>
          </a:r>
        </a:p>
      </dsp:txBody>
      <dsp:txXfrm>
        <a:off x="22145" y="1451266"/>
        <a:ext cx="2918366" cy="409351"/>
      </dsp:txXfrm>
    </dsp:sp>
    <dsp:sp modelId="{A7AA9121-14C8-4A27-B2C6-8E1FE13A50C7}">
      <dsp:nvSpPr>
        <dsp:cNvPr id="0" name=""/>
        <dsp:cNvSpPr/>
      </dsp:nvSpPr>
      <dsp:spPr>
        <a:xfrm rot="5400000">
          <a:off x="5414671" y="-501205"/>
          <a:ext cx="362913" cy="5266944"/>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solidFill>
                <a:srgbClr val="0A1D30">
                  <a:hueOff val="0"/>
                  <a:satOff val="0"/>
                  <a:lumOff val="0"/>
                  <a:alphaOff val="0"/>
                </a:srgbClr>
              </a:solidFill>
              <a:latin typeface="Arial" panose="020B0604020202020204"/>
              <a:ea typeface="+mn-ea"/>
              <a:cs typeface="+mn-cs"/>
              <a:hlinkClick xmlns:r="http://schemas.openxmlformats.org/officeDocument/2006/relationships" r:id="rId5"/>
            </a:rPr>
            <a:t>https://www.va.gov/osdbu/outreach/soc/webinar-schedules.asp</a:t>
          </a:r>
          <a:endParaRPr lang="en-US" sz="1000" b="1" kern="1200" dirty="0">
            <a:solidFill>
              <a:srgbClr val="0A1D30">
                <a:hueOff val="0"/>
                <a:satOff val="0"/>
                <a:lumOff val="0"/>
                <a:alphaOff val="0"/>
              </a:srgbClr>
            </a:solidFill>
            <a:latin typeface="Arial" panose="020B0604020202020204"/>
            <a:ea typeface="+mn-ea"/>
            <a:cs typeface="+mn-cs"/>
          </a:endParaRPr>
        </a:p>
      </dsp:txBody>
      <dsp:txXfrm rot="-5400000">
        <a:off x="2962656" y="1968526"/>
        <a:ext cx="5249228" cy="327481"/>
      </dsp:txXfrm>
    </dsp:sp>
    <dsp:sp modelId="{3C89E6C1-C617-4AE9-A8DE-48DAA1C92988}">
      <dsp:nvSpPr>
        <dsp:cNvPr id="0" name=""/>
        <dsp:cNvSpPr/>
      </dsp:nvSpPr>
      <dsp:spPr>
        <a:xfrm>
          <a:off x="0" y="1905445"/>
          <a:ext cx="2962656" cy="453641"/>
        </a:xfrm>
        <a:prstGeom prst="roundRect">
          <a:avLst/>
        </a:prstGeom>
        <a:solidFill>
          <a:srgbClr val="0A1D30">
            <a:lumMod val="50000"/>
            <a:lumOff val="50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EFE"/>
              </a:solidFill>
              <a:latin typeface="Arial" panose="020B0604020202020204"/>
              <a:ea typeface="+mn-ea"/>
              <a:cs typeface="+mn-cs"/>
            </a:rPr>
            <a:t>Upcoming Training Webinars</a:t>
          </a:r>
        </a:p>
      </dsp:txBody>
      <dsp:txXfrm>
        <a:off x="22145" y="1927590"/>
        <a:ext cx="2918366" cy="409351"/>
      </dsp:txXfrm>
    </dsp:sp>
    <dsp:sp modelId="{64FE41B8-EB33-4EA5-8DDE-F86A9F08D7ED}">
      <dsp:nvSpPr>
        <dsp:cNvPr id="0" name=""/>
        <dsp:cNvSpPr/>
      </dsp:nvSpPr>
      <dsp:spPr>
        <a:xfrm rot="5400000">
          <a:off x="5414671" y="-24881"/>
          <a:ext cx="362913" cy="5266944"/>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solidFill>
                <a:srgbClr val="0A1D30">
                  <a:hueOff val="0"/>
                  <a:satOff val="0"/>
                  <a:lumOff val="0"/>
                  <a:alphaOff val="0"/>
                </a:srgbClr>
              </a:solidFill>
              <a:latin typeface="Arial" panose="020B0604020202020204"/>
              <a:ea typeface="+mn-ea"/>
              <a:cs typeface="+mn-cs"/>
              <a:hlinkClick xmlns:r="http://schemas.openxmlformats.org/officeDocument/2006/relationships" r:id="rId6"/>
            </a:rPr>
            <a:t>https://www.va.gov/osdbu/acquisition/index.asp</a:t>
          </a:r>
          <a:r>
            <a:rPr lang="en-US" sz="1000" b="1" kern="1200" dirty="0">
              <a:solidFill>
                <a:srgbClr val="0A1D30">
                  <a:hueOff val="0"/>
                  <a:satOff val="0"/>
                  <a:lumOff val="0"/>
                  <a:alphaOff val="0"/>
                </a:srgbClr>
              </a:solidFill>
              <a:latin typeface="Arial" panose="020B0604020202020204"/>
              <a:ea typeface="+mn-ea"/>
              <a:cs typeface="+mn-cs"/>
            </a:rPr>
            <a:t> </a:t>
          </a:r>
        </a:p>
      </dsp:txBody>
      <dsp:txXfrm rot="-5400000">
        <a:off x="2962656" y="2444850"/>
        <a:ext cx="5249228" cy="327481"/>
      </dsp:txXfrm>
    </dsp:sp>
    <dsp:sp modelId="{F798080E-FCF2-449C-B639-C2A750F95C1F}">
      <dsp:nvSpPr>
        <dsp:cNvPr id="0" name=""/>
        <dsp:cNvSpPr/>
      </dsp:nvSpPr>
      <dsp:spPr>
        <a:xfrm>
          <a:off x="0" y="2355644"/>
          <a:ext cx="2962656" cy="453641"/>
        </a:xfrm>
        <a:prstGeom prst="roundRect">
          <a:avLst/>
        </a:prstGeom>
        <a:solidFill>
          <a:srgbClr val="0A1D30">
            <a:lumMod val="75000"/>
            <a:lumOff val="25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EFE"/>
              </a:solidFill>
              <a:latin typeface="Arial" panose="020B0604020202020204"/>
              <a:ea typeface="+mn-ea"/>
              <a:cs typeface="+mn-cs"/>
            </a:rPr>
            <a:t>Acquisition Support</a:t>
          </a:r>
        </a:p>
      </dsp:txBody>
      <dsp:txXfrm>
        <a:off x="22145" y="2377789"/>
        <a:ext cx="2918366" cy="409351"/>
      </dsp:txXfrm>
    </dsp:sp>
    <dsp:sp modelId="{E56EDC7A-3C21-4308-9DA0-7CE5E6B2320B}">
      <dsp:nvSpPr>
        <dsp:cNvPr id="0" name=""/>
        <dsp:cNvSpPr/>
      </dsp:nvSpPr>
      <dsp:spPr>
        <a:xfrm rot="5400000">
          <a:off x="5414671" y="451442"/>
          <a:ext cx="362913" cy="5266944"/>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solidFill>
                <a:srgbClr val="0A1D30">
                  <a:hueOff val="0"/>
                  <a:satOff val="0"/>
                  <a:lumOff val="0"/>
                  <a:alphaOff val="0"/>
                </a:srgbClr>
              </a:solidFill>
              <a:latin typeface="Arial" panose="020B0604020202020204"/>
              <a:ea typeface="+mn-ea"/>
              <a:cs typeface="+mn-cs"/>
              <a:hlinkClick xmlns:r="http://schemas.openxmlformats.org/officeDocument/2006/relationships" r:id="rId7"/>
            </a:rPr>
            <a:t>https://hallways.cap.gsa.gov/app/#/gateway/federal-osdbu-directors-interagency-council/79871/events-calendar</a:t>
          </a:r>
          <a:r>
            <a:rPr lang="en-US" sz="1000" b="1" kern="1200" dirty="0">
              <a:solidFill>
                <a:srgbClr val="0A1D30">
                  <a:hueOff val="0"/>
                  <a:satOff val="0"/>
                  <a:lumOff val="0"/>
                  <a:alphaOff val="0"/>
                </a:srgbClr>
              </a:solidFill>
              <a:latin typeface="Arial" panose="020B0604020202020204"/>
              <a:ea typeface="+mn-ea"/>
              <a:cs typeface="+mn-cs"/>
            </a:rPr>
            <a:t>  </a:t>
          </a:r>
        </a:p>
      </dsp:txBody>
      <dsp:txXfrm rot="-5400000">
        <a:off x="2962656" y="2921173"/>
        <a:ext cx="5249228" cy="327481"/>
      </dsp:txXfrm>
    </dsp:sp>
    <dsp:sp modelId="{D36A4294-E201-4DBA-901D-35844BBB8AAF}">
      <dsp:nvSpPr>
        <dsp:cNvPr id="0" name=""/>
        <dsp:cNvSpPr/>
      </dsp:nvSpPr>
      <dsp:spPr>
        <a:xfrm>
          <a:off x="0" y="2858093"/>
          <a:ext cx="2962656" cy="453641"/>
        </a:xfrm>
        <a:prstGeom prst="roundRect">
          <a:avLst/>
        </a:prstGeom>
        <a:solidFill>
          <a:srgbClr val="0A1D30">
            <a:lumMod val="90000"/>
            <a:lumOff val="10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EFE"/>
              </a:solidFill>
              <a:latin typeface="Arial" panose="020B0604020202020204"/>
              <a:ea typeface="+mn-ea"/>
              <a:cs typeface="+mn-cs"/>
            </a:rPr>
            <a:t>Upcoming Small Business Outreach Events hosted by Other Government Agencies</a:t>
          </a:r>
        </a:p>
      </dsp:txBody>
      <dsp:txXfrm>
        <a:off x="22145" y="2880238"/>
        <a:ext cx="2918366" cy="409351"/>
      </dsp:txXfrm>
    </dsp:sp>
    <dsp:sp modelId="{BE71D421-1936-49F5-AB3A-56FA77AFC60B}">
      <dsp:nvSpPr>
        <dsp:cNvPr id="0" name=""/>
        <dsp:cNvSpPr/>
      </dsp:nvSpPr>
      <dsp:spPr>
        <a:xfrm rot="5400000">
          <a:off x="5414671" y="927765"/>
          <a:ext cx="362913" cy="5266944"/>
        </a:xfrm>
        <a:prstGeom prst="round2SameRect">
          <a:avLst/>
        </a:prstGeom>
        <a:solidFill>
          <a:srgbClr val="42338E">
            <a:alpha val="90000"/>
            <a:tint val="40000"/>
            <a:hueOff val="0"/>
            <a:satOff val="0"/>
            <a:lumOff val="0"/>
            <a:alphaOff val="0"/>
          </a:srgbClr>
        </a:solidFill>
        <a:ln w="12700" cap="flat" cmpd="sng" algn="ctr">
          <a:solidFill>
            <a:srgbClr val="42338E">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solidFill>
                <a:srgbClr val="0A1D30">
                  <a:hueOff val="0"/>
                  <a:satOff val="0"/>
                  <a:lumOff val="0"/>
                  <a:alphaOff val="0"/>
                </a:srgbClr>
              </a:solidFill>
              <a:latin typeface="Arial" panose="020B0604020202020204"/>
              <a:ea typeface="+mn-ea"/>
              <a:cs typeface="+mn-cs"/>
              <a:hlinkClick xmlns:r="http://schemas.openxmlformats.org/officeDocument/2006/relationships" r:id="rId8"/>
            </a:rPr>
            <a:t>https://www.va.gov/osdbu/outreach/dap/index.asp</a:t>
          </a:r>
          <a:endParaRPr lang="en-US" sz="1000" b="1" kern="1200" dirty="0">
            <a:solidFill>
              <a:srgbClr val="0A1D30">
                <a:hueOff val="0"/>
                <a:satOff val="0"/>
                <a:lumOff val="0"/>
                <a:alphaOff val="0"/>
              </a:srgbClr>
            </a:solidFill>
            <a:latin typeface="Arial" panose="020B0604020202020204"/>
            <a:ea typeface="+mn-ea"/>
            <a:cs typeface="+mn-cs"/>
          </a:endParaRPr>
        </a:p>
      </dsp:txBody>
      <dsp:txXfrm rot="-5400000">
        <a:off x="2962656" y="3397496"/>
        <a:ext cx="5249228" cy="327481"/>
      </dsp:txXfrm>
    </dsp:sp>
    <dsp:sp modelId="{C4D44888-A207-4BED-BB89-4C0DD9900116}">
      <dsp:nvSpPr>
        <dsp:cNvPr id="0" name=""/>
        <dsp:cNvSpPr/>
      </dsp:nvSpPr>
      <dsp:spPr>
        <a:xfrm>
          <a:off x="0" y="3334416"/>
          <a:ext cx="2962656" cy="453641"/>
        </a:xfrm>
        <a:prstGeom prst="roundRect">
          <a:avLst/>
        </a:prstGeom>
        <a:solidFill>
          <a:srgbClr val="0A1D30">
            <a:lumMod val="50000"/>
            <a:lumOff val="50000"/>
          </a:srgbClr>
        </a:solidFill>
        <a:ln w="12700" cap="flat" cmpd="sng" algn="ctr">
          <a:solidFill>
            <a:srgbClr val="FFFE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EFE"/>
              </a:solidFill>
              <a:latin typeface="Arial" panose="020B0604020202020204"/>
              <a:ea typeface="+mn-ea"/>
              <a:cs typeface="+mn-cs"/>
            </a:rPr>
            <a:t>Direct Access Program (DAP) – Quarterly one on one with CFM Representative.</a:t>
          </a:r>
        </a:p>
      </dsp:txBody>
      <dsp:txXfrm>
        <a:off x="22145" y="3356561"/>
        <a:ext cx="2918366" cy="40935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Narrow"/>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847F25-FC07-5644-838B-AD1D1E34A84D}" type="datetimeFigureOut">
              <a:rPr lang="en-US" smtClean="0">
                <a:latin typeface="Arial Narrow"/>
              </a:rPr>
              <a:t>1/8/2024</a:t>
            </a:fld>
            <a:endParaRPr lang="en-US" dirty="0">
              <a:latin typeface="Arial Narrow"/>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Narrow"/>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CD26A9-AE6C-1345-B260-F1445C0CBEF1}" type="slidenum">
              <a:rPr lang="en-US" smtClean="0">
                <a:latin typeface="Arial Narrow"/>
              </a:rPr>
              <a:t>‹#›</a:t>
            </a:fld>
            <a:endParaRPr lang="en-US" dirty="0">
              <a:latin typeface="Arial Narrow"/>
            </a:endParaRPr>
          </a:p>
        </p:txBody>
      </p:sp>
    </p:spTree>
    <p:extLst>
      <p:ext uri="{BB962C8B-B14F-4D97-AF65-F5344CB8AC3E}">
        <p14:creationId xmlns:p14="http://schemas.microsoft.com/office/powerpoint/2010/main" val="404017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733E6-CC70-094F-8ACF-9E3612E58ED5}" type="datetimeFigureOut">
              <a:rPr lang="en-US" smtClean="0"/>
              <a:t>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537DF-B7D4-C747-B09D-C6C708BAB960}" type="slidenum">
              <a:rPr lang="en-US" smtClean="0"/>
              <a:t>‹#›</a:t>
            </a:fld>
            <a:endParaRPr lang="en-US" dirty="0"/>
          </a:p>
        </p:txBody>
      </p:sp>
    </p:spTree>
    <p:extLst>
      <p:ext uri="{BB962C8B-B14F-4D97-AF65-F5344CB8AC3E}">
        <p14:creationId xmlns:p14="http://schemas.microsoft.com/office/powerpoint/2010/main" val="188282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1"/>
            <a:r>
              <a:rPr lang="en-US" dirty="0">
                <a:solidFill>
                  <a:srgbClr val="000000"/>
                </a:solidFill>
                <a:latin typeface="Arial" panose="020B0604020202020204" pitchFamily="34" charset="0"/>
              </a:rPr>
              <a:t>April </a:t>
            </a:r>
            <a:r>
              <a:rPr lang="en-US" i="0" dirty="0">
                <a:solidFill>
                  <a:srgbClr val="000000"/>
                </a:solidFill>
                <a:effectLst/>
                <a:latin typeface="Arial" panose="020B0604020202020204" pitchFamily="34" charset="0"/>
              </a:rPr>
              <a:t>24, 2023</a:t>
            </a:r>
            <a:endParaRPr lang="en-US" dirty="0">
              <a:solidFill>
                <a:srgbClr val="000000"/>
              </a:solidFill>
              <a:latin typeface="Arial" panose="020B0604020202020204" pitchFamily="34" charset="0"/>
            </a:endParaRPr>
          </a:p>
          <a:p>
            <a:pPr marL="857250" lvl="2" indent="0">
              <a:buNone/>
            </a:pPr>
            <a:r>
              <a:rPr lang="en-US" sz="1800" b="0" i="0" dirty="0">
                <a:solidFill>
                  <a:srgbClr val="000000"/>
                </a:solidFill>
                <a:effectLst/>
                <a:latin typeface="Arial" panose="020B0604020202020204" pitchFamily="34" charset="0"/>
              </a:rPr>
              <a:t>Dashboards are ready. Will demo on May 1st meeting.</a:t>
            </a:r>
            <a:endParaRPr lang="en-US" sz="1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60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1"/>
            <a:r>
              <a:rPr lang="en-US" dirty="0">
                <a:solidFill>
                  <a:srgbClr val="000000"/>
                </a:solidFill>
                <a:latin typeface="Arial" panose="020B0604020202020204" pitchFamily="34" charset="0"/>
              </a:rPr>
              <a:t>April </a:t>
            </a:r>
            <a:r>
              <a:rPr lang="en-US" i="0" dirty="0">
                <a:solidFill>
                  <a:srgbClr val="000000"/>
                </a:solidFill>
                <a:effectLst/>
                <a:latin typeface="Arial" panose="020B0604020202020204" pitchFamily="34" charset="0"/>
              </a:rPr>
              <a:t>24, 2023</a:t>
            </a:r>
            <a:endParaRPr lang="en-US" dirty="0">
              <a:solidFill>
                <a:srgbClr val="000000"/>
              </a:solidFill>
              <a:latin typeface="Arial" panose="020B0604020202020204" pitchFamily="34" charset="0"/>
            </a:endParaRPr>
          </a:p>
          <a:p>
            <a:pPr marL="857250" lvl="2" indent="0">
              <a:buNone/>
            </a:pPr>
            <a:r>
              <a:rPr lang="en-US" sz="1800" b="0" i="0" dirty="0">
                <a:solidFill>
                  <a:srgbClr val="000000"/>
                </a:solidFill>
                <a:effectLst/>
                <a:latin typeface="Arial" panose="020B0604020202020204" pitchFamily="34" charset="0"/>
              </a:rPr>
              <a:t>Dashboards are ready. Will demo on May 1st meeting.</a:t>
            </a:r>
            <a:endParaRPr lang="en-US" sz="1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51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1"/>
            <a:r>
              <a:rPr lang="en-US" dirty="0">
                <a:solidFill>
                  <a:srgbClr val="000000"/>
                </a:solidFill>
                <a:latin typeface="Arial" panose="020B0604020202020204" pitchFamily="34" charset="0"/>
              </a:rPr>
              <a:t>April </a:t>
            </a:r>
            <a:r>
              <a:rPr lang="en-US" i="0" dirty="0">
                <a:solidFill>
                  <a:srgbClr val="000000"/>
                </a:solidFill>
                <a:effectLst/>
                <a:latin typeface="Arial" panose="020B0604020202020204" pitchFamily="34" charset="0"/>
              </a:rPr>
              <a:t>24, 2023</a:t>
            </a:r>
            <a:endParaRPr lang="en-US" dirty="0">
              <a:solidFill>
                <a:srgbClr val="000000"/>
              </a:solidFill>
              <a:latin typeface="Arial" panose="020B0604020202020204" pitchFamily="34" charset="0"/>
            </a:endParaRPr>
          </a:p>
          <a:p>
            <a:pPr marL="857250" lvl="2" indent="0">
              <a:buNone/>
            </a:pPr>
            <a:r>
              <a:rPr lang="en-US" sz="1800" b="0" i="0" dirty="0">
                <a:solidFill>
                  <a:srgbClr val="000000"/>
                </a:solidFill>
                <a:effectLst/>
                <a:latin typeface="Arial" panose="020B0604020202020204" pitchFamily="34" charset="0"/>
              </a:rPr>
              <a:t>Dashboards are ready. Will demo on May 1st meeting.</a:t>
            </a:r>
            <a:endParaRPr lang="en-US" sz="1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89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1"/>
            <a:r>
              <a:rPr lang="en-US" dirty="0">
                <a:solidFill>
                  <a:srgbClr val="000000"/>
                </a:solidFill>
                <a:latin typeface="Arial" panose="020B0604020202020204" pitchFamily="34" charset="0"/>
              </a:rPr>
              <a:t>April </a:t>
            </a:r>
            <a:r>
              <a:rPr lang="en-US" i="0" dirty="0">
                <a:solidFill>
                  <a:srgbClr val="000000"/>
                </a:solidFill>
                <a:effectLst/>
                <a:latin typeface="Arial" panose="020B0604020202020204" pitchFamily="34" charset="0"/>
              </a:rPr>
              <a:t>24, 2023</a:t>
            </a:r>
            <a:endParaRPr lang="en-US" dirty="0">
              <a:solidFill>
                <a:srgbClr val="000000"/>
              </a:solidFill>
              <a:latin typeface="Arial" panose="020B0604020202020204" pitchFamily="34" charset="0"/>
            </a:endParaRPr>
          </a:p>
          <a:p>
            <a:pPr marL="857250" lvl="2" indent="0">
              <a:buNone/>
            </a:pPr>
            <a:r>
              <a:rPr lang="en-US" sz="1800" b="0" i="0" dirty="0">
                <a:solidFill>
                  <a:srgbClr val="000000"/>
                </a:solidFill>
                <a:effectLst/>
                <a:latin typeface="Arial" panose="020B0604020202020204" pitchFamily="34" charset="0"/>
              </a:rPr>
              <a:t>Dashboards are ready. Will demo on May 1st meeting.</a:t>
            </a:r>
            <a:endParaRPr lang="en-US" sz="1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F7D25-770E-4F77-8331-8C84F68246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57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EE4DEF-BC84-46B0-BCC4-7132546B65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07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EE4DEF-BC84-46B0-BCC4-7132546B65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11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4800175"/>
            <a:ext cx="21336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321701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1" y="4800175"/>
            <a:ext cx="21336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prstClr val="white"/>
              </a:solidFill>
            </a:endParaRPr>
          </a:p>
        </p:txBody>
      </p:sp>
    </p:spTree>
    <p:extLst>
      <p:ext uri="{BB962C8B-B14F-4D97-AF65-F5344CB8AC3E}">
        <p14:creationId xmlns:p14="http://schemas.microsoft.com/office/powerpoint/2010/main" val="362484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1"/>
            <a:ext cx="8229600" cy="3394472"/>
          </a:xfrm>
        </p:spPr>
        <p:txBody>
          <a:bodyPr/>
          <a:lstStyle>
            <a:lvl1pPr>
              <a:defRPr sz="1500"/>
            </a:lvl1pPr>
            <a:lvl2pPr>
              <a:defRPr sz="135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57151"/>
            <a:ext cx="9144000" cy="4800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7" name="Title 1"/>
          <p:cNvSpPr>
            <a:spLocks noGrp="1"/>
          </p:cNvSpPr>
          <p:nvPr>
            <p:ph type="title" hasCustomPrompt="1"/>
          </p:nvPr>
        </p:nvSpPr>
        <p:spPr>
          <a:xfrm>
            <a:off x="0" y="-57151"/>
            <a:ext cx="9144000" cy="480060"/>
          </a:xfrm>
        </p:spPr>
        <p:txBody>
          <a:bodyPr>
            <a:normAutofit/>
          </a:bodyPr>
          <a:lstStyle>
            <a:lvl1pPr>
              <a:defRPr sz="2100" b="1" baseline="0">
                <a:solidFill>
                  <a:schemeClr val="bg1"/>
                </a:solidFill>
              </a:defRPr>
            </a:lvl1pPr>
          </a:lstStyle>
          <a:p>
            <a:r>
              <a:rPr lang="en-US" sz="2700"/>
              <a:t>Click to edit Slide Master Style</a:t>
            </a:r>
            <a:endParaRPr lang="en-US" sz="2700" u="sng"/>
          </a:p>
        </p:txBody>
      </p:sp>
      <p:sp>
        <p:nvSpPr>
          <p:cNvPr id="2" name="Rectangle 1">
            <a:extLst>
              <a:ext uri="{FF2B5EF4-FFF2-40B4-BE49-F238E27FC236}">
                <a16:creationId xmlns:a16="http://schemas.microsoft.com/office/drawing/2014/main" id="{8CC842F6-69A4-3429-7975-EDC5BC29BD7A}"/>
              </a:ext>
            </a:extLst>
          </p:cNvPr>
          <p:cNvSpPr/>
          <p:nvPr userDrawn="1"/>
        </p:nvSpPr>
        <p:spPr>
          <a:xfrm>
            <a:off x="2705936" y="4709832"/>
            <a:ext cx="3157538" cy="334947"/>
          </a:xfrm>
          <a:prstGeom prst="rect">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75630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1"/>
            <a:ext cx="8229600" cy="3394472"/>
          </a:xfrm>
        </p:spPr>
        <p:txBody>
          <a:bodyPr/>
          <a:lstStyle>
            <a:lvl1pPr>
              <a:defRPr sz="1500"/>
            </a:lvl1pPr>
            <a:lvl2pPr>
              <a:defRPr sz="135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57150"/>
            <a:ext cx="9144000" cy="47842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7" name="Title 1"/>
          <p:cNvSpPr>
            <a:spLocks noGrp="1"/>
          </p:cNvSpPr>
          <p:nvPr>
            <p:ph type="title" hasCustomPrompt="1"/>
          </p:nvPr>
        </p:nvSpPr>
        <p:spPr>
          <a:xfrm>
            <a:off x="0" y="-57150"/>
            <a:ext cx="9144000" cy="478427"/>
          </a:xfrm>
        </p:spPr>
        <p:txBody>
          <a:bodyPr>
            <a:normAutofit/>
          </a:bodyPr>
          <a:lstStyle>
            <a:lvl1pPr>
              <a:defRPr b="1" baseline="0">
                <a:solidFill>
                  <a:schemeClr val="bg1"/>
                </a:solidFill>
              </a:defRPr>
            </a:lvl1pPr>
          </a:lstStyle>
          <a:p>
            <a:r>
              <a:rPr lang="en-US" sz="2700"/>
              <a:t>Click to edit Slide Master Style</a:t>
            </a:r>
            <a:endParaRPr lang="en-US" sz="2700" u="sng"/>
          </a:p>
        </p:txBody>
      </p:sp>
    </p:spTree>
    <p:extLst>
      <p:ext uri="{BB962C8B-B14F-4D97-AF65-F5344CB8AC3E}">
        <p14:creationId xmlns:p14="http://schemas.microsoft.com/office/powerpoint/2010/main" val="3674817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3"/>
          <p:cNvSpPr/>
          <p:nvPr/>
        </p:nvSpPr>
        <p:spPr>
          <a:xfrm>
            <a:off x="0" y="-57150"/>
            <a:ext cx="9144000" cy="47842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Title 1"/>
          <p:cNvSpPr>
            <a:spLocks noGrp="1"/>
          </p:cNvSpPr>
          <p:nvPr>
            <p:ph type="title" hasCustomPrompt="1"/>
          </p:nvPr>
        </p:nvSpPr>
        <p:spPr>
          <a:xfrm>
            <a:off x="0" y="-57150"/>
            <a:ext cx="9144000" cy="478427"/>
          </a:xfrm>
        </p:spPr>
        <p:txBody>
          <a:bodyPr>
            <a:normAutofit/>
          </a:bodyPr>
          <a:lstStyle>
            <a:lvl1pPr>
              <a:defRPr b="1" baseline="0">
                <a:solidFill>
                  <a:schemeClr val="bg1"/>
                </a:solidFill>
              </a:defRPr>
            </a:lvl1pPr>
          </a:lstStyle>
          <a:p>
            <a:r>
              <a:rPr lang="en-US" sz="2700"/>
              <a:t>Click to edit Slide Master Style</a:t>
            </a:r>
            <a:endParaRPr lang="en-US" sz="2700" u="sng"/>
          </a:p>
        </p:txBody>
      </p:sp>
    </p:spTree>
    <p:extLst>
      <p:ext uri="{BB962C8B-B14F-4D97-AF65-F5344CB8AC3E}">
        <p14:creationId xmlns:p14="http://schemas.microsoft.com/office/powerpoint/2010/main" val="316851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85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143" y="204792"/>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30"/>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23253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49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31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6507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48828"/>
            <a:ext cx="7403592" cy="365522"/>
          </a:xfrm>
          <a:prstGeom prst="rect">
            <a:avLst/>
          </a:prstGeom>
        </p:spPr>
        <p:txBody>
          <a:bodyPr vert="horz" anchor="b"/>
          <a:lstStyle>
            <a:lvl1pPr algn="l">
              <a:defRPr sz="2400" cap="all" baseline="0">
                <a:solidFill>
                  <a:schemeClr val="bg1"/>
                </a:solidFill>
                <a:latin typeface="+mj-lt"/>
              </a:defRPr>
            </a:lvl1pPr>
          </a:lstStyle>
          <a:p>
            <a:r>
              <a:rPr lang="en-US"/>
              <a:t>Click to edit Master title style</a:t>
            </a:r>
          </a:p>
        </p:txBody>
      </p:sp>
      <p:sp>
        <p:nvSpPr>
          <p:cNvPr id="6" name="Content Placeholder 2"/>
          <p:cNvSpPr>
            <a:spLocks noGrp="1"/>
          </p:cNvSpPr>
          <p:nvPr>
            <p:ph idx="1" hasCustomPrompt="1"/>
          </p:nvPr>
        </p:nvSpPr>
        <p:spPr>
          <a:xfrm>
            <a:off x="457200" y="857253"/>
            <a:ext cx="8229600" cy="3737372"/>
          </a:xfrm>
          <a:prstGeom prst="rect">
            <a:avLst/>
          </a:prstGeom>
        </p:spPr>
        <p:txBody>
          <a:bodyPr/>
          <a:lstStyle>
            <a:lvl1pPr marL="197832" marR="0" indent="-197832" algn="l" defTabSz="633062" rtl="0" eaLnBrk="1" fontAlgn="auto" latinLnBrk="0" hangingPunct="1">
              <a:lnSpc>
                <a:spcPct val="100000"/>
              </a:lnSpc>
              <a:spcBef>
                <a:spcPts val="416"/>
              </a:spcBef>
              <a:spcAft>
                <a:spcPts val="0"/>
              </a:spcAft>
              <a:buClrTx/>
              <a:buSzTx/>
              <a:buFont typeface="Arial" charset="0"/>
              <a:buChar char="•"/>
              <a:tabLst/>
              <a:defRPr kumimoji="0" lang="en-US" sz="1200" b="0" i="0" u="none" strike="noStrike" kern="1200" cap="none" spc="0" normalizeH="0" baseline="0" noProof="0">
                <a:ln>
                  <a:noFill/>
                </a:ln>
                <a:solidFill>
                  <a:srgbClr val="000000"/>
                </a:solidFill>
                <a:effectLst/>
                <a:uLnTx/>
                <a:uFillTx/>
                <a:latin typeface="+mn-lt"/>
              </a:defRPr>
            </a:lvl1pPr>
            <a:lvl2pPr marL="357197" marR="0" indent="-169256" algn="l" defTabSz="633062" rtl="0" eaLnBrk="1" fontAlgn="auto" latinLnBrk="0" hangingPunct="1">
              <a:lnSpc>
                <a:spcPct val="100000"/>
              </a:lnSpc>
              <a:spcBef>
                <a:spcPts val="0"/>
              </a:spcBef>
              <a:spcAft>
                <a:spcPts val="0"/>
              </a:spcAft>
              <a:buClrTx/>
              <a:buSzTx/>
              <a:buFont typeface="LucidaGrande" charset="0"/>
              <a:buChar char="-"/>
              <a:tabLst/>
              <a:defRPr sz="1200">
                <a:latin typeface="+mn-lt"/>
              </a:defRPr>
            </a:lvl2pPr>
            <a:lvl3pPr marL="506450" marR="0" indent="-158266" algn="l" defTabSz="633062" rtl="0" eaLnBrk="1" fontAlgn="auto" latinLnBrk="0" hangingPunct="1">
              <a:lnSpc>
                <a:spcPct val="100000"/>
              </a:lnSpc>
              <a:spcBef>
                <a:spcPts val="0"/>
              </a:spcBef>
              <a:spcAft>
                <a:spcPts val="0"/>
              </a:spcAft>
              <a:buClrTx/>
              <a:buSzPct val="80000"/>
              <a:buFont typeface="Courier New" charset="0"/>
              <a:buChar char="o"/>
              <a:tabLst/>
              <a:defRPr kumimoji="0" lang="en-US" sz="1200" b="0" i="0" u="none" strike="noStrike" kern="1200" cap="none" spc="0" normalizeH="0" baseline="0" noProof="0">
                <a:ln>
                  <a:noFill/>
                </a:ln>
                <a:solidFill>
                  <a:srgbClr val="000000"/>
                </a:solidFill>
                <a:effectLst/>
                <a:uLnTx/>
                <a:uFillTx/>
                <a:latin typeface="Calibri" panose="020F0502020204030204"/>
              </a:defRPr>
            </a:lvl3pPr>
            <a:lvl4pPr marL="0" marR="0" indent="0" algn="l" defTabSz="633062" rtl="0" eaLnBrk="1" fontAlgn="auto" latinLnBrk="0" hangingPunct="1">
              <a:lnSpc>
                <a:spcPct val="100000"/>
              </a:lnSpc>
              <a:spcBef>
                <a:spcPts val="1247"/>
              </a:spcBef>
              <a:spcAft>
                <a:spcPts val="0"/>
              </a:spcAft>
              <a:buClrTx/>
              <a:buSzTx/>
              <a:buFont typeface=".AppleSystemUIFont" charset="-120"/>
              <a:buNone/>
              <a:tabLst/>
              <a:defRPr sz="1200">
                <a:latin typeface="+mn-lt"/>
              </a:defRPr>
            </a:lvl4pPr>
            <a:lvl5pPr marL="0" marR="0" indent="0" algn="l" defTabSz="633062" rtl="0" eaLnBrk="1" fontAlgn="auto" latinLnBrk="0" hangingPunct="1">
              <a:lnSpc>
                <a:spcPct val="100000"/>
              </a:lnSpc>
              <a:spcBef>
                <a:spcPts val="416"/>
              </a:spcBef>
              <a:spcAft>
                <a:spcPts val="416"/>
              </a:spcAft>
              <a:buClrTx/>
              <a:buSzTx/>
              <a:buFont typeface="Arial" panose="020B0604020202020204" pitchFamily="34" charset="0"/>
              <a:buNone/>
              <a:tabLst/>
              <a:defRPr sz="1200">
                <a:latin typeface="+mn-lt"/>
              </a:defRPr>
            </a:lvl5pPr>
            <a:lvl6pPr marL="0" marR="0" indent="0" algn="l" defTabSz="633062" rtl="0" eaLnBrk="1" fontAlgn="auto" latinLnBrk="0" hangingPunct="1">
              <a:lnSpc>
                <a:spcPct val="100000"/>
              </a:lnSpc>
              <a:spcBef>
                <a:spcPts val="831"/>
              </a:spcBef>
              <a:spcAft>
                <a:spcPts val="0"/>
              </a:spcAft>
              <a:buClrTx/>
              <a:buSzTx/>
              <a:buFontTx/>
              <a:buNone/>
              <a:tabLst/>
              <a:defRPr sz="1200"/>
            </a:lvl6pPr>
          </a:lstStyle>
          <a:p>
            <a:pPr marL="197832" marR="0" lvl="0" indent="-197832" algn="l" defTabSz="633062" rtl="0" eaLnBrk="1" fontAlgn="auto" latinLnBrk="0" hangingPunct="1">
              <a:lnSpc>
                <a:spcPct val="100000"/>
              </a:lnSpc>
              <a:spcBef>
                <a:spcPts val="416"/>
              </a:spcBef>
              <a:spcAft>
                <a:spcPts val="0"/>
              </a:spcAft>
              <a:buClrTx/>
              <a:buSzTx/>
              <a:buFont typeface="Arial" charset="0"/>
              <a:buChar char="•"/>
              <a:tabLst/>
              <a:defRPr/>
            </a:pP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Level 1 is used for body text. The bullet is optional and may be removed. </a:t>
            </a:r>
            <a:b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Click “indent more” to access additional text styles.</a:t>
            </a:r>
          </a:p>
          <a:p>
            <a:pPr marL="357197" marR="0" lvl="1" indent="-169256" algn="l" defTabSz="633062" rtl="0" eaLnBrk="1" fontAlgn="auto" latinLnBrk="0" hangingPunct="1">
              <a:lnSpc>
                <a:spcPct val="100000"/>
              </a:lnSpc>
              <a:spcBef>
                <a:spcPts val="0"/>
              </a:spcBef>
              <a:spcAft>
                <a:spcPts val="0"/>
              </a:spcAft>
              <a:buClrTx/>
              <a:buSzTx/>
              <a:buFont typeface="LucidaGrande" charset="0"/>
              <a:buChar char="-"/>
              <a:tabLst/>
              <a:defRPr/>
            </a:pPr>
            <a:r>
              <a:rPr kumimoji="0" lang="en-US" sz="1108" b="0" i="0" u="none" strike="noStrike" kern="1200" cap="none" spc="0" normalizeH="0" baseline="0" noProof="0">
                <a:ln>
                  <a:noFill/>
                </a:ln>
                <a:solidFill>
                  <a:srgbClr val="000000"/>
                </a:solidFill>
                <a:effectLst/>
                <a:uLnTx/>
                <a:uFillTx/>
                <a:latin typeface="Calibri" charset="0"/>
                <a:cs typeface="Calibri" charset="0"/>
              </a:rPr>
              <a:t>Second level is a nested text bullet</a:t>
            </a:r>
          </a:p>
          <a:p>
            <a:pPr marL="506450" marR="0" lvl="2" indent="-158266" algn="l" defTabSz="633062" rtl="0" eaLnBrk="1" fontAlgn="auto" latinLnBrk="0" hangingPunct="1">
              <a:lnSpc>
                <a:spcPct val="100000"/>
              </a:lnSpc>
              <a:spcBef>
                <a:spcPts val="0"/>
              </a:spcBef>
              <a:spcAft>
                <a:spcPts val="0"/>
              </a:spcAft>
              <a:buClrTx/>
              <a:buSzPct val="80000"/>
              <a:buFont typeface="Courier New" charset="0"/>
              <a:buChar char="o"/>
              <a:tabLst/>
              <a:defRPr/>
            </a:pP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Third level is a nested text bullet. </a:t>
            </a:r>
          </a:p>
          <a:p>
            <a:pPr marL="0" marR="0" lvl="3" indent="0" algn="l" defTabSz="633062" rtl="0" eaLnBrk="1" fontAlgn="auto" latinLnBrk="0" hangingPunct="1">
              <a:lnSpc>
                <a:spcPct val="100000"/>
              </a:lnSpc>
              <a:spcBef>
                <a:spcPts val="1247"/>
              </a:spcBef>
              <a:spcAft>
                <a:spcPts val="0"/>
              </a:spcAft>
              <a:buClrTx/>
              <a:buSzTx/>
              <a:buFont typeface=".AppleSystemUIFont" charset="-120"/>
              <a:buNone/>
              <a:tabLst/>
              <a:defRPr/>
            </a:pPr>
            <a:r>
              <a:rPr kumimoji="0" lang="en-US" sz="1108" b="1" i="0" u="none" strike="noStrike" kern="1200" cap="all" spc="69" normalizeH="0" baseline="0" noProof="0">
                <a:ln>
                  <a:noFill/>
                </a:ln>
                <a:solidFill>
                  <a:srgbClr val="243646"/>
                </a:solidFill>
                <a:effectLst/>
                <a:uLnTx/>
                <a:uFillTx/>
                <a:latin typeface="Calibri" charset="0"/>
                <a:cs typeface="Calibri" charset="0"/>
              </a:rPr>
              <a:t>Level 4 is an optional subhead</a:t>
            </a:r>
          </a:p>
          <a:p>
            <a:pPr marL="0" marR="0" lvl="4" indent="0" algn="l" defTabSz="633062" rtl="0" eaLnBrk="1" fontAlgn="auto" latinLnBrk="0" hangingPunct="1">
              <a:lnSpc>
                <a:spcPct val="100000"/>
              </a:lnSpc>
              <a:spcBef>
                <a:spcPts val="416"/>
              </a:spcBef>
              <a:spcAft>
                <a:spcPts val="416"/>
              </a:spcAft>
              <a:buClrTx/>
              <a:buSzTx/>
              <a:buFont typeface="Arial" panose="020B0604020202020204" pitchFamily="34" charset="0"/>
              <a:buNone/>
              <a:tabLst/>
              <a:defRPr/>
            </a:pPr>
            <a:r>
              <a:rPr kumimoji="0" lang="en-US" sz="969" b="0" i="1" u="none" strike="noStrike" kern="1200" cap="none" spc="0" normalizeH="0" baseline="0" noProof="0">
                <a:ln>
                  <a:noFill/>
                </a:ln>
                <a:solidFill>
                  <a:srgbClr val="000000"/>
                </a:solidFill>
                <a:effectLst/>
                <a:uLnTx/>
                <a:uFillTx/>
                <a:latin typeface="Georgia" charset="0"/>
              </a:rPr>
              <a:t>Level 5 is an optional short description. </a:t>
            </a:r>
          </a:p>
          <a:p>
            <a:pPr marL="0" marR="0" lvl="5" indent="0" algn="l" defTabSz="633062" rtl="0" eaLnBrk="1" fontAlgn="auto" latinLnBrk="0" hangingPunct="1">
              <a:lnSpc>
                <a:spcPct val="100000"/>
              </a:lnSpc>
              <a:spcBef>
                <a:spcPts val="831"/>
              </a:spcBef>
              <a:spcAft>
                <a:spcPts val="0"/>
              </a:spcAft>
              <a:buClrTx/>
              <a:buSzTx/>
              <a:buFontTx/>
              <a:buNone/>
              <a:tabLst/>
              <a:defRPr/>
            </a:pPr>
            <a:r>
              <a:rPr kumimoji="0" lang="en-US" sz="761" b="0" i="1" u="none" strike="noStrike" kern="1200" cap="none" spc="0" normalizeH="0" baseline="0" noProof="0">
                <a:ln>
                  <a:noFill/>
                </a:ln>
                <a:solidFill>
                  <a:srgbClr val="000000"/>
                </a:solidFill>
                <a:effectLst/>
                <a:uLnTx/>
                <a:uFillTx/>
                <a:latin typeface="Calibri" charset="0"/>
                <a:cs typeface="Calibri" charset="0"/>
              </a:rPr>
              <a:t>Level 6 is used for source information or footnotes.</a:t>
            </a:r>
          </a:p>
        </p:txBody>
      </p:sp>
      <p:sp>
        <p:nvSpPr>
          <p:cNvPr id="7" name="Slide Number Placeholder 10"/>
          <p:cNvSpPr>
            <a:spLocks noGrp="1"/>
          </p:cNvSpPr>
          <p:nvPr>
            <p:ph type="sldNum" sz="quarter" idx="12"/>
          </p:nvPr>
        </p:nvSpPr>
        <p:spPr>
          <a:xfrm>
            <a:off x="6457950" y="4767264"/>
            <a:ext cx="2057400" cy="273844"/>
          </a:xfrm>
          <a:prstGeom prst="rect">
            <a:avLst/>
          </a:prstGeom>
        </p:spPr>
        <p:txBody>
          <a:bodyPr/>
          <a:lstStyle>
            <a:lvl1pPr>
              <a:defRPr/>
            </a:lvl1pPr>
          </a:lstStyle>
          <a:p>
            <a:pPr>
              <a:defRPr/>
            </a:pPr>
            <a:fld id="{6B864F98-A3F4-4225-9B73-C923C3F85F37}" type="slidenum">
              <a:rPr lang="en-US"/>
              <a:pPr>
                <a:defRPr/>
              </a:pPr>
              <a:t>‹#›</a:t>
            </a:fld>
            <a:endParaRPr lang="en-US" dirty="0"/>
          </a:p>
        </p:txBody>
      </p:sp>
    </p:spTree>
    <p:extLst>
      <p:ext uri="{BB962C8B-B14F-4D97-AF65-F5344CB8AC3E}">
        <p14:creationId xmlns:p14="http://schemas.microsoft.com/office/powerpoint/2010/main" val="2265720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48828"/>
            <a:ext cx="7403592" cy="365522"/>
          </a:xfrm>
          <a:prstGeom prst="rect">
            <a:avLst/>
          </a:prstGeom>
        </p:spPr>
        <p:txBody>
          <a:bodyPr vert="horz" anchor="b"/>
          <a:lstStyle>
            <a:lvl1pPr algn="l">
              <a:defRPr sz="2400" cap="all" baseline="0">
                <a:solidFill>
                  <a:schemeClr val="bg1"/>
                </a:solidFill>
                <a:latin typeface="+mj-lt"/>
              </a:defRPr>
            </a:lvl1pPr>
          </a:lstStyle>
          <a:p>
            <a:r>
              <a:rPr lang="en-US"/>
              <a:t>Click to edit Master title style</a:t>
            </a:r>
          </a:p>
        </p:txBody>
      </p:sp>
      <p:sp>
        <p:nvSpPr>
          <p:cNvPr id="6" name="Content Placeholder 2"/>
          <p:cNvSpPr>
            <a:spLocks noGrp="1"/>
          </p:cNvSpPr>
          <p:nvPr>
            <p:ph idx="1" hasCustomPrompt="1"/>
          </p:nvPr>
        </p:nvSpPr>
        <p:spPr>
          <a:xfrm>
            <a:off x="457200" y="857253"/>
            <a:ext cx="8229600" cy="3737372"/>
          </a:xfrm>
          <a:prstGeom prst="rect">
            <a:avLst/>
          </a:prstGeom>
        </p:spPr>
        <p:txBody>
          <a:bodyPr/>
          <a:lstStyle>
            <a:lvl1pPr marL="197832" marR="0" indent="-197832" algn="l" defTabSz="633062" rtl="0" eaLnBrk="1" fontAlgn="auto" latinLnBrk="0" hangingPunct="1">
              <a:lnSpc>
                <a:spcPct val="100000"/>
              </a:lnSpc>
              <a:spcBef>
                <a:spcPts val="416"/>
              </a:spcBef>
              <a:spcAft>
                <a:spcPts val="0"/>
              </a:spcAft>
              <a:buClrTx/>
              <a:buSzTx/>
              <a:buFont typeface="Arial" charset="0"/>
              <a:buChar char="•"/>
              <a:tabLst/>
              <a:defRPr kumimoji="0" lang="en-US" sz="1200" b="0" i="0" u="none" strike="noStrike" kern="1200" cap="none" spc="0" normalizeH="0" baseline="0" noProof="0">
                <a:ln>
                  <a:noFill/>
                </a:ln>
                <a:solidFill>
                  <a:srgbClr val="000000"/>
                </a:solidFill>
                <a:effectLst/>
                <a:uLnTx/>
                <a:uFillTx/>
                <a:latin typeface="+mn-lt"/>
              </a:defRPr>
            </a:lvl1pPr>
            <a:lvl2pPr marL="357197" marR="0" indent="-169256" algn="l" defTabSz="633062" rtl="0" eaLnBrk="1" fontAlgn="auto" latinLnBrk="0" hangingPunct="1">
              <a:lnSpc>
                <a:spcPct val="100000"/>
              </a:lnSpc>
              <a:spcBef>
                <a:spcPts val="0"/>
              </a:spcBef>
              <a:spcAft>
                <a:spcPts val="0"/>
              </a:spcAft>
              <a:buClrTx/>
              <a:buSzTx/>
              <a:buFont typeface="LucidaGrande" charset="0"/>
              <a:buChar char="-"/>
              <a:tabLst/>
              <a:defRPr sz="1200">
                <a:latin typeface="+mn-lt"/>
              </a:defRPr>
            </a:lvl2pPr>
            <a:lvl3pPr marL="506450" marR="0" indent="-158266" algn="l" defTabSz="633062" rtl="0" eaLnBrk="1" fontAlgn="auto" latinLnBrk="0" hangingPunct="1">
              <a:lnSpc>
                <a:spcPct val="100000"/>
              </a:lnSpc>
              <a:spcBef>
                <a:spcPts val="0"/>
              </a:spcBef>
              <a:spcAft>
                <a:spcPts val="0"/>
              </a:spcAft>
              <a:buClrTx/>
              <a:buSzPct val="80000"/>
              <a:buFont typeface="Courier New" charset="0"/>
              <a:buChar char="o"/>
              <a:tabLst/>
              <a:defRPr kumimoji="0" lang="en-US" sz="1200" b="0" i="0" u="none" strike="noStrike" kern="1200" cap="none" spc="0" normalizeH="0" baseline="0" noProof="0">
                <a:ln>
                  <a:noFill/>
                </a:ln>
                <a:solidFill>
                  <a:srgbClr val="000000"/>
                </a:solidFill>
                <a:effectLst/>
                <a:uLnTx/>
                <a:uFillTx/>
                <a:latin typeface="Calibri" panose="020F0502020204030204"/>
              </a:defRPr>
            </a:lvl3pPr>
            <a:lvl4pPr marL="0" marR="0" indent="0" algn="l" defTabSz="633062" rtl="0" eaLnBrk="1" fontAlgn="auto" latinLnBrk="0" hangingPunct="1">
              <a:lnSpc>
                <a:spcPct val="100000"/>
              </a:lnSpc>
              <a:spcBef>
                <a:spcPts val="1247"/>
              </a:spcBef>
              <a:spcAft>
                <a:spcPts val="0"/>
              </a:spcAft>
              <a:buClrTx/>
              <a:buSzTx/>
              <a:buFont typeface=".AppleSystemUIFont" charset="-120"/>
              <a:buNone/>
              <a:tabLst/>
              <a:defRPr sz="1200">
                <a:latin typeface="+mn-lt"/>
              </a:defRPr>
            </a:lvl4pPr>
            <a:lvl5pPr marL="0" marR="0" indent="0" algn="l" defTabSz="633062" rtl="0" eaLnBrk="1" fontAlgn="auto" latinLnBrk="0" hangingPunct="1">
              <a:lnSpc>
                <a:spcPct val="100000"/>
              </a:lnSpc>
              <a:spcBef>
                <a:spcPts val="416"/>
              </a:spcBef>
              <a:spcAft>
                <a:spcPts val="416"/>
              </a:spcAft>
              <a:buClrTx/>
              <a:buSzTx/>
              <a:buFont typeface="Arial" panose="020B0604020202020204" pitchFamily="34" charset="0"/>
              <a:buNone/>
              <a:tabLst/>
              <a:defRPr sz="1200">
                <a:latin typeface="+mn-lt"/>
              </a:defRPr>
            </a:lvl5pPr>
            <a:lvl6pPr marL="0" marR="0" indent="0" algn="l" defTabSz="633062" rtl="0" eaLnBrk="1" fontAlgn="auto" latinLnBrk="0" hangingPunct="1">
              <a:lnSpc>
                <a:spcPct val="100000"/>
              </a:lnSpc>
              <a:spcBef>
                <a:spcPts val="831"/>
              </a:spcBef>
              <a:spcAft>
                <a:spcPts val="0"/>
              </a:spcAft>
              <a:buClrTx/>
              <a:buSzTx/>
              <a:buFontTx/>
              <a:buNone/>
              <a:tabLst/>
              <a:defRPr sz="1200"/>
            </a:lvl6pPr>
          </a:lstStyle>
          <a:p>
            <a:pPr marL="197832" marR="0" lvl="0" indent="-197832" algn="l" defTabSz="633062" rtl="0" eaLnBrk="1" fontAlgn="auto" latinLnBrk="0" hangingPunct="1">
              <a:lnSpc>
                <a:spcPct val="100000"/>
              </a:lnSpc>
              <a:spcBef>
                <a:spcPts val="416"/>
              </a:spcBef>
              <a:spcAft>
                <a:spcPts val="0"/>
              </a:spcAft>
              <a:buClrTx/>
              <a:buSzTx/>
              <a:buFont typeface="Arial" charset="0"/>
              <a:buChar char="•"/>
              <a:tabLst/>
              <a:defRPr/>
            </a:pP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Level 1 is used for body text. The bullet is optional and may be removed. </a:t>
            </a:r>
            <a:b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Click “indent more” to access additional text styles.</a:t>
            </a:r>
          </a:p>
          <a:p>
            <a:pPr marL="357197" marR="0" lvl="1" indent="-169256" algn="l" defTabSz="633062" rtl="0" eaLnBrk="1" fontAlgn="auto" latinLnBrk="0" hangingPunct="1">
              <a:lnSpc>
                <a:spcPct val="100000"/>
              </a:lnSpc>
              <a:spcBef>
                <a:spcPts val="0"/>
              </a:spcBef>
              <a:spcAft>
                <a:spcPts val="0"/>
              </a:spcAft>
              <a:buClrTx/>
              <a:buSzTx/>
              <a:buFont typeface="LucidaGrande" charset="0"/>
              <a:buChar char="-"/>
              <a:tabLst/>
              <a:defRPr/>
            </a:pPr>
            <a:r>
              <a:rPr kumimoji="0" lang="en-US" sz="1108" b="0" i="0" u="none" strike="noStrike" kern="1200" cap="none" spc="0" normalizeH="0" baseline="0" noProof="0">
                <a:ln>
                  <a:noFill/>
                </a:ln>
                <a:solidFill>
                  <a:srgbClr val="000000"/>
                </a:solidFill>
                <a:effectLst/>
                <a:uLnTx/>
                <a:uFillTx/>
                <a:latin typeface="Calibri" charset="0"/>
                <a:cs typeface="Calibri" charset="0"/>
              </a:rPr>
              <a:t>Second level is a nested text bullet</a:t>
            </a:r>
          </a:p>
          <a:p>
            <a:pPr marL="506450" marR="0" lvl="2" indent="-158266" algn="l" defTabSz="633062" rtl="0" eaLnBrk="1" fontAlgn="auto" latinLnBrk="0" hangingPunct="1">
              <a:lnSpc>
                <a:spcPct val="100000"/>
              </a:lnSpc>
              <a:spcBef>
                <a:spcPts val="0"/>
              </a:spcBef>
              <a:spcAft>
                <a:spcPts val="0"/>
              </a:spcAft>
              <a:buClrTx/>
              <a:buSzPct val="80000"/>
              <a:buFont typeface="Courier New" charset="0"/>
              <a:buChar char="o"/>
              <a:tabLst/>
              <a:defRPr/>
            </a:pPr>
            <a:r>
              <a:rPr kumimoji="0" lang="en-US" sz="1108" b="0" i="0" u="none" strike="noStrike" kern="1200" cap="none" spc="0" normalizeH="0" baseline="0" noProof="0">
                <a:ln>
                  <a:noFill/>
                </a:ln>
                <a:solidFill>
                  <a:srgbClr val="000000"/>
                </a:solidFill>
                <a:effectLst/>
                <a:uLnTx/>
                <a:uFillTx/>
                <a:latin typeface="Calibri" panose="020F0502020204030204"/>
                <a:ea typeface="+mn-ea"/>
                <a:cs typeface="+mn-cs"/>
              </a:rPr>
              <a:t>Third level is a nested text bullet. </a:t>
            </a:r>
          </a:p>
          <a:p>
            <a:pPr marL="0" marR="0" lvl="3" indent="0" algn="l" defTabSz="633062" rtl="0" eaLnBrk="1" fontAlgn="auto" latinLnBrk="0" hangingPunct="1">
              <a:lnSpc>
                <a:spcPct val="100000"/>
              </a:lnSpc>
              <a:spcBef>
                <a:spcPts val="1247"/>
              </a:spcBef>
              <a:spcAft>
                <a:spcPts val="0"/>
              </a:spcAft>
              <a:buClrTx/>
              <a:buSzTx/>
              <a:buFont typeface=".AppleSystemUIFont" charset="-120"/>
              <a:buNone/>
              <a:tabLst/>
              <a:defRPr/>
            </a:pPr>
            <a:r>
              <a:rPr kumimoji="0" lang="en-US" sz="1108" b="1" i="0" u="none" strike="noStrike" kern="1200" cap="all" spc="69" normalizeH="0" baseline="0" noProof="0">
                <a:ln>
                  <a:noFill/>
                </a:ln>
                <a:solidFill>
                  <a:srgbClr val="243646"/>
                </a:solidFill>
                <a:effectLst/>
                <a:uLnTx/>
                <a:uFillTx/>
                <a:latin typeface="Calibri" charset="0"/>
                <a:cs typeface="Calibri" charset="0"/>
              </a:rPr>
              <a:t>Level 4 is an optional subhead</a:t>
            </a:r>
          </a:p>
          <a:p>
            <a:pPr marL="0" marR="0" lvl="4" indent="0" algn="l" defTabSz="633062" rtl="0" eaLnBrk="1" fontAlgn="auto" latinLnBrk="0" hangingPunct="1">
              <a:lnSpc>
                <a:spcPct val="100000"/>
              </a:lnSpc>
              <a:spcBef>
                <a:spcPts val="416"/>
              </a:spcBef>
              <a:spcAft>
                <a:spcPts val="416"/>
              </a:spcAft>
              <a:buClrTx/>
              <a:buSzTx/>
              <a:buFont typeface="Arial" panose="020B0604020202020204" pitchFamily="34" charset="0"/>
              <a:buNone/>
              <a:tabLst/>
              <a:defRPr/>
            </a:pPr>
            <a:r>
              <a:rPr kumimoji="0" lang="en-US" sz="969" b="0" i="1" u="none" strike="noStrike" kern="1200" cap="none" spc="0" normalizeH="0" baseline="0" noProof="0">
                <a:ln>
                  <a:noFill/>
                </a:ln>
                <a:solidFill>
                  <a:srgbClr val="000000"/>
                </a:solidFill>
                <a:effectLst/>
                <a:uLnTx/>
                <a:uFillTx/>
                <a:latin typeface="Georgia" charset="0"/>
              </a:rPr>
              <a:t>Level 5 is an optional short description. </a:t>
            </a:r>
          </a:p>
          <a:p>
            <a:pPr marL="0" marR="0" lvl="5" indent="0" algn="l" defTabSz="633062" rtl="0" eaLnBrk="1" fontAlgn="auto" latinLnBrk="0" hangingPunct="1">
              <a:lnSpc>
                <a:spcPct val="100000"/>
              </a:lnSpc>
              <a:spcBef>
                <a:spcPts val="831"/>
              </a:spcBef>
              <a:spcAft>
                <a:spcPts val="0"/>
              </a:spcAft>
              <a:buClrTx/>
              <a:buSzTx/>
              <a:buFontTx/>
              <a:buNone/>
              <a:tabLst/>
              <a:defRPr/>
            </a:pPr>
            <a:r>
              <a:rPr kumimoji="0" lang="en-US" sz="761" b="0" i="1" u="none" strike="noStrike" kern="1200" cap="none" spc="0" normalizeH="0" baseline="0" noProof="0">
                <a:ln>
                  <a:noFill/>
                </a:ln>
                <a:solidFill>
                  <a:srgbClr val="000000"/>
                </a:solidFill>
                <a:effectLst/>
                <a:uLnTx/>
                <a:uFillTx/>
                <a:latin typeface="Calibri" charset="0"/>
                <a:cs typeface="Calibri" charset="0"/>
              </a:rPr>
              <a:t>Level 6 is used for source information or footnotes.</a:t>
            </a:r>
          </a:p>
        </p:txBody>
      </p:sp>
      <p:sp>
        <p:nvSpPr>
          <p:cNvPr id="7" name="Slide Number Placeholder 10"/>
          <p:cNvSpPr>
            <a:spLocks noGrp="1"/>
          </p:cNvSpPr>
          <p:nvPr>
            <p:ph type="sldNum" sz="quarter" idx="12"/>
          </p:nvPr>
        </p:nvSpPr>
        <p:spPr>
          <a:xfrm>
            <a:off x="6457950" y="4767264"/>
            <a:ext cx="2057400" cy="273844"/>
          </a:xfrm>
          <a:prstGeom prst="rect">
            <a:avLst/>
          </a:prstGeom>
        </p:spPr>
        <p:txBody>
          <a:bodyPr/>
          <a:lstStyle>
            <a:lvl1pPr>
              <a:defRPr/>
            </a:lvl1pPr>
          </a:lstStyle>
          <a:p>
            <a:pPr>
              <a:defRPr/>
            </a:pPr>
            <a:fld id="{6B864F98-A3F4-4225-9B73-C923C3F85F37}" type="slidenum">
              <a:rPr lang="en-US"/>
              <a:pPr>
                <a:defRPr/>
              </a:pPr>
              <a:t>‹#›</a:t>
            </a:fld>
            <a:endParaRPr lang="en-US" dirty="0"/>
          </a:p>
        </p:txBody>
      </p:sp>
    </p:spTree>
    <p:extLst>
      <p:ext uri="{BB962C8B-B14F-4D97-AF65-F5344CB8AC3E}">
        <p14:creationId xmlns:p14="http://schemas.microsoft.com/office/powerpoint/2010/main" val="300050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386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0" y="3"/>
            <a:ext cx="9144000" cy="51435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70" dirty="0">
              <a:solidFill>
                <a:srgbClr val="000000"/>
              </a:solidFill>
            </a:endParaRPr>
          </a:p>
        </p:txBody>
      </p:sp>
      <p:graphicFrame>
        <p:nvGraphicFramePr>
          <p:cNvPr id="4" name="Object 3" hidden="1"/>
          <p:cNvGraphicFramePr>
            <a:graphicFrameLocks noChangeAspect="1"/>
          </p:cNvGraphicFramePr>
          <p:nvPr userDrawn="1">
            <p:custDataLst>
              <p:tags r:id="rId1"/>
            </p:custDataLst>
          </p:nvPr>
        </p:nvGraphicFramePr>
        <p:xfrm>
          <a:off x="1589" y="1198"/>
          <a:ext cx="1587" cy="119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89" y="1198"/>
                        <a:ext cx="1587" cy="1190"/>
                      </a:xfrm>
                      <a:prstGeom prst="rect">
                        <a:avLst/>
                      </a:prstGeom>
                    </p:spPr>
                  </p:pic>
                </p:oleObj>
              </mc:Fallback>
            </mc:AlternateContent>
          </a:graphicData>
        </a:graphic>
      </p:graphicFrame>
      <p:sp>
        <p:nvSpPr>
          <p:cNvPr id="2" name="Title 1"/>
          <p:cNvSpPr>
            <a:spLocks noGrp="1"/>
          </p:cNvSpPr>
          <p:nvPr>
            <p:ph type="ctrTitle"/>
          </p:nvPr>
        </p:nvSpPr>
        <p:spPr>
          <a:xfrm>
            <a:off x="752392" y="1020961"/>
            <a:ext cx="7514789" cy="3167438"/>
          </a:xfrm>
        </p:spPr>
        <p:txBody>
          <a:bodyPr>
            <a:normAutofit/>
          </a:bodyPr>
          <a:lstStyle>
            <a:lvl1pPr algn="l">
              <a:defRPr sz="2089">
                <a:solidFill>
                  <a:schemeClr val="bg1"/>
                </a:solidFill>
              </a:defRPr>
            </a:lvl1pPr>
          </a:lstStyle>
          <a:p>
            <a:r>
              <a:rPr lang="en-US"/>
              <a:t>Click to edit Master title style</a:t>
            </a:r>
          </a:p>
        </p:txBody>
      </p:sp>
      <p:sp>
        <p:nvSpPr>
          <p:cNvPr id="7" name="Slide Number Placeholder 5"/>
          <p:cNvSpPr txBox="1">
            <a:spLocks/>
          </p:cNvSpPr>
          <p:nvPr userDrawn="1"/>
        </p:nvSpPr>
        <p:spPr>
          <a:xfrm>
            <a:off x="6937831" y="4800180"/>
            <a:ext cx="2133600" cy="273844"/>
          </a:xfrm>
          <a:prstGeom prst="rect">
            <a:avLst/>
          </a:prstGeom>
        </p:spPr>
        <p:txBody>
          <a:bodyPr vert="horz" lIns="28932" tIns="14467" rIns="28932" bIns="14467"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380" smtClean="0">
                <a:solidFill>
                  <a:prstClr val="white"/>
                </a:solidFill>
              </a:rPr>
              <a:pPr/>
              <a:t>‹#›</a:t>
            </a:fld>
            <a:endParaRPr lang="en-US" sz="380" dirty="0">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85958" y="4188246"/>
            <a:ext cx="2334101" cy="524828"/>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560590" y="4154142"/>
            <a:ext cx="1950720" cy="52425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13"/>
          <p:cNvGrpSpPr/>
          <p:nvPr userDrawn="1"/>
        </p:nvGrpSpPr>
        <p:grpSpPr>
          <a:xfrm>
            <a:off x="0" y="781672"/>
            <a:ext cx="9144000" cy="2418728"/>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 name="Rectangle 2"/>
            <p:cNvSpPr/>
            <p:nvPr userDrawn="1"/>
          </p:nvSpPr>
          <p:spPr>
            <a:xfrm>
              <a:off x="0" y="1295400"/>
              <a:ext cx="8263548"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Tree>
    <p:extLst>
      <p:ext uri="{BB962C8B-B14F-4D97-AF65-F5344CB8AC3E}">
        <p14:creationId xmlns:p14="http://schemas.microsoft.com/office/powerpoint/2010/main" val="3617192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054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4032718"/>
            <a:ext cx="9144000" cy="111085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dirty="0">
              <a:solidFill>
                <a:prstClr val="white"/>
              </a:solidFill>
            </a:endParaRPr>
          </a:p>
        </p:txBody>
      </p:sp>
      <p:sp>
        <p:nvSpPr>
          <p:cNvPr id="6" name="Title 1"/>
          <p:cNvSpPr txBox="1">
            <a:spLocks/>
          </p:cNvSpPr>
          <p:nvPr userDrawn="1"/>
        </p:nvSpPr>
        <p:spPr>
          <a:xfrm>
            <a:off x="2921341" y="3602803"/>
            <a:ext cx="5775325" cy="337901"/>
          </a:xfrm>
          <a:prstGeom prst="rect">
            <a:avLst/>
          </a:prstGeom>
          <a:ln>
            <a:solidFill>
              <a:schemeClr val="bg1"/>
            </a:solidFill>
          </a:ln>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500" dirty="0">
                <a:solidFill>
                  <a:srgbClr val="000000"/>
                </a:solidFill>
              </a:rPr>
              <a:t>August 30, 2017</a:t>
            </a:r>
          </a:p>
        </p:txBody>
      </p:sp>
      <p:grpSp>
        <p:nvGrpSpPr>
          <p:cNvPr id="12" name="Group 11"/>
          <p:cNvGrpSpPr/>
          <p:nvPr userDrawn="1"/>
        </p:nvGrpSpPr>
        <p:grpSpPr>
          <a:xfrm>
            <a:off x="1285686" y="1270531"/>
            <a:ext cx="6572628" cy="1168526"/>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8625" b="1" spc="-75"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050" b="1" dirty="0">
                  <a:solidFill>
                    <a:srgbClr val="00B0F0"/>
                  </a:solidFill>
                  <a:latin typeface="Arial" panose="020B0604020202020204" pitchFamily="34" charset="0"/>
                  <a:cs typeface="Arial" panose="020B0604020202020204" pitchFamily="34" charset="0"/>
                </a:rPr>
                <a:t>Key Leaders </a:t>
              </a:r>
              <a:br>
                <a:rPr lang="en-US" sz="4050" b="1" dirty="0">
                  <a:solidFill>
                    <a:srgbClr val="00B0F0"/>
                  </a:solidFill>
                  <a:latin typeface="Arial" panose="020B0604020202020204" pitchFamily="34" charset="0"/>
                  <a:cs typeface="Arial" panose="020B0604020202020204" pitchFamily="34" charset="0"/>
                </a:rPr>
              </a:br>
              <a:r>
                <a:rPr lang="en-US" sz="405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4233684"/>
            <a:ext cx="3048000" cy="61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8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57150"/>
            <a:ext cx="9144000" cy="54864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57150"/>
            <a:ext cx="9144000" cy="548640"/>
          </a:xfrm>
        </p:spPr>
        <p:txBody>
          <a:bodyPr>
            <a:normAutofit/>
          </a:bodyPr>
          <a:lstStyle>
            <a:lvl1pPr>
              <a:defRPr b="1" baseline="0">
                <a:solidFill>
                  <a:schemeClr val="bg1"/>
                </a:solidFill>
              </a:defRPr>
            </a:lvl1pPr>
          </a:lstStyle>
          <a:p>
            <a:r>
              <a:rPr lang="en-US" sz="2700" dirty="0"/>
              <a:t>Agenda</a:t>
            </a:r>
            <a:endParaRPr lang="en-US" sz="2700" u="sng" dirty="0"/>
          </a:p>
        </p:txBody>
      </p:sp>
      <p:sp>
        <p:nvSpPr>
          <p:cNvPr id="6" name="TextBox 5"/>
          <p:cNvSpPr txBox="1"/>
          <p:nvPr userDrawn="1"/>
        </p:nvSpPr>
        <p:spPr>
          <a:xfrm>
            <a:off x="331375" y="1244599"/>
            <a:ext cx="8481253" cy="276999"/>
          </a:xfrm>
          <a:prstGeom prst="rect">
            <a:avLst/>
          </a:prstGeom>
          <a:solidFill>
            <a:srgbClr val="00B0F0"/>
          </a:solidFill>
        </p:spPr>
        <p:txBody>
          <a:bodyPr wrap="square" lIns="68580" tIns="34290" rIns="68580" bIns="34290" rtlCol="0">
            <a:spAutoFit/>
          </a:bodyPr>
          <a:lstStyle/>
          <a:p>
            <a:endParaRPr lang="en-US" sz="1350" dirty="0">
              <a:solidFill>
                <a:srgbClr val="000000"/>
              </a:solidFill>
            </a:endParaRPr>
          </a:p>
        </p:txBody>
      </p:sp>
      <p:sp>
        <p:nvSpPr>
          <p:cNvPr id="7" name="TextBox 6"/>
          <p:cNvSpPr txBox="1"/>
          <p:nvPr userDrawn="1"/>
        </p:nvSpPr>
        <p:spPr>
          <a:xfrm>
            <a:off x="647693" y="2062423"/>
            <a:ext cx="7892223" cy="646331"/>
          </a:xfrm>
          <a:prstGeom prst="rect">
            <a:avLst/>
          </a:prstGeom>
          <a:noFill/>
        </p:spPr>
        <p:txBody>
          <a:bodyPr wrap="square" lIns="68580" tIns="34290" rIns="68580" bIns="34290" rtlCol="0" anchor="ctr">
            <a:spAutoFit/>
          </a:bodyPr>
          <a:lstStyle/>
          <a:p>
            <a:pPr marL="0" lvl="1" indent="-257175">
              <a:spcBef>
                <a:spcPts val="900"/>
              </a:spcBef>
              <a:buFont typeface="+mj-lt"/>
              <a:buAutoNum type="arabicPeriod"/>
            </a:pPr>
            <a:r>
              <a:rPr lang="en-US" sz="1500" b="1" dirty="0">
                <a:solidFill>
                  <a:srgbClr val="000000"/>
                </a:solidFill>
              </a:rPr>
              <a:t>Good News Story</a:t>
            </a:r>
          </a:p>
          <a:p>
            <a:pPr marL="0" lvl="1">
              <a:spcBef>
                <a:spcPts val="900"/>
              </a:spcBef>
            </a:pPr>
            <a:endParaRPr lang="en-US" sz="1500" b="1" dirty="0">
              <a:solidFill>
                <a:srgbClr val="000000"/>
              </a:solidFill>
            </a:endParaRPr>
          </a:p>
        </p:txBody>
      </p:sp>
    </p:spTree>
    <p:extLst>
      <p:ext uri="{BB962C8B-B14F-4D97-AF65-F5344CB8AC3E}">
        <p14:creationId xmlns:p14="http://schemas.microsoft.com/office/powerpoint/2010/main" val="3616261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57150"/>
            <a:ext cx="9144000" cy="54864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57150"/>
            <a:ext cx="9144000" cy="54864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2374279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4800177"/>
            <a:ext cx="21336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3248243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57150"/>
            <a:ext cx="9144000" cy="54864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7" name="Title 1"/>
          <p:cNvSpPr>
            <a:spLocks noGrp="1"/>
          </p:cNvSpPr>
          <p:nvPr>
            <p:ph type="title" hasCustomPrompt="1"/>
          </p:nvPr>
        </p:nvSpPr>
        <p:spPr>
          <a:xfrm>
            <a:off x="0" y="-57150"/>
            <a:ext cx="9144000" cy="54864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79760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57150"/>
            <a:ext cx="9144000" cy="54864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Title 1"/>
          <p:cNvSpPr>
            <a:spLocks noGrp="1"/>
          </p:cNvSpPr>
          <p:nvPr>
            <p:ph type="title" hasCustomPrompt="1"/>
          </p:nvPr>
        </p:nvSpPr>
        <p:spPr>
          <a:xfrm>
            <a:off x="0" y="-57150"/>
            <a:ext cx="9144000" cy="54864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2581944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859"/>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144" y="204794"/>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32"/>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96011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528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8139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4767336"/>
            <a:ext cx="2895600" cy="273844"/>
          </a:xfrm>
          <a:prstGeom prst="rect">
            <a:avLst/>
          </a:prstGeom>
        </p:spPr>
        <p:txBody>
          <a:bodyPr lIns="91440" tIns="45720" rIns="91440" bIns="45720"/>
          <a:lstStyle>
            <a:lvl1pPr algn="ctr">
              <a:defRPr sz="788"/>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5184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3628-13C5-A7AE-F526-3D527C4BA5C7}"/>
              </a:ext>
            </a:extLst>
          </p:cNvPr>
          <p:cNvSpPr>
            <a:spLocks noGrp="1"/>
          </p:cNvSpPr>
          <p:nvPr>
            <p:ph type="ctrTitle" hasCustomPrompt="1"/>
          </p:nvPr>
        </p:nvSpPr>
        <p:spPr>
          <a:xfrm>
            <a:off x="1143000" y="1471967"/>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680A5EC9-EB36-74C4-B022-A50CE40A3BD8}"/>
              </a:ext>
            </a:extLst>
          </p:cNvPr>
          <p:cNvSpPr>
            <a:spLocks noGrp="1"/>
          </p:cNvSpPr>
          <p:nvPr>
            <p:ph type="subTitle" idx="1"/>
          </p:nvPr>
        </p:nvSpPr>
        <p:spPr>
          <a:xfrm>
            <a:off x="1143000" y="3331723"/>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918344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F9AB-AB58-3315-3DAD-392CD8E53384}"/>
              </a:ext>
            </a:extLst>
          </p:cNvPr>
          <p:cNvSpPr>
            <a:spLocks noGrp="1"/>
          </p:cNvSpPr>
          <p:nvPr>
            <p:ph type="title" hasCustomPrompt="1"/>
          </p:nvPr>
        </p:nvSpPr>
        <p:spPr>
          <a:xfrm>
            <a:off x="1621824" y="551873"/>
            <a:ext cx="7273496"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F80CEE6-24EF-A247-BC26-8655744BD661}"/>
              </a:ext>
            </a:extLst>
          </p:cNvPr>
          <p:cNvSpPr>
            <a:spLocks noGrp="1"/>
          </p:cNvSpPr>
          <p:nvPr>
            <p:ph idx="1"/>
          </p:nvPr>
        </p:nvSpPr>
        <p:spPr>
          <a:xfrm>
            <a:off x="1621825" y="1628713"/>
            <a:ext cx="7281218" cy="3129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337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1919-78F9-4E36-07CC-0F57D33EE786}"/>
              </a:ext>
            </a:extLst>
          </p:cNvPr>
          <p:cNvSpPr>
            <a:spLocks noGrp="1"/>
          </p:cNvSpPr>
          <p:nvPr>
            <p:ph type="title" hasCustomPrompt="1"/>
          </p:nvPr>
        </p:nvSpPr>
        <p:spPr>
          <a:xfrm>
            <a:off x="202224" y="1684864"/>
            <a:ext cx="8686799" cy="850943"/>
          </a:xfrm>
        </p:spPr>
        <p:txBody>
          <a:bodyPr anchor="b">
            <a:noAutofit/>
          </a:bodyPr>
          <a:lstStyle>
            <a:lvl1pPr>
              <a:defRPr sz="45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A105AFA-0E85-5503-2A73-DDBC2AA2EF47}"/>
              </a:ext>
            </a:extLst>
          </p:cNvPr>
          <p:cNvSpPr>
            <a:spLocks noGrp="1"/>
          </p:cNvSpPr>
          <p:nvPr>
            <p:ph type="body" idx="1"/>
          </p:nvPr>
        </p:nvSpPr>
        <p:spPr>
          <a:xfrm>
            <a:off x="623888" y="2904579"/>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3220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0D31-4840-814B-1666-0EAA7E8FA41B}"/>
              </a:ext>
            </a:extLst>
          </p:cNvPr>
          <p:cNvSpPr>
            <a:spLocks noGrp="1"/>
          </p:cNvSpPr>
          <p:nvPr>
            <p:ph type="title" hasCustomPrompt="1"/>
          </p:nvPr>
        </p:nvSpPr>
        <p:spPr>
          <a:xfrm>
            <a:off x="1686698" y="273844"/>
            <a:ext cx="7199355"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E96C45D-14A5-7493-A36A-813C4D079CFB}"/>
              </a:ext>
            </a:extLst>
          </p:cNvPr>
          <p:cNvSpPr>
            <a:spLocks noGrp="1"/>
          </p:cNvSpPr>
          <p:nvPr>
            <p:ph sz="half" idx="1"/>
          </p:nvPr>
        </p:nvSpPr>
        <p:spPr>
          <a:xfrm>
            <a:off x="1686697" y="1369219"/>
            <a:ext cx="3456803" cy="3162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BB6418-BCF1-2436-F766-B0F21DD29479}"/>
              </a:ext>
            </a:extLst>
          </p:cNvPr>
          <p:cNvSpPr>
            <a:spLocks noGrp="1"/>
          </p:cNvSpPr>
          <p:nvPr>
            <p:ph sz="half" idx="2"/>
          </p:nvPr>
        </p:nvSpPr>
        <p:spPr>
          <a:xfrm>
            <a:off x="5429250" y="1369219"/>
            <a:ext cx="3456803" cy="3162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61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1903-0AD1-3BCE-285F-3ACC100376AD}"/>
              </a:ext>
            </a:extLst>
          </p:cNvPr>
          <p:cNvSpPr>
            <a:spLocks noGrp="1"/>
          </p:cNvSpPr>
          <p:nvPr>
            <p:ph type="title" hasCustomPrompt="1"/>
          </p:nvPr>
        </p:nvSpPr>
        <p:spPr>
          <a:xfrm>
            <a:off x="1631092" y="273845"/>
            <a:ext cx="7219436" cy="8104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C62B52C-8DA6-4A44-FF4B-E4333D58EA25}"/>
              </a:ext>
            </a:extLst>
          </p:cNvPr>
          <p:cNvSpPr>
            <a:spLocks noGrp="1"/>
          </p:cNvSpPr>
          <p:nvPr>
            <p:ph type="body" idx="1"/>
          </p:nvPr>
        </p:nvSpPr>
        <p:spPr>
          <a:xfrm>
            <a:off x="9727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BC06CCF-5ABD-CF3B-566E-1BCFEADD9222}"/>
              </a:ext>
            </a:extLst>
          </p:cNvPr>
          <p:cNvSpPr>
            <a:spLocks noGrp="1"/>
          </p:cNvSpPr>
          <p:nvPr>
            <p:ph sz="half" idx="2"/>
          </p:nvPr>
        </p:nvSpPr>
        <p:spPr>
          <a:xfrm>
            <a:off x="972742" y="1878807"/>
            <a:ext cx="3868340" cy="2653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CE2554-2399-7CB4-A2FB-BDD39CA0BBF3}"/>
              </a:ext>
            </a:extLst>
          </p:cNvPr>
          <p:cNvSpPr>
            <a:spLocks noGrp="1"/>
          </p:cNvSpPr>
          <p:nvPr>
            <p:ph type="body" sz="quarter" idx="3"/>
          </p:nvPr>
        </p:nvSpPr>
        <p:spPr>
          <a:xfrm>
            <a:off x="4963136"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D13CFD4-D06A-ADCA-2A63-8A0FF6112076}"/>
              </a:ext>
            </a:extLst>
          </p:cNvPr>
          <p:cNvSpPr>
            <a:spLocks noGrp="1"/>
          </p:cNvSpPr>
          <p:nvPr>
            <p:ph sz="quarter" idx="4"/>
          </p:nvPr>
        </p:nvSpPr>
        <p:spPr>
          <a:xfrm>
            <a:off x="4963136" y="1878806"/>
            <a:ext cx="3887391" cy="2653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382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D169-0CAC-1E9A-603E-DEB49A5D4036}"/>
              </a:ext>
            </a:extLst>
          </p:cNvPr>
          <p:cNvSpPr>
            <a:spLocks noGrp="1"/>
          </p:cNvSpPr>
          <p:nvPr>
            <p:ph type="title" hasCustomPrompt="1"/>
          </p:nvPr>
        </p:nvSpPr>
        <p:spPr>
          <a:xfrm>
            <a:off x="1714500" y="273844"/>
            <a:ext cx="7171553" cy="994172"/>
          </a:xfrm>
        </p:spPr>
        <p:txBody>
          <a:bodyPr/>
          <a:lstStyle/>
          <a:p>
            <a:r>
              <a:rPr lang="en-US" dirty="0"/>
              <a:t>CLICK TO EDIT MASTER TITLE STYLE</a:t>
            </a:r>
          </a:p>
        </p:txBody>
      </p:sp>
    </p:spTree>
    <p:extLst>
      <p:ext uri="{BB962C8B-B14F-4D97-AF65-F5344CB8AC3E}">
        <p14:creationId xmlns:p14="http://schemas.microsoft.com/office/powerpoint/2010/main" val="2280198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206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974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062C9-8570-87CF-A533-826587055833}"/>
              </a:ext>
            </a:extLst>
          </p:cNvPr>
          <p:cNvSpPr>
            <a:spLocks noGrp="1"/>
          </p:cNvSpPr>
          <p:nvPr>
            <p:ph type="title"/>
          </p:nvPr>
        </p:nvSpPr>
        <p:spPr>
          <a:xfrm>
            <a:off x="1510260" y="342900"/>
            <a:ext cx="2949178" cy="120015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3B29134E-B85F-4B06-1118-7F1DFA2421E6}"/>
              </a:ext>
            </a:extLst>
          </p:cNvPr>
          <p:cNvSpPr>
            <a:spLocks noGrp="1"/>
          </p:cNvSpPr>
          <p:nvPr>
            <p:ph idx="1"/>
          </p:nvPr>
        </p:nvSpPr>
        <p:spPr>
          <a:xfrm>
            <a:off x="4572000" y="444844"/>
            <a:ext cx="4324511" cy="40528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BB8DA39-DC60-515C-7245-2BE0F2512D29}"/>
              </a:ext>
            </a:extLst>
          </p:cNvPr>
          <p:cNvSpPr>
            <a:spLocks noGrp="1"/>
          </p:cNvSpPr>
          <p:nvPr>
            <p:ph type="body" sz="half" idx="2"/>
          </p:nvPr>
        </p:nvSpPr>
        <p:spPr>
          <a:xfrm>
            <a:off x="1510260" y="163904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23282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85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143" y="204792"/>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30"/>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8058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F4EC-449B-3D5C-54CA-1AAB4D1B9554}"/>
              </a:ext>
            </a:extLst>
          </p:cNvPr>
          <p:cNvSpPr>
            <a:spLocks noGrp="1"/>
          </p:cNvSpPr>
          <p:nvPr>
            <p:ph type="title"/>
          </p:nvPr>
        </p:nvSpPr>
        <p:spPr>
          <a:xfrm>
            <a:off x="5931603" y="26377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60235F6-E9D3-215D-A766-B08F9E0748AD}"/>
              </a:ext>
            </a:extLst>
          </p:cNvPr>
          <p:cNvSpPr>
            <a:spLocks noGrp="1"/>
          </p:cNvSpPr>
          <p:nvPr>
            <p:ph type="pic" idx="1"/>
          </p:nvPr>
        </p:nvSpPr>
        <p:spPr>
          <a:xfrm>
            <a:off x="1649627" y="263770"/>
            <a:ext cx="4179674" cy="442253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DB16BCA-371A-55B5-C7BC-DC08CD9A99C2}"/>
              </a:ext>
            </a:extLst>
          </p:cNvPr>
          <p:cNvSpPr>
            <a:spLocks noGrp="1"/>
          </p:cNvSpPr>
          <p:nvPr>
            <p:ph type="body" sz="half" idx="2"/>
          </p:nvPr>
        </p:nvSpPr>
        <p:spPr>
          <a:xfrm>
            <a:off x="5931602" y="1569427"/>
            <a:ext cx="2949178" cy="31194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4421588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F6FE-EF0B-4900-6035-FACE38A51CA6}"/>
              </a:ext>
            </a:extLst>
          </p:cNvPr>
          <p:cNvSpPr>
            <a:spLocks noGrp="1"/>
          </p:cNvSpPr>
          <p:nvPr>
            <p:ph type="title"/>
          </p:nvPr>
        </p:nvSpPr>
        <p:spPr>
          <a:xfrm>
            <a:off x="1603289" y="273844"/>
            <a:ext cx="7275041" cy="1035078"/>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A1FD6878-24E1-4C6D-874F-53035312ABD1}"/>
              </a:ext>
            </a:extLst>
          </p:cNvPr>
          <p:cNvSpPr>
            <a:spLocks noGrp="1"/>
          </p:cNvSpPr>
          <p:nvPr>
            <p:ph type="body" orient="vert" idx="1"/>
          </p:nvPr>
        </p:nvSpPr>
        <p:spPr>
          <a:xfrm>
            <a:off x="1603288" y="1369219"/>
            <a:ext cx="7275041" cy="328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7773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0EC93D-C254-2243-5A9B-37F38796FD28}"/>
              </a:ext>
            </a:extLst>
          </p:cNvPr>
          <p:cNvSpPr>
            <a:spLocks noGrp="1"/>
          </p:cNvSpPr>
          <p:nvPr>
            <p:ph type="title" orient="vert"/>
          </p:nvPr>
        </p:nvSpPr>
        <p:spPr>
          <a:xfrm>
            <a:off x="6877307"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E40F51-52A1-F710-A48C-2904E0BD0579}"/>
              </a:ext>
            </a:extLst>
          </p:cNvPr>
          <p:cNvSpPr>
            <a:spLocks noGrp="1"/>
          </p:cNvSpPr>
          <p:nvPr>
            <p:ph type="body" orient="vert" idx="1"/>
          </p:nvPr>
        </p:nvSpPr>
        <p:spPr>
          <a:xfrm>
            <a:off x="1649628" y="265051"/>
            <a:ext cx="5122648"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03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52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5368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334"/>
            <a:ext cx="2133600" cy="273844"/>
          </a:xfrm>
          <a:prstGeom prst="rect">
            <a:avLst/>
          </a:prstGeom>
        </p:spPr>
        <p:txBody>
          <a:bodyPr lIns="91440" tIns="45720" rIns="91440" bIns="45720"/>
          <a:lstStyle/>
          <a:p>
            <a:pPr defTabSz="342900"/>
            <a:endParaRPr lang="en-US" dirty="0">
              <a:solidFill>
                <a:srgbClr val="000000"/>
              </a:solidFill>
            </a:endParaRPr>
          </a:p>
        </p:txBody>
      </p:sp>
      <p:sp>
        <p:nvSpPr>
          <p:cNvPr id="5" name="Footer Placeholder 4"/>
          <p:cNvSpPr>
            <a:spLocks noGrp="1"/>
          </p:cNvSpPr>
          <p:nvPr>
            <p:ph type="ftr" sz="quarter" idx="11"/>
          </p:nvPr>
        </p:nvSpPr>
        <p:spPr>
          <a:xfrm>
            <a:off x="3124200" y="4767334"/>
            <a:ext cx="2895600" cy="273844"/>
          </a:xfrm>
          <a:prstGeom prst="rect">
            <a:avLst/>
          </a:prstGeom>
        </p:spPr>
        <p:txBody>
          <a:bodyPr lIns="91440" tIns="45720" rIns="91440" bIns="45720"/>
          <a:lstStyle/>
          <a:p>
            <a:pPr defTabSz="342900"/>
            <a:r>
              <a:rPr lang="en-US" dirty="0">
                <a:solidFill>
                  <a:srgbClr val="000000"/>
                </a:solidFill>
              </a:rPr>
              <a:t>Working Draft, Pre-Decisional, Deliberative Documet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895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4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4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334"/>
            <a:ext cx="2133600" cy="273844"/>
          </a:xfrm>
          <a:prstGeom prst="rect">
            <a:avLst/>
          </a:prstGeom>
        </p:spPr>
        <p:txBody>
          <a:bodyPr lIns="91440" tIns="45720" rIns="91440" bIns="45720"/>
          <a:lstStyle/>
          <a:p>
            <a:pPr defTabSz="342900"/>
            <a:endParaRPr lang="en-US" dirty="0">
              <a:solidFill>
                <a:srgbClr val="000000"/>
              </a:solidFill>
            </a:endParaRPr>
          </a:p>
        </p:txBody>
      </p:sp>
      <p:sp>
        <p:nvSpPr>
          <p:cNvPr id="5" name="Footer Placeholder 4"/>
          <p:cNvSpPr>
            <a:spLocks noGrp="1"/>
          </p:cNvSpPr>
          <p:nvPr>
            <p:ph type="ftr" sz="quarter" idx="11"/>
          </p:nvPr>
        </p:nvSpPr>
        <p:spPr>
          <a:xfrm>
            <a:off x="3124200" y="4767334"/>
            <a:ext cx="2895600" cy="273844"/>
          </a:xfrm>
          <a:prstGeom prst="rect">
            <a:avLst/>
          </a:prstGeom>
        </p:spPr>
        <p:txBody>
          <a:bodyPr lIns="91440" tIns="45720" rIns="91440" bIns="45720"/>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685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a:xfrm>
            <a:off x="0" y="-57151"/>
            <a:ext cx="9144000" cy="4800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57151"/>
            <a:ext cx="9144000" cy="480060"/>
          </a:xfrm>
        </p:spPr>
        <p:txBody>
          <a:bodyPr>
            <a:normAutofit/>
          </a:bodyPr>
          <a:lstStyle>
            <a:lvl1pPr>
              <a:defRPr b="1" baseline="0">
                <a:solidFill>
                  <a:schemeClr val="bg1"/>
                </a:solidFill>
              </a:defRPr>
            </a:lvl1pPr>
          </a:lstStyle>
          <a:p>
            <a:r>
              <a:rPr lang="en-US" sz="2700"/>
              <a:t>Click to edit Slide Master Style</a:t>
            </a:r>
            <a:endParaRPr lang="en-US" sz="2700" u="sng"/>
          </a:p>
        </p:txBody>
      </p:sp>
    </p:spTree>
    <p:extLst>
      <p:ext uri="{BB962C8B-B14F-4D97-AF65-F5344CB8AC3E}">
        <p14:creationId xmlns:p14="http://schemas.microsoft.com/office/powerpoint/2010/main" val="22602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4" name="Rectangle 3"/>
          <p:cNvSpPr/>
          <p:nvPr/>
        </p:nvSpPr>
        <p:spPr>
          <a:xfrm>
            <a:off x="0" y="-57151"/>
            <a:ext cx="9144000" cy="48006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57151"/>
            <a:ext cx="9144000" cy="480060"/>
          </a:xfrm>
        </p:spPr>
        <p:txBody>
          <a:bodyPr>
            <a:normAutofit/>
          </a:bodyPr>
          <a:lstStyle>
            <a:lvl1pPr>
              <a:defRPr b="1" baseline="0">
                <a:solidFill>
                  <a:schemeClr val="bg1"/>
                </a:solidFill>
              </a:defRPr>
            </a:lvl1pPr>
          </a:lstStyle>
          <a:p>
            <a:r>
              <a:rPr lang="en-US" sz="2700"/>
              <a:t>Click to edit Slide Master Style</a:t>
            </a:r>
            <a:endParaRPr lang="en-US" sz="2700" u="sng"/>
          </a:p>
        </p:txBody>
      </p:sp>
      <p:sp>
        <p:nvSpPr>
          <p:cNvPr id="6" name="Slide Number Placeholder 2">
            <a:extLst>
              <a:ext uri="{FF2B5EF4-FFF2-40B4-BE49-F238E27FC236}">
                <a16:creationId xmlns:a16="http://schemas.microsoft.com/office/drawing/2014/main" id="{3B6318EB-1370-2D4D-8813-75CEBC5EDBB0}"/>
              </a:ext>
            </a:extLst>
          </p:cNvPr>
          <p:cNvSpPr txBox="1">
            <a:spLocks/>
          </p:cNvSpPr>
          <p:nvPr userDrawn="1"/>
        </p:nvSpPr>
        <p:spPr>
          <a:xfrm>
            <a:off x="8749327" y="4751134"/>
            <a:ext cx="384630" cy="273844"/>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fld id="{D983F1FA-211D-3044-9E35-958DFBC26156}" type="slidenum">
              <a:rPr lang="en-US" sz="900" smtClean="0">
                <a:solidFill>
                  <a:schemeClr val="accent6">
                    <a:lumMod val="90000"/>
                  </a:schemeClr>
                </a:solidFill>
              </a:rPr>
              <a:pPr algn="ctr" defTabSz="342900"/>
              <a:t>‹#›</a:t>
            </a:fld>
            <a:endParaRPr lang="en-US" sz="1350" dirty="0">
              <a:solidFill>
                <a:schemeClr val="accent6">
                  <a:lumMod val="90000"/>
                </a:schemeClr>
              </a:solidFill>
            </a:endParaRPr>
          </a:p>
        </p:txBody>
      </p:sp>
    </p:spTree>
    <p:extLst>
      <p:ext uri="{BB962C8B-B14F-4D97-AF65-F5344CB8AC3E}">
        <p14:creationId xmlns:p14="http://schemas.microsoft.com/office/powerpoint/2010/main" val="310038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3.png"/><Relationship Id="rId2" Type="http://schemas.openxmlformats.org/officeDocument/2006/relationships/slideLayout" Target="../slideLayouts/slideLayout9.xml"/><Relationship Id="rId16"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22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4605511"/>
            <a:ext cx="9144000" cy="54887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4703626"/>
            <a:ext cx="2209800" cy="368990"/>
          </a:xfrm>
          <a:prstGeom prst="rect">
            <a:avLst/>
          </a:prstGeom>
        </p:spPr>
      </p:pic>
      <p:sp>
        <p:nvSpPr>
          <p:cNvPr id="6" name="Slide Number Placeholder 5"/>
          <p:cNvSpPr>
            <a:spLocks noGrp="1"/>
          </p:cNvSpPr>
          <p:nvPr>
            <p:ph type="sldNum" sz="quarter" idx="4"/>
          </p:nvPr>
        </p:nvSpPr>
        <p:spPr>
          <a:xfrm>
            <a:off x="6937831" y="4800175"/>
            <a:ext cx="2133600" cy="273844"/>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4629150"/>
            <a:ext cx="2037558" cy="41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7149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22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p:nvGrpSpPr>
        <p:grpSpPr>
          <a:xfrm>
            <a:off x="0" y="4605511"/>
            <a:ext cx="9144000" cy="54887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342900"/>
              <a:endParaRPr lang="en-US" sz="1350"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 y="6172200"/>
              <a:ext cx="1524000" cy="5461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PPSeal.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53130" y="6184206"/>
              <a:ext cx="1933670" cy="641350"/>
            </a:xfrm>
            <a:prstGeom prst="rect">
              <a:avLst/>
            </a:prstGeom>
          </p:spPr>
        </p:pic>
      </p:grpSp>
      <p:sp>
        <p:nvSpPr>
          <p:cNvPr id="10" name="Slide Number Placeholder 2">
            <a:extLst>
              <a:ext uri="{FF2B5EF4-FFF2-40B4-BE49-F238E27FC236}">
                <a16:creationId xmlns:a16="http://schemas.microsoft.com/office/drawing/2014/main" id="{A5C64214-0FAB-4DC1-BD42-E427C35C67D3}"/>
              </a:ext>
            </a:extLst>
          </p:cNvPr>
          <p:cNvSpPr txBox="1">
            <a:spLocks/>
          </p:cNvSpPr>
          <p:nvPr/>
        </p:nvSpPr>
        <p:spPr>
          <a:xfrm>
            <a:off x="8749327" y="4751134"/>
            <a:ext cx="384630" cy="273844"/>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fld id="{D983F1FA-211D-3044-9E35-958DFBC26156}" type="slidenum">
              <a:rPr lang="en-US" sz="900" smtClean="0">
                <a:solidFill>
                  <a:schemeClr val="accent6">
                    <a:lumMod val="90000"/>
                  </a:schemeClr>
                </a:solidFill>
              </a:rPr>
              <a:pPr algn="ctr" defTabSz="342900"/>
              <a:t>‹#›</a:t>
            </a:fld>
            <a:endParaRPr lang="en-US" sz="1350" dirty="0">
              <a:solidFill>
                <a:schemeClr val="accent6">
                  <a:lumMod val="90000"/>
                </a:schemeClr>
              </a:solidFill>
            </a:endParaRPr>
          </a:p>
        </p:txBody>
      </p:sp>
      <p:sp>
        <p:nvSpPr>
          <p:cNvPr id="12" name="TextBox 11">
            <a:extLst>
              <a:ext uri="{FF2B5EF4-FFF2-40B4-BE49-F238E27FC236}">
                <a16:creationId xmlns:a16="http://schemas.microsoft.com/office/drawing/2014/main" id="{B92A818A-09B5-483C-80BD-E370B190E77C}"/>
              </a:ext>
            </a:extLst>
          </p:cNvPr>
          <p:cNvSpPr txBox="1"/>
          <p:nvPr userDrawn="1"/>
        </p:nvSpPr>
        <p:spPr>
          <a:xfrm>
            <a:off x="2501901" y="4650604"/>
            <a:ext cx="3441700" cy="415498"/>
          </a:xfrm>
          <a:prstGeom prst="rect">
            <a:avLst/>
          </a:prstGeom>
          <a:noFill/>
        </p:spPr>
        <p:txBody>
          <a:bodyPr wrap="square" rtlCol="0">
            <a:spAutoFit/>
          </a:bodyPr>
          <a:lstStyle/>
          <a:p>
            <a:pPr algn="ctr"/>
            <a:r>
              <a:rPr lang="it-IT" sz="1050" b="1">
                <a:solidFill>
                  <a:schemeClr val="bg1"/>
                </a:solidFill>
              </a:rPr>
              <a:t>Draft - Pre-Decisional Deliberative Document </a:t>
            </a:r>
          </a:p>
          <a:p>
            <a:pPr algn="ctr"/>
            <a:r>
              <a:rPr lang="it-IT" sz="1050" b="1">
                <a:solidFill>
                  <a:schemeClr val="bg1"/>
                </a:solidFill>
              </a:rPr>
              <a:t>Internal VA Use Only</a:t>
            </a:r>
          </a:p>
        </p:txBody>
      </p:sp>
    </p:spTree>
    <p:extLst>
      <p:ext uri="{BB962C8B-B14F-4D97-AF65-F5344CB8AC3E}">
        <p14:creationId xmlns:p14="http://schemas.microsoft.com/office/powerpoint/2010/main" val="41877632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ctr" defTabSz="342900" rtl="0" eaLnBrk="1" latinLnBrk="0" hangingPunct="1">
        <a:spcBef>
          <a:spcPct val="0"/>
        </a:spcBef>
        <a:buNone/>
        <a:defRPr sz="21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22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4605513"/>
            <a:ext cx="9144000" cy="54887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Slide Number Placeholder 5"/>
          <p:cNvSpPr>
            <a:spLocks noGrp="1"/>
          </p:cNvSpPr>
          <p:nvPr>
            <p:ph type="sldNum" sz="quarter" idx="4"/>
          </p:nvPr>
        </p:nvSpPr>
        <p:spPr>
          <a:xfrm>
            <a:off x="8686800" y="4800177"/>
            <a:ext cx="384630" cy="273844"/>
          </a:xfrm>
          <a:prstGeom prst="rect">
            <a:avLst/>
          </a:prstGeom>
        </p:spPr>
        <p:txBody>
          <a:bodyPr vert="horz" lIns="91440" tIns="45720" rIns="91440" bIns="45720" rtlCol="0" anchor="ctr"/>
          <a:lstStyle>
            <a:lvl1pPr algn="r">
              <a:defRPr sz="900">
                <a:solidFill>
                  <a:schemeClr val="bg1"/>
                </a:solidFill>
              </a:defRPr>
            </a:lvl1pPr>
          </a:lstStyle>
          <a:p>
            <a:fld id="{D983F1FA-211D-3044-9E35-958DFBC26156}" type="slidenum">
              <a:rPr lang="en-US" smtClean="0">
                <a:solidFill>
                  <a:prstClr val="white"/>
                </a:solidFill>
              </a:rPr>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4629150"/>
            <a:ext cx="2037558" cy="4114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199911" y="4638155"/>
            <a:ext cx="2563091" cy="481281"/>
          </a:xfrm>
          <a:prstGeom prst="rect">
            <a:avLst/>
          </a:prstGeom>
        </p:spPr>
      </p:pic>
    </p:spTree>
    <p:extLst>
      <p:ext uri="{BB962C8B-B14F-4D97-AF65-F5344CB8AC3E}">
        <p14:creationId xmlns:p14="http://schemas.microsoft.com/office/powerpoint/2010/main" val="28573267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D8D98E-EE65-1207-B738-BFFD86220D8F}"/>
              </a:ext>
            </a:extLst>
          </p:cNvPr>
          <p:cNvSpPr>
            <a:spLocks noGrp="1"/>
          </p:cNvSpPr>
          <p:nvPr>
            <p:ph type="title"/>
          </p:nvPr>
        </p:nvSpPr>
        <p:spPr>
          <a:xfrm>
            <a:off x="1417938" y="273844"/>
            <a:ext cx="7468115"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CFAAC80-4E4F-49BD-7C60-C7BD4E7F609B}"/>
              </a:ext>
            </a:extLst>
          </p:cNvPr>
          <p:cNvSpPr>
            <a:spLocks noGrp="1"/>
          </p:cNvSpPr>
          <p:nvPr>
            <p:ph type="body" idx="1"/>
          </p:nvPr>
        </p:nvSpPr>
        <p:spPr>
          <a:xfrm>
            <a:off x="1417938" y="1369219"/>
            <a:ext cx="7468115" cy="31533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07235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image" Target="../media/image22.png"/><Relationship Id="rId1" Type="http://schemas.openxmlformats.org/officeDocument/2006/relationships/slideLayout" Target="../slideLayouts/slideLayout26.xml"/><Relationship Id="rId5" Type="http://schemas.openxmlformats.org/officeDocument/2006/relationships/hyperlink" Target="https://www.va.gov/osdbu/about/contacts.asp#sbl" TargetMode="External"/><Relationship Id="rId4" Type="http://schemas.openxmlformats.org/officeDocument/2006/relationships/hyperlink" Target="https://www.sba.gov/federal-contracting" TargetMode="Externa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4.png"/><Relationship Id="rId7" Type="http://schemas.openxmlformats.org/officeDocument/2006/relationships/diagramQuickStyle" Target="../diagrams/quickStyle2.xml"/><Relationship Id="rId2" Type="http://schemas.openxmlformats.org/officeDocument/2006/relationships/image" Target="../media/image23.png"/><Relationship Id="rId1" Type="http://schemas.openxmlformats.org/officeDocument/2006/relationships/slideLayout" Target="../slideLayouts/slideLayout2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cid:image009.png@01D8C425.DC364D90" TargetMode="External"/><Relationship Id="rId9" Type="http://schemas.microsoft.com/office/2007/relationships/diagramDrawing" Target="../diagrams/drawing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hyperlink" Target="https://www.cfm.va.gov/" TargetMode="External"/><Relationship Id="rId2" Type="http://schemas.openxmlformats.org/officeDocument/2006/relationships/hyperlink" Target="http://www.sam.gov/" TargetMode="External"/><Relationship Id="rId1" Type="http://schemas.openxmlformats.org/officeDocument/2006/relationships/slideLayout" Target="../slideLayouts/slideLayout2.xml"/><Relationship Id="rId5" Type="http://schemas.openxmlformats.org/officeDocument/2006/relationships/hyperlink" Target="https://www.vendorportal.ecms.va.gov/eVP/fco/FCO.aspx" TargetMode="External"/><Relationship Id="rId4" Type="http://schemas.openxmlformats.org/officeDocument/2006/relationships/hyperlink" Target="https://veterans.certify.sba.gov/"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p:txBody>
          <a:bodyPr>
            <a:normAutofit/>
          </a:bodyPr>
          <a:lstStyle/>
          <a:p>
            <a:r>
              <a:rPr lang="en-US" sz="2400" dirty="0">
                <a:solidFill>
                  <a:prstClr val="white"/>
                </a:solidFill>
                <a:latin typeface="Arial" panose="020B0604020202020204" pitchFamily="34" charset="0"/>
                <a:cs typeface="Arial" panose="020B0604020202020204" pitchFamily="34" charset="0"/>
              </a:rPr>
              <a:t>Office of Construction &amp; Facilities Management </a:t>
            </a:r>
          </a:p>
        </p:txBody>
      </p:sp>
      <p:grpSp>
        <p:nvGrpSpPr>
          <p:cNvPr id="10" name="Group 9">
            <a:extLst>
              <a:ext uri="{FF2B5EF4-FFF2-40B4-BE49-F238E27FC236}">
                <a16:creationId xmlns:a16="http://schemas.microsoft.com/office/drawing/2014/main" id="{6CA69F25-A29B-47FE-9354-CDE6B17FB2E1}"/>
              </a:ext>
            </a:extLst>
          </p:cNvPr>
          <p:cNvGrpSpPr/>
          <p:nvPr/>
        </p:nvGrpSpPr>
        <p:grpSpPr>
          <a:xfrm>
            <a:off x="1385447" y="778817"/>
            <a:ext cx="6373106" cy="1135622"/>
            <a:chOff x="1023686" y="1621700"/>
            <a:chExt cx="6373106" cy="1514163"/>
          </a:xfrm>
        </p:grpSpPr>
        <p:sp>
          <p:nvSpPr>
            <p:cNvPr id="11" name="Title 1">
              <a:extLst>
                <a:ext uri="{FF2B5EF4-FFF2-40B4-BE49-F238E27FC236}">
                  <a16:creationId xmlns:a16="http://schemas.microsoft.com/office/drawing/2014/main" id="{A2B6AB40-D88D-45E5-8D91-C4BFE19DB877}"/>
                </a:ext>
              </a:extLst>
            </p:cNvPr>
            <p:cNvSpPr txBox="1">
              <a:spLocks/>
            </p:cNvSpPr>
            <p:nvPr/>
          </p:nvSpPr>
          <p:spPr>
            <a:xfrm>
              <a:off x="1023686" y="1647640"/>
              <a:ext cx="1523685"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80000"/>
                </a:lnSpc>
                <a:spcBef>
                  <a:spcPts val="0"/>
                </a:spcBef>
                <a:spcAft>
                  <a:spcPts val="0"/>
                </a:spcAft>
                <a:buClrTx/>
                <a:buSzTx/>
                <a:buFontTx/>
                <a:buNone/>
                <a:tabLst/>
                <a:defRPr/>
              </a:pPr>
              <a:r>
                <a:rPr kumimoji="0" lang="en-US" sz="8625" b="1" i="0" u="none" strike="noStrike" kern="1200" cap="none" spc="-75" normalizeH="0" baseline="0" noProof="0" dirty="0">
                  <a:ln>
                    <a:noFill/>
                  </a:ln>
                  <a:solidFill>
                    <a:srgbClr val="003F72">
                      <a:lumMod val="50000"/>
                    </a:srgbClr>
                  </a:solidFill>
                  <a:effectLst/>
                  <a:uLnTx/>
                  <a:uFillTx/>
                  <a:latin typeface="Arial" panose="020B0604020202020204" pitchFamily="34" charset="0"/>
                  <a:ea typeface="+mn-ea"/>
                  <a:cs typeface="Arial" panose="020B0604020202020204" pitchFamily="34" charset="0"/>
                </a:rPr>
                <a:t>VA</a:t>
              </a:r>
            </a:p>
          </p:txBody>
        </p:sp>
        <p:sp>
          <p:nvSpPr>
            <p:cNvPr id="12" name="Title 1">
              <a:extLst>
                <a:ext uri="{FF2B5EF4-FFF2-40B4-BE49-F238E27FC236}">
                  <a16:creationId xmlns:a16="http://schemas.microsoft.com/office/drawing/2014/main" id="{58A0C3F0-1433-4A0F-A6BF-CA224D8553F5}"/>
                </a:ext>
              </a:extLst>
            </p:cNvPr>
            <p:cNvSpPr txBox="1">
              <a:spLocks/>
            </p:cNvSpPr>
            <p:nvPr/>
          </p:nvSpPr>
          <p:spPr>
            <a:xfrm>
              <a:off x="2472179" y="1624429"/>
              <a:ext cx="4924613"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3F72">
                      <a:lumMod val="50000"/>
                    </a:srgbClr>
                  </a:solidFill>
                  <a:effectLst/>
                  <a:uLnTx/>
                  <a:uFillTx/>
                  <a:latin typeface="Arial" panose="020B0604020202020204" pitchFamily="34" charset="0"/>
                  <a:ea typeface="+mn-ea"/>
                  <a:cs typeface="Arial" panose="020B0604020202020204" pitchFamily="34" charset="0"/>
                </a:rPr>
                <a:t>Office of Construction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3F72">
                      <a:lumMod val="50000"/>
                    </a:srgbClr>
                  </a:solidFill>
                  <a:effectLst/>
                  <a:uLnTx/>
                  <a:uFillTx/>
                  <a:latin typeface="Arial" panose="020B0604020202020204" pitchFamily="34" charset="0"/>
                  <a:ea typeface="+mn-ea"/>
                  <a:cs typeface="Arial" panose="020B0604020202020204" pitchFamily="34" charset="0"/>
                </a:rPr>
                <a:t>and Facilities Management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31AD3374-7377-4678-938E-C177B8E596BE}"/>
                </a:ext>
              </a:extLst>
            </p:cNvPr>
            <p:cNvCxnSpPr/>
            <p:nvPr/>
          </p:nvCxnSpPr>
          <p:spPr>
            <a:xfrm flipH="1">
              <a:off x="2966786" y="1621700"/>
              <a:ext cx="12032" cy="1280160"/>
            </a:xfrm>
            <a:prstGeom prst="line">
              <a:avLst/>
            </a:prstGeom>
            <a:ln w="22225" cmpd="sng">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grpSp>
      <p:pic>
        <p:nvPicPr>
          <p:cNvPr id="15" name="Picture 14">
            <a:extLst>
              <a:ext uri="{FF2B5EF4-FFF2-40B4-BE49-F238E27FC236}">
                <a16:creationId xmlns:a16="http://schemas.microsoft.com/office/drawing/2014/main" id="{EC53CF07-9409-42F8-8FD2-61F8E66BCEC0}"/>
              </a:ext>
            </a:extLst>
          </p:cNvPr>
          <p:cNvPicPr>
            <a:picLocks noChangeAspect="1"/>
          </p:cNvPicPr>
          <p:nvPr/>
        </p:nvPicPr>
        <p:blipFill>
          <a:blip r:embed="rId2"/>
          <a:stretch>
            <a:fillRect/>
          </a:stretch>
        </p:blipFill>
        <p:spPr>
          <a:xfrm>
            <a:off x="1385447" y="2221221"/>
            <a:ext cx="2063709" cy="1247297"/>
          </a:xfrm>
          <a:prstGeom prst="rect">
            <a:avLst/>
          </a:prstGeom>
        </p:spPr>
      </p:pic>
      <p:sp>
        <p:nvSpPr>
          <p:cNvPr id="16" name="Rectangle 15">
            <a:extLst>
              <a:ext uri="{FF2B5EF4-FFF2-40B4-BE49-F238E27FC236}">
                <a16:creationId xmlns:a16="http://schemas.microsoft.com/office/drawing/2014/main" id="{A0DDAE75-7DBB-42B2-A583-7E86C65E3FAD}"/>
              </a:ext>
            </a:extLst>
          </p:cNvPr>
          <p:cNvSpPr/>
          <p:nvPr/>
        </p:nvSpPr>
        <p:spPr>
          <a:xfrm>
            <a:off x="3626450" y="2394745"/>
            <a:ext cx="4610810" cy="646331"/>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Jacksonville, FL</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January 10, 2024</a:t>
            </a:r>
          </a:p>
        </p:txBody>
      </p:sp>
    </p:spTree>
    <p:extLst>
      <p:ext uri="{BB962C8B-B14F-4D97-AF65-F5344CB8AC3E}">
        <p14:creationId xmlns:p14="http://schemas.microsoft.com/office/powerpoint/2010/main" val="24565746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0"/>
            <a:ext cx="8229600" cy="3547109"/>
          </a:xfrm>
        </p:spPr>
        <p:txBody>
          <a:bodyPr>
            <a:normAutofit/>
          </a:bodyPr>
          <a:lstStyle/>
          <a:p>
            <a:pPr marL="257169" marR="0" lvl="0" indent="-257169" algn="l" defTabSz="342892" rtl="0" eaLnBrk="1" fontAlgn="auto" latinLnBrk="0" hangingPunct="1">
              <a:lnSpc>
                <a:spcPct val="100000"/>
              </a:lnSpc>
              <a:spcBef>
                <a:spcPct val="20000"/>
              </a:spcBef>
              <a:spcAft>
                <a:spcPts val="0"/>
              </a:spcAft>
              <a:buClrTx/>
              <a:buSzTx/>
              <a:buFont typeface="Arial"/>
              <a:buChar char="•"/>
              <a:tabLst/>
              <a:defRPr/>
            </a:pPr>
            <a:r>
              <a:rPr kumimoji="0" lang="en-US" sz="1600" b="1" i="0" u="none" strike="noStrike" kern="1200" cap="none" spc="0" normalizeH="0" baseline="0" noProof="0" dirty="0">
                <a:ln>
                  <a:noFill/>
                </a:ln>
                <a:solidFill>
                  <a:srgbClr val="284A74"/>
                </a:solidFill>
                <a:effectLst/>
                <a:uLnTx/>
                <a:uFillTx/>
                <a:latin typeface="Arial Narrow"/>
                <a:ea typeface="+mn-ea"/>
                <a:cs typeface="+mn-cs"/>
              </a:rPr>
              <a:t>PACT Act, enacted August 10, 2022</a:t>
            </a:r>
          </a:p>
          <a:p>
            <a:pPr marL="0" marR="0" lvl="0" indent="0" algn="l" defTabSz="342892" rtl="0" eaLnBrk="1" fontAlgn="auto" latinLnBrk="0" hangingPunct="1">
              <a:lnSpc>
                <a:spcPct val="100000"/>
              </a:lnSpc>
              <a:spcBef>
                <a:spcPct val="20000"/>
              </a:spcBef>
              <a:spcAft>
                <a:spcPts val="0"/>
              </a:spcAft>
              <a:buClrTx/>
              <a:buSzTx/>
              <a:buNone/>
              <a:tabLst/>
              <a:defRPr/>
            </a:pPr>
            <a:r>
              <a:rPr lang="en-US" sz="1600" b="1" dirty="0">
                <a:solidFill>
                  <a:srgbClr val="284A74"/>
                </a:solidFill>
                <a:latin typeface="Arial Narrow"/>
              </a:rPr>
              <a:t>	</a:t>
            </a:r>
            <a:r>
              <a:rPr lang="en-US" sz="1600" dirty="0">
                <a:solidFill>
                  <a:srgbClr val="284A74"/>
                </a:solidFill>
                <a:latin typeface="Arial Narrow"/>
              </a:rPr>
              <a:t>1. Sections 702-707 of the Act provides resourcing to enable and fund leases and other 	agreements to accomplish VA’s mission.</a:t>
            </a:r>
          </a:p>
          <a:p>
            <a:pPr marL="0" marR="0" lvl="0" indent="0" algn="l" defTabSz="342892" rtl="0" eaLnBrk="1" fontAlgn="auto" latinLnBrk="0" hangingPunct="1">
              <a:lnSpc>
                <a:spcPct val="100000"/>
              </a:lnSpc>
              <a:spcBef>
                <a:spcPct val="20000"/>
              </a:spcBef>
              <a:spcAft>
                <a:spcPts val="0"/>
              </a:spcAft>
              <a:buClrTx/>
              <a:buSzTx/>
              <a:buNone/>
              <a:tabLst/>
              <a:defRPr/>
            </a:pPr>
            <a:endParaRPr lang="en-US" sz="1600" dirty="0">
              <a:solidFill>
                <a:srgbClr val="284A74"/>
              </a:solidFill>
              <a:latin typeface="Arial Narrow"/>
            </a:endParaRPr>
          </a:p>
          <a:p>
            <a:pPr marL="0" marR="0" lvl="0" indent="0" algn="l" defTabSz="342892" rtl="0" eaLnBrk="1" fontAlgn="auto" latinLnBrk="0" hangingPunct="1">
              <a:lnSpc>
                <a:spcPct val="100000"/>
              </a:lnSpc>
              <a:spcBef>
                <a:spcPct val="20000"/>
              </a:spcBef>
              <a:spcAft>
                <a:spcPts val="0"/>
              </a:spcAft>
              <a:buClrTx/>
              <a:buSzTx/>
              <a:buNone/>
              <a:tabLst/>
              <a:defRPr/>
            </a:pPr>
            <a:r>
              <a:rPr lang="en-US" sz="1600" dirty="0">
                <a:solidFill>
                  <a:srgbClr val="284A74"/>
                </a:solidFill>
                <a:latin typeface="Arial Narrow"/>
              </a:rPr>
              <a:t>Specifically authorizes leasing (in addition to planning, design, or construction) of a shared medical facility with DoD*</a:t>
            </a:r>
          </a:p>
          <a:p>
            <a:pPr marL="0" marR="0" lvl="0" indent="0" algn="l" defTabSz="342892" rtl="0" eaLnBrk="1" fontAlgn="auto" latinLnBrk="0" hangingPunct="1">
              <a:lnSpc>
                <a:spcPct val="100000"/>
              </a:lnSpc>
              <a:spcBef>
                <a:spcPct val="20000"/>
              </a:spcBef>
              <a:spcAft>
                <a:spcPts val="0"/>
              </a:spcAft>
              <a:buClrTx/>
              <a:buSzTx/>
              <a:buNone/>
              <a:tabLst/>
              <a:defRPr/>
            </a:pPr>
            <a:endParaRPr kumimoji="0" lang="en-US" sz="1600" i="0" u="none" strike="noStrike" kern="1200" cap="none" spc="0" normalizeH="0" baseline="0" noProof="0" dirty="0">
              <a:ln>
                <a:noFill/>
              </a:ln>
              <a:solidFill>
                <a:srgbClr val="284A74"/>
              </a:solidFill>
              <a:effectLst/>
              <a:uLnTx/>
              <a:uFillTx/>
              <a:latin typeface="Arial Narrow"/>
              <a:ea typeface="+mn-ea"/>
              <a:cs typeface="+mn-cs"/>
            </a:endParaRPr>
          </a:p>
          <a:p>
            <a:pPr marL="0" marR="0" lvl="0" indent="0" algn="l" defTabSz="342892" rtl="0" eaLnBrk="1" fontAlgn="auto" latinLnBrk="0" hangingPunct="1">
              <a:lnSpc>
                <a:spcPct val="100000"/>
              </a:lnSpc>
              <a:spcBef>
                <a:spcPct val="20000"/>
              </a:spcBef>
              <a:spcAft>
                <a:spcPts val="0"/>
              </a:spcAft>
              <a:buClrTx/>
              <a:buSzTx/>
              <a:buNone/>
              <a:tabLst/>
              <a:defRPr/>
            </a:pPr>
            <a:r>
              <a:rPr kumimoji="0" lang="en-US" sz="1600" i="0" u="none" strike="noStrike" kern="1200" cap="none" spc="0" normalizeH="0" baseline="0" noProof="0" dirty="0">
                <a:ln>
                  <a:noFill/>
                </a:ln>
                <a:solidFill>
                  <a:srgbClr val="284A74"/>
                </a:solidFill>
                <a:effectLst/>
                <a:uLnTx/>
                <a:uFillTx/>
                <a:latin typeface="Arial Narrow"/>
                <a:ea typeface="+mn-ea"/>
                <a:cs typeface="+mn-cs"/>
              </a:rPr>
              <a:t>Sec. 704 addresses Academic Affiliates and other (covered) entities</a:t>
            </a:r>
          </a:p>
          <a:p>
            <a:pPr marL="0" marR="0" lvl="0" indent="0" algn="l" defTabSz="342892" rtl="0" eaLnBrk="1" fontAlgn="auto" latinLnBrk="0" hangingPunct="1">
              <a:lnSpc>
                <a:spcPct val="100000"/>
              </a:lnSpc>
              <a:spcBef>
                <a:spcPct val="20000"/>
              </a:spcBef>
              <a:spcAft>
                <a:spcPts val="0"/>
              </a:spcAft>
              <a:buClrTx/>
              <a:buSzTx/>
              <a:buNone/>
              <a:tabLst/>
              <a:defRPr/>
            </a:pPr>
            <a:r>
              <a:rPr lang="en-US" sz="1600" dirty="0">
                <a:solidFill>
                  <a:srgbClr val="284A74"/>
                </a:solidFill>
                <a:latin typeface="Arial Narrow"/>
              </a:rPr>
              <a:t>	2.  </a:t>
            </a:r>
            <a:r>
              <a:rPr kumimoji="0" lang="en-US" sz="1600" i="0" u="none" strike="noStrike" kern="1200" cap="none" spc="0" normalizeH="0" baseline="0" noProof="0" dirty="0">
                <a:ln>
                  <a:noFill/>
                </a:ln>
                <a:solidFill>
                  <a:srgbClr val="284A74"/>
                </a:solidFill>
                <a:effectLst/>
                <a:uLnTx/>
                <a:uFillTx/>
                <a:latin typeface="Arial Narrow"/>
                <a:ea typeface="+mn-ea"/>
                <a:cs typeface="+mn-cs"/>
              </a:rPr>
              <a:t>Authorizes Secretary to enter into leases with academic affiliates to acquire space for the 	purpose of providing health-care resources to Veterans notwithstanding competitive 	procedures (i.e., sole source )</a:t>
            </a:r>
          </a:p>
          <a:p>
            <a:pPr marL="0" marR="0" lvl="0" indent="0" algn="l" defTabSz="342892" rtl="0" eaLnBrk="1" fontAlgn="auto" latinLnBrk="0" hangingPunct="1">
              <a:lnSpc>
                <a:spcPct val="100000"/>
              </a:lnSpc>
              <a:spcBef>
                <a:spcPct val="20000"/>
              </a:spcBef>
              <a:spcAft>
                <a:spcPts val="0"/>
              </a:spcAft>
              <a:buClrTx/>
              <a:buSzTx/>
              <a:buNone/>
              <a:tabLst/>
              <a:defRPr/>
            </a:pPr>
            <a:endParaRPr kumimoji="0" lang="en-US" sz="1800" i="0" u="none" strike="noStrike" kern="1200" cap="none" spc="0" normalizeH="0" baseline="0" noProof="0" dirty="0">
              <a:ln>
                <a:noFill/>
              </a:ln>
              <a:solidFill>
                <a:srgbClr val="284A74"/>
              </a:solidFill>
              <a:effectLst/>
              <a:uLnTx/>
              <a:uFillTx/>
              <a:latin typeface="Arial Narrow"/>
              <a:ea typeface="+mn-ea"/>
              <a:cs typeface="+mn-cs"/>
            </a:endParaRPr>
          </a:p>
          <a:p>
            <a:pPr marL="0" indent="0" algn="ctr" defTabSz="342892">
              <a:buNone/>
              <a:defRPr/>
            </a:pPr>
            <a:r>
              <a:rPr lang="en-US" sz="1600" i="1" dirty="0">
                <a:solidFill>
                  <a:srgbClr val="284A74"/>
                </a:solidFill>
                <a:latin typeface="Arial Narrow"/>
              </a:rPr>
              <a:t>*This law authorized 31 leases a crossed 19 states.</a:t>
            </a:r>
          </a:p>
          <a:p>
            <a:pPr lvl="1"/>
            <a:endParaRPr lang="en-US" dirty="0"/>
          </a:p>
          <a:p>
            <a:endParaRPr lang="en-US" dirty="0"/>
          </a:p>
          <a:p>
            <a:pPr lvl="1"/>
            <a:endParaRPr lang="en-US" dirty="0"/>
          </a:p>
        </p:txBody>
      </p:sp>
      <p:sp>
        <p:nvSpPr>
          <p:cNvPr id="15" name="TextBox 14">
            <a:extLst>
              <a:ext uri="{FF2B5EF4-FFF2-40B4-BE49-F238E27FC236}">
                <a16:creationId xmlns:a16="http://schemas.microsoft.com/office/drawing/2014/main" id="{C58C2155-9B33-4748-A2B3-2571F83E786C}"/>
              </a:ext>
            </a:extLst>
          </p:cNvPr>
          <p:cNvSpPr txBox="1"/>
          <p:nvPr/>
        </p:nvSpPr>
        <p:spPr>
          <a:xfrm>
            <a:off x="1505712" y="149459"/>
            <a:ext cx="5330952" cy="1015663"/>
          </a:xfrm>
          <a:prstGeom prst="rect">
            <a:avLst/>
          </a:prstGeom>
          <a:noFill/>
        </p:spPr>
        <p:txBody>
          <a:bodyPr wrap="square">
            <a:spAutoFit/>
          </a:bodyPr>
          <a:lstStyle/>
          <a:p>
            <a:r>
              <a:rPr lang="en-US" sz="2000" b="1" dirty="0">
                <a:solidFill>
                  <a:srgbClr val="284A74"/>
                </a:solidFill>
              </a:rPr>
              <a:t>			PACT Act</a:t>
            </a:r>
          </a:p>
          <a:p>
            <a:br>
              <a:rPr lang="en-US" sz="2000" b="1" dirty="0">
                <a:solidFill>
                  <a:srgbClr val="284A74"/>
                </a:solidFill>
              </a:rPr>
            </a:br>
            <a:endParaRPr lang="en-US" sz="2000" b="1" dirty="0">
              <a:solidFill>
                <a:srgbClr val="284A74"/>
              </a:solidFill>
            </a:endParaRPr>
          </a:p>
        </p:txBody>
      </p:sp>
    </p:spTree>
    <p:extLst>
      <p:ext uri="{BB962C8B-B14F-4D97-AF65-F5344CB8AC3E}">
        <p14:creationId xmlns:p14="http://schemas.microsoft.com/office/powerpoint/2010/main" val="250680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275834" y="971550"/>
            <a:ext cx="8731005" cy="3554729"/>
          </a:xfrm>
        </p:spPr>
        <p:txBody>
          <a:bodyPr>
            <a:normAutofit/>
          </a:bodyPr>
          <a:lstStyle/>
          <a:p>
            <a:pPr marL="42863" indent="0">
              <a:buNone/>
            </a:pPr>
            <a:r>
              <a:rPr lang="en-US" dirty="0"/>
              <a:t>FY22/23												</a:t>
            </a:r>
          </a:p>
        </p:txBody>
      </p:sp>
      <p:sp>
        <p:nvSpPr>
          <p:cNvPr id="4" name="Title 3">
            <a:extLst>
              <a:ext uri="{FF2B5EF4-FFF2-40B4-BE49-F238E27FC236}">
                <a16:creationId xmlns:a16="http://schemas.microsoft.com/office/drawing/2014/main" id="{2FA2994B-DC0A-4BF6-8EAC-7AD77ABA8503}"/>
              </a:ext>
            </a:extLst>
          </p:cNvPr>
          <p:cNvSpPr txBox="1">
            <a:spLocks/>
          </p:cNvSpPr>
          <p:nvPr/>
        </p:nvSpPr>
        <p:spPr>
          <a:xfrm>
            <a:off x="-1" y="0"/>
            <a:ext cx="9144000" cy="600164"/>
          </a:xfrm>
          <a:prstGeom prst="rect">
            <a:avLst/>
          </a:prstGeom>
          <a:solidFill>
            <a:schemeClr val="tx2">
              <a:lumMod val="75000"/>
            </a:schemeClr>
          </a:solidFill>
          <a:ln>
            <a:noFill/>
          </a:ln>
        </p:spPr>
        <p:style>
          <a:lnRef idx="3">
            <a:schemeClr val="lt1"/>
          </a:lnRef>
          <a:fillRef idx="1">
            <a:schemeClr val="accent2"/>
          </a:fillRef>
          <a:effectRef idx="1">
            <a:schemeClr val="accent2"/>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j-ea"/>
                <a:cs typeface="+mj-cs"/>
              </a:rPr>
              <a:t>Small Business Goals &amp; Utilization</a:t>
            </a:r>
          </a:p>
        </p:txBody>
      </p:sp>
      <p:sp>
        <p:nvSpPr>
          <p:cNvPr id="8" name="TextBox 7">
            <a:extLst>
              <a:ext uri="{FF2B5EF4-FFF2-40B4-BE49-F238E27FC236}">
                <a16:creationId xmlns:a16="http://schemas.microsoft.com/office/drawing/2014/main" id="{CA586C91-94B6-4E04-9264-AECA3AC4B930}"/>
              </a:ext>
            </a:extLst>
          </p:cNvPr>
          <p:cNvSpPr txBox="1"/>
          <p:nvPr/>
        </p:nvSpPr>
        <p:spPr>
          <a:xfrm>
            <a:off x="2263140" y="2403310"/>
            <a:ext cx="4617720" cy="193899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0000"/>
              </a:solidFill>
              <a:effectLst/>
              <a:uLnTx/>
              <a:uFillTx/>
              <a:latin typeface="Arial" panose="020B0604020202020204"/>
              <a:ea typeface="+mn-ea"/>
              <a:cs typeface="+mn-cs"/>
            </a:endParaRPr>
          </a:p>
          <a:p>
            <a:pPr marL="342900" marR="0" lvl="0" indent="-342900" algn="ctr"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500" b="1"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Arial" panose="020B0604020202020204"/>
                <a:ea typeface="+mn-ea"/>
                <a:cs typeface="+mn-cs"/>
              </a:rPr>
              <a:t>Primary NAICS Code for Leasing  531120 </a:t>
            </a:r>
          </a:p>
        </p:txBody>
      </p:sp>
      <p:graphicFrame>
        <p:nvGraphicFramePr>
          <p:cNvPr id="7" name="Table 6">
            <a:extLst>
              <a:ext uri="{FF2B5EF4-FFF2-40B4-BE49-F238E27FC236}">
                <a16:creationId xmlns:a16="http://schemas.microsoft.com/office/drawing/2014/main" id="{CDAD8967-AC2A-4D88-9B9F-512751EF28C3}"/>
              </a:ext>
            </a:extLst>
          </p:cNvPr>
          <p:cNvGraphicFramePr>
            <a:graphicFrameLocks noGrp="1"/>
          </p:cNvGraphicFramePr>
          <p:nvPr>
            <p:extLst>
              <p:ext uri="{D42A27DB-BD31-4B8C-83A1-F6EECF244321}">
                <p14:modId xmlns:p14="http://schemas.microsoft.com/office/powerpoint/2010/main" val="763891509"/>
              </p:ext>
            </p:extLst>
          </p:nvPr>
        </p:nvGraphicFramePr>
        <p:xfrm>
          <a:off x="2386584" y="1271016"/>
          <a:ext cx="6487323" cy="2574304"/>
        </p:xfrm>
        <a:graphic>
          <a:graphicData uri="http://schemas.openxmlformats.org/drawingml/2006/table">
            <a:tbl>
              <a:tblPr firstRow="1" firstCol="1" bandRow="1"/>
              <a:tblGrid>
                <a:gridCol w="1462937">
                  <a:extLst>
                    <a:ext uri="{9D8B030D-6E8A-4147-A177-3AD203B41FA5}">
                      <a16:colId xmlns:a16="http://schemas.microsoft.com/office/drawing/2014/main" val="1385803964"/>
                    </a:ext>
                  </a:extLst>
                </a:gridCol>
                <a:gridCol w="1733975">
                  <a:extLst>
                    <a:ext uri="{9D8B030D-6E8A-4147-A177-3AD203B41FA5}">
                      <a16:colId xmlns:a16="http://schemas.microsoft.com/office/drawing/2014/main" val="605660336"/>
                    </a:ext>
                  </a:extLst>
                </a:gridCol>
                <a:gridCol w="1285907">
                  <a:extLst>
                    <a:ext uri="{9D8B030D-6E8A-4147-A177-3AD203B41FA5}">
                      <a16:colId xmlns:a16="http://schemas.microsoft.com/office/drawing/2014/main" val="2438544349"/>
                    </a:ext>
                  </a:extLst>
                </a:gridCol>
                <a:gridCol w="983341">
                  <a:extLst>
                    <a:ext uri="{9D8B030D-6E8A-4147-A177-3AD203B41FA5}">
                      <a16:colId xmlns:a16="http://schemas.microsoft.com/office/drawing/2014/main" val="38698363"/>
                    </a:ext>
                  </a:extLst>
                </a:gridCol>
                <a:gridCol w="1021163">
                  <a:extLst>
                    <a:ext uri="{9D8B030D-6E8A-4147-A177-3AD203B41FA5}">
                      <a16:colId xmlns:a16="http://schemas.microsoft.com/office/drawing/2014/main" val="1685855172"/>
                    </a:ext>
                  </a:extLst>
                </a:gridCol>
              </a:tblGrid>
              <a:tr h="227503">
                <a:tc>
                  <a:txBody>
                    <a:bodyPr/>
                    <a:lstStyle>
                      <a:lvl1pPr marL="0" algn="l" defTabSz="342900" rtl="0" eaLnBrk="1" latinLnBrk="0" hangingPunct="1">
                        <a:defRPr sz="1350" b="1" kern="1200">
                          <a:solidFill>
                            <a:schemeClr val="lt1"/>
                          </a:solidFill>
                          <a:latin typeface="Arial" panose="020B0604020202020204"/>
                        </a:defRPr>
                      </a:lvl1pPr>
                      <a:lvl2pPr marL="342900" algn="l" defTabSz="342900" rtl="0" eaLnBrk="1" latinLnBrk="0" hangingPunct="1">
                        <a:defRPr sz="1350" b="1" kern="1200">
                          <a:solidFill>
                            <a:schemeClr val="lt1"/>
                          </a:solidFill>
                          <a:latin typeface="Arial" panose="020B0604020202020204"/>
                        </a:defRPr>
                      </a:lvl2pPr>
                      <a:lvl3pPr marL="685800" algn="l" defTabSz="342900" rtl="0" eaLnBrk="1" latinLnBrk="0" hangingPunct="1">
                        <a:defRPr sz="1350" b="1" kern="1200">
                          <a:solidFill>
                            <a:schemeClr val="lt1"/>
                          </a:solidFill>
                          <a:latin typeface="Arial" panose="020B0604020202020204"/>
                        </a:defRPr>
                      </a:lvl3pPr>
                      <a:lvl4pPr marL="1028700" algn="l" defTabSz="342900" rtl="0" eaLnBrk="1" latinLnBrk="0" hangingPunct="1">
                        <a:defRPr sz="1350" b="1" kern="1200">
                          <a:solidFill>
                            <a:schemeClr val="lt1"/>
                          </a:solidFill>
                          <a:latin typeface="Arial" panose="020B0604020202020204"/>
                        </a:defRPr>
                      </a:lvl4pPr>
                      <a:lvl5pPr marL="1371600" algn="l" defTabSz="342900" rtl="0" eaLnBrk="1" latinLnBrk="0" hangingPunct="1">
                        <a:defRPr sz="1350" b="1" kern="1200">
                          <a:solidFill>
                            <a:schemeClr val="lt1"/>
                          </a:solidFill>
                          <a:latin typeface="Arial" panose="020B0604020202020204"/>
                        </a:defRPr>
                      </a:lvl5pPr>
                      <a:lvl6pPr marL="1714500" algn="l" defTabSz="342900" rtl="0" eaLnBrk="1" latinLnBrk="0" hangingPunct="1">
                        <a:defRPr sz="1350" b="1" kern="1200">
                          <a:solidFill>
                            <a:schemeClr val="lt1"/>
                          </a:solidFill>
                          <a:latin typeface="Arial" panose="020B0604020202020204"/>
                        </a:defRPr>
                      </a:lvl6pPr>
                      <a:lvl7pPr marL="2057400" algn="l" defTabSz="342900" rtl="0" eaLnBrk="1" latinLnBrk="0" hangingPunct="1">
                        <a:defRPr sz="1350" b="1" kern="1200">
                          <a:solidFill>
                            <a:schemeClr val="lt1"/>
                          </a:solidFill>
                          <a:latin typeface="Arial" panose="020B0604020202020204"/>
                        </a:defRPr>
                      </a:lvl7pPr>
                      <a:lvl8pPr marL="2400300" algn="l" defTabSz="342900" rtl="0" eaLnBrk="1" latinLnBrk="0" hangingPunct="1">
                        <a:defRPr sz="1350" b="1" kern="1200">
                          <a:solidFill>
                            <a:schemeClr val="lt1"/>
                          </a:solidFill>
                          <a:latin typeface="Arial" panose="020B0604020202020204"/>
                        </a:defRPr>
                      </a:lvl8pPr>
                      <a:lvl9pPr marL="2743200" algn="l" defTabSz="342900" rtl="0" eaLnBrk="1" latinLnBrk="0" hangingPunct="1">
                        <a:defRPr sz="1350" b="1" kern="1200">
                          <a:solidFill>
                            <a:schemeClr val="lt1"/>
                          </a:solidFill>
                          <a:latin typeface="Arial" panose="020B0604020202020204"/>
                        </a:defRPr>
                      </a:lvl9pPr>
                    </a:lstStyle>
                    <a:p>
                      <a:pPr marL="0" marR="0" algn="ctr">
                        <a:spcBef>
                          <a:spcPts val="0"/>
                        </a:spcBef>
                        <a:spcAft>
                          <a:spcPts val="0"/>
                        </a:spcAft>
                      </a:pPr>
                      <a:r>
                        <a:rPr lang="en-US" sz="900" b="0" dirty="0">
                          <a:solidFill>
                            <a:schemeClr val="tx1"/>
                          </a:solidFill>
                          <a:effectLst/>
                        </a:rPr>
                        <a:t>Business Type</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4">
                  <a:txBody>
                    <a:bodyPr/>
                    <a:lstStyle>
                      <a:lvl1pPr marL="0" algn="l" defTabSz="342900" rtl="0" eaLnBrk="1" latinLnBrk="0" hangingPunct="1">
                        <a:defRPr sz="1350" b="1" kern="1200">
                          <a:solidFill>
                            <a:schemeClr val="lt1"/>
                          </a:solidFill>
                          <a:latin typeface="Arial" panose="020B0604020202020204"/>
                        </a:defRPr>
                      </a:lvl1pPr>
                      <a:lvl2pPr marL="342900" algn="l" defTabSz="342900" rtl="0" eaLnBrk="1" latinLnBrk="0" hangingPunct="1">
                        <a:defRPr sz="1350" b="1" kern="1200">
                          <a:solidFill>
                            <a:schemeClr val="lt1"/>
                          </a:solidFill>
                          <a:latin typeface="Arial" panose="020B0604020202020204"/>
                        </a:defRPr>
                      </a:lvl2pPr>
                      <a:lvl3pPr marL="685800" algn="l" defTabSz="342900" rtl="0" eaLnBrk="1" latinLnBrk="0" hangingPunct="1">
                        <a:defRPr sz="1350" b="1" kern="1200">
                          <a:solidFill>
                            <a:schemeClr val="lt1"/>
                          </a:solidFill>
                          <a:latin typeface="Arial" panose="020B0604020202020204"/>
                        </a:defRPr>
                      </a:lvl3pPr>
                      <a:lvl4pPr marL="1028700" algn="l" defTabSz="342900" rtl="0" eaLnBrk="1" latinLnBrk="0" hangingPunct="1">
                        <a:defRPr sz="1350" b="1" kern="1200">
                          <a:solidFill>
                            <a:schemeClr val="lt1"/>
                          </a:solidFill>
                          <a:latin typeface="Arial" panose="020B0604020202020204"/>
                        </a:defRPr>
                      </a:lvl4pPr>
                      <a:lvl5pPr marL="1371600" algn="l" defTabSz="342900" rtl="0" eaLnBrk="1" latinLnBrk="0" hangingPunct="1">
                        <a:defRPr sz="1350" b="1" kern="1200">
                          <a:solidFill>
                            <a:schemeClr val="lt1"/>
                          </a:solidFill>
                          <a:latin typeface="Arial" panose="020B0604020202020204"/>
                        </a:defRPr>
                      </a:lvl5pPr>
                      <a:lvl6pPr marL="1714500" algn="l" defTabSz="342900" rtl="0" eaLnBrk="1" latinLnBrk="0" hangingPunct="1">
                        <a:defRPr sz="1350" b="1" kern="1200">
                          <a:solidFill>
                            <a:schemeClr val="lt1"/>
                          </a:solidFill>
                          <a:latin typeface="Arial" panose="020B0604020202020204"/>
                        </a:defRPr>
                      </a:lvl6pPr>
                      <a:lvl7pPr marL="2057400" algn="l" defTabSz="342900" rtl="0" eaLnBrk="1" latinLnBrk="0" hangingPunct="1">
                        <a:defRPr sz="1350" b="1" kern="1200">
                          <a:solidFill>
                            <a:schemeClr val="lt1"/>
                          </a:solidFill>
                          <a:latin typeface="Arial" panose="020B0604020202020204"/>
                        </a:defRPr>
                      </a:lvl7pPr>
                      <a:lvl8pPr marL="2400300" algn="l" defTabSz="342900" rtl="0" eaLnBrk="1" latinLnBrk="0" hangingPunct="1">
                        <a:defRPr sz="1350" b="1" kern="1200">
                          <a:solidFill>
                            <a:schemeClr val="lt1"/>
                          </a:solidFill>
                          <a:latin typeface="Arial" panose="020B0604020202020204"/>
                        </a:defRPr>
                      </a:lvl8pPr>
                      <a:lvl9pPr marL="2743200" algn="l" defTabSz="342900" rtl="0" eaLnBrk="1" latinLnBrk="0" hangingPunct="1">
                        <a:defRPr sz="1350" b="1" kern="1200">
                          <a:solidFill>
                            <a:schemeClr val="lt1"/>
                          </a:solidFill>
                          <a:latin typeface="Arial" panose="020B0604020202020204"/>
                        </a:defRPr>
                      </a:lvl9pPr>
                    </a:lstStyle>
                    <a:p>
                      <a:pPr marL="0" marR="0" algn="ctr">
                        <a:spcBef>
                          <a:spcPts val="0"/>
                        </a:spcBef>
                        <a:spcAft>
                          <a:spcPts val="0"/>
                        </a:spcAft>
                      </a:pPr>
                      <a:r>
                        <a:rPr lang="en-US" sz="900" b="0" dirty="0">
                          <a:solidFill>
                            <a:schemeClr val="tx1"/>
                          </a:solidFill>
                          <a:effectLst/>
                          <a:latin typeface="Calibri" panose="020F0502020204030204" pitchFamily="34" charset="0"/>
                          <a:ea typeface="Calibri" panose="020F0502020204030204" pitchFamily="34" charset="0"/>
                        </a:rPr>
                        <a:t>ORP and 8 VISNs in  VHA combined</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9437936"/>
                  </a:ext>
                </a:extLst>
              </a:tr>
              <a:tr h="381795">
                <a:tc>
                  <a:txBody>
                    <a:bodyPr/>
                    <a:lstStyle>
                      <a:lvl1pPr marL="0" algn="l" defTabSz="342900" rtl="0" eaLnBrk="1" latinLnBrk="0" hangingPunct="1">
                        <a:defRPr sz="1350" b="1" kern="1200">
                          <a:solidFill>
                            <a:schemeClr val="lt1"/>
                          </a:solidFill>
                          <a:latin typeface="Arial" panose="020B0604020202020204"/>
                        </a:defRPr>
                      </a:lvl1pPr>
                      <a:lvl2pPr marL="342900" algn="l" defTabSz="342900" rtl="0" eaLnBrk="1" latinLnBrk="0" hangingPunct="1">
                        <a:defRPr sz="1350" b="1" kern="1200">
                          <a:solidFill>
                            <a:schemeClr val="lt1"/>
                          </a:solidFill>
                          <a:latin typeface="Arial" panose="020B0604020202020204"/>
                        </a:defRPr>
                      </a:lvl2pPr>
                      <a:lvl3pPr marL="685800" algn="l" defTabSz="342900" rtl="0" eaLnBrk="1" latinLnBrk="0" hangingPunct="1">
                        <a:defRPr sz="1350" b="1" kern="1200">
                          <a:solidFill>
                            <a:schemeClr val="lt1"/>
                          </a:solidFill>
                          <a:latin typeface="Arial" panose="020B0604020202020204"/>
                        </a:defRPr>
                      </a:lvl3pPr>
                      <a:lvl4pPr marL="1028700" algn="l" defTabSz="342900" rtl="0" eaLnBrk="1" latinLnBrk="0" hangingPunct="1">
                        <a:defRPr sz="1350" b="1" kern="1200">
                          <a:solidFill>
                            <a:schemeClr val="lt1"/>
                          </a:solidFill>
                          <a:latin typeface="Arial" panose="020B0604020202020204"/>
                        </a:defRPr>
                      </a:lvl4pPr>
                      <a:lvl5pPr marL="1371600" algn="l" defTabSz="342900" rtl="0" eaLnBrk="1" latinLnBrk="0" hangingPunct="1">
                        <a:defRPr sz="1350" b="1" kern="1200">
                          <a:solidFill>
                            <a:schemeClr val="lt1"/>
                          </a:solidFill>
                          <a:latin typeface="Arial" panose="020B0604020202020204"/>
                        </a:defRPr>
                      </a:lvl5pPr>
                      <a:lvl6pPr marL="1714500" algn="l" defTabSz="342900" rtl="0" eaLnBrk="1" latinLnBrk="0" hangingPunct="1">
                        <a:defRPr sz="1350" b="1" kern="1200">
                          <a:solidFill>
                            <a:schemeClr val="lt1"/>
                          </a:solidFill>
                          <a:latin typeface="Arial" panose="020B0604020202020204"/>
                        </a:defRPr>
                      </a:lvl6pPr>
                      <a:lvl7pPr marL="2057400" algn="l" defTabSz="342900" rtl="0" eaLnBrk="1" latinLnBrk="0" hangingPunct="1">
                        <a:defRPr sz="1350" b="1" kern="1200">
                          <a:solidFill>
                            <a:schemeClr val="lt1"/>
                          </a:solidFill>
                          <a:latin typeface="Arial" panose="020B0604020202020204"/>
                        </a:defRPr>
                      </a:lvl7pPr>
                      <a:lvl8pPr marL="2400300" algn="l" defTabSz="342900" rtl="0" eaLnBrk="1" latinLnBrk="0" hangingPunct="1">
                        <a:defRPr sz="1350" b="1" kern="1200">
                          <a:solidFill>
                            <a:schemeClr val="lt1"/>
                          </a:solidFill>
                          <a:latin typeface="Arial" panose="020B0604020202020204"/>
                        </a:defRPr>
                      </a:lvl8pPr>
                      <a:lvl9pPr marL="2743200" algn="l" defTabSz="342900" rtl="0" eaLnBrk="1" latinLnBrk="0" hangingPunct="1">
                        <a:defRPr sz="1350" b="1" kern="1200">
                          <a:solidFill>
                            <a:schemeClr val="lt1"/>
                          </a:solidFill>
                          <a:latin typeface="Arial" panose="020B0604020202020204"/>
                        </a:defRPr>
                      </a:lvl9pPr>
                    </a:lstStyle>
                    <a:p>
                      <a:pPr marL="0" marR="0" algn="ctr">
                        <a:spcBef>
                          <a:spcPts val="0"/>
                        </a:spcBef>
                        <a:spcAft>
                          <a:spcPts val="0"/>
                        </a:spcAft>
                      </a:pPr>
                      <a:r>
                        <a:rPr lang="en-US" sz="900" b="0" dirty="0">
                          <a:solidFill>
                            <a:schemeClr val="tx1"/>
                          </a:solidFill>
                          <a:effectLst/>
                        </a:rPr>
                        <a:t> </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Award SB Dollars</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 of Actions</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 SB</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Target</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24950033"/>
                  </a:ext>
                </a:extLst>
              </a:tr>
              <a:tr h="217161">
                <a:tc>
                  <a:txBody>
                    <a:bodyPr/>
                    <a:lstStyle>
                      <a:lvl1pPr marL="0" algn="l" defTabSz="342900" rtl="0" eaLnBrk="1" latinLnBrk="0" hangingPunct="1">
                        <a:defRPr sz="1350" b="1" kern="1200">
                          <a:solidFill>
                            <a:schemeClr val="lt1"/>
                          </a:solidFill>
                          <a:latin typeface="Arial" panose="020B0604020202020204"/>
                        </a:defRPr>
                      </a:lvl1pPr>
                      <a:lvl2pPr marL="342900" algn="l" defTabSz="342900" rtl="0" eaLnBrk="1" latinLnBrk="0" hangingPunct="1">
                        <a:defRPr sz="1350" b="1" kern="1200">
                          <a:solidFill>
                            <a:schemeClr val="lt1"/>
                          </a:solidFill>
                          <a:latin typeface="Arial" panose="020B0604020202020204"/>
                        </a:defRPr>
                      </a:lvl2pPr>
                      <a:lvl3pPr marL="685800" algn="l" defTabSz="342900" rtl="0" eaLnBrk="1" latinLnBrk="0" hangingPunct="1">
                        <a:defRPr sz="1350" b="1" kern="1200">
                          <a:solidFill>
                            <a:schemeClr val="lt1"/>
                          </a:solidFill>
                          <a:latin typeface="Arial" panose="020B0604020202020204"/>
                        </a:defRPr>
                      </a:lvl3pPr>
                      <a:lvl4pPr marL="1028700" algn="l" defTabSz="342900" rtl="0" eaLnBrk="1" latinLnBrk="0" hangingPunct="1">
                        <a:defRPr sz="1350" b="1" kern="1200">
                          <a:solidFill>
                            <a:schemeClr val="lt1"/>
                          </a:solidFill>
                          <a:latin typeface="Arial" panose="020B0604020202020204"/>
                        </a:defRPr>
                      </a:lvl4pPr>
                      <a:lvl5pPr marL="1371600" algn="l" defTabSz="342900" rtl="0" eaLnBrk="1" latinLnBrk="0" hangingPunct="1">
                        <a:defRPr sz="1350" b="1" kern="1200">
                          <a:solidFill>
                            <a:schemeClr val="lt1"/>
                          </a:solidFill>
                          <a:latin typeface="Arial" panose="020B0604020202020204"/>
                        </a:defRPr>
                      </a:lvl5pPr>
                      <a:lvl6pPr marL="1714500" algn="l" defTabSz="342900" rtl="0" eaLnBrk="1" latinLnBrk="0" hangingPunct="1">
                        <a:defRPr sz="1350" b="1" kern="1200">
                          <a:solidFill>
                            <a:schemeClr val="lt1"/>
                          </a:solidFill>
                          <a:latin typeface="Arial" panose="020B0604020202020204"/>
                        </a:defRPr>
                      </a:lvl6pPr>
                      <a:lvl7pPr marL="2057400" algn="l" defTabSz="342900" rtl="0" eaLnBrk="1" latinLnBrk="0" hangingPunct="1">
                        <a:defRPr sz="1350" b="1" kern="1200">
                          <a:solidFill>
                            <a:schemeClr val="lt1"/>
                          </a:solidFill>
                          <a:latin typeface="Arial" panose="020B0604020202020204"/>
                        </a:defRPr>
                      </a:lvl7pPr>
                      <a:lvl8pPr marL="2400300" algn="l" defTabSz="342900" rtl="0" eaLnBrk="1" latinLnBrk="0" hangingPunct="1">
                        <a:defRPr sz="1350" b="1" kern="1200">
                          <a:solidFill>
                            <a:schemeClr val="lt1"/>
                          </a:solidFill>
                          <a:latin typeface="Arial" panose="020B0604020202020204"/>
                        </a:defRPr>
                      </a:lvl8pPr>
                      <a:lvl9pPr marL="2743200" algn="l" defTabSz="342900" rtl="0" eaLnBrk="1" latinLnBrk="0" hangingPunct="1">
                        <a:defRPr sz="1350" b="1" kern="1200">
                          <a:solidFill>
                            <a:schemeClr val="lt1"/>
                          </a:solidFill>
                          <a:latin typeface="Arial" panose="020B0604020202020204"/>
                        </a:defRPr>
                      </a:lvl9pPr>
                    </a:lstStyle>
                    <a:p>
                      <a:pPr marL="0" marR="0" algn="ctr">
                        <a:spcBef>
                          <a:spcPts val="0"/>
                        </a:spcBef>
                        <a:spcAft>
                          <a:spcPts val="0"/>
                        </a:spcAft>
                      </a:pPr>
                      <a:r>
                        <a:rPr lang="en-US" sz="900" b="0" dirty="0">
                          <a:solidFill>
                            <a:schemeClr val="tx1"/>
                          </a:solidFill>
                          <a:effectLst/>
                        </a:rPr>
                        <a:t>8(a)</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0</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0</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0.00%</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0.00%</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73111295"/>
                  </a:ext>
                </a:extLst>
              </a:tr>
              <a:tr h="287803">
                <a:tc>
                  <a:txBody>
                    <a:bodyPr/>
                    <a:lstStyle>
                      <a:lvl1pPr marL="0" algn="l" defTabSz="342900" rtl="0" eaLnBrk="1" latinLnBrk="0" hangingPunct="1">
                        <a:defRPr sz="1350" b="1" kern="1200">
                          <a:solidFill>
                            <a:schemeClr val="lt1"/>
                          </a:solidFill>
                          <a:latin typeface="Arial" panose="020B0604020202020204"/>
                        </a:defRPr>
                      </a:lvl1pPr>
                      <a:lvl2pPr marL="342900" algn="l" defTabSz="342900" rtl="0" eaLnBrk="1" latinLnBrk="0" hangingPunct="1">
                        <a:defRPr sz="1350" b="1" kern="1200">
                          <a:solidFill>
                            <a:schemeClr val="lt1"/>
                          </a:solidFill>
                          <a:latin typeface="Arial" panose="020B0604020202020204"/>
                        </a:defRPr>
                      </a:lvl2pPr>
                      <a:lvl3pPr marL="685800" algn="l" defTabSz="342900" rtl="0" eaLnBrk="1" latinLnBrk="0" hangingPunct="1">
                        <a:defRPr sz="1350" b="1" kern="1200">
                          <a:solidFill>
                            <a:schemeClr val="lt1"/>
                          </a:solidFill>
                          <a:latin typeface="Arial" panose="020B0604020202020204"/>
                        </a:defRPr>
                      </a:lvl3pPr>
                      <a:lvl4pPr marL="1028700" algn="l" defTabSz="342900" rtl="0" eaLnBrk="1" latinLnBrk="0" hangingPunct="1">
                        <a:defRPr sz="1350" b="1" kern="1200">
                          <a:solidFill>
                            <a:schemeClr val="lt1"/>
                          </a:solidFill>
                          <a:latin typeface="Arial" panose="020B0604020202020204"/>
                        </a:defRPr>
                      </a:lvl4pPr>
                      <a:lvl5pPr marL="1371600" algn="l" defTabSz="342900" rtl="0" eaLnBrk="1" latinLnBrk="0" hangingPunct="1">
                        <a:defRPr sz="1350" b="1" kern="1200">
                          <a:solidFill>
                            <a:schemeClr val="lt1"/>
                          </a:solidFill>
                          <a:latin typeface="Arial" panose="020B0604020202020204"/>
                        </a:defRPr>
                      </a:lvl5pPr>
                      <a:lvl6pPr marL="1714500" algn="l" defTabSz="342900" rtl="0" eaLnBrk="1" latinLnBrk="0" hangingPunct="1">
                        <a:defRPr sz="1350" b="1" kern="1200">
                          <a:solidFill>
                            <a:schemeClr val="lt1"/>
                          </a:solidFill>
                          <a:latin typeface="Arial" panose="020B0604020202020204"/>
                        </a:defRPr>
                      </a:lvl6pPr>
                      <a:lvl7pPr marL="2057400" algn="l" defTabSz="342900" rtl="0" eaLnBrk="1" latinLnBrk="0" hangingPunct="1">
                        <a:defRPr sz="1350" b="1" kern="1200">
                          <a:solidFill>
                            <a:schemeClr val="lt1"/>
                          </a:solidFill>
                          <a:latin typeface="Arial" panose="020B0604020202020204"/>
                        </a:defRPr>
                      </a:lvl7pPr>
                      <a:lvl8pPr marL="2400300" algn="l" defTabSz="342900" rtl="0" eaLnBrk="1" latinLnBrk="0" hangingPunct="1">
                        <a:defRPr sz="1350" b="1" kern="1200">
                          <a:solidFill>
                            <a:schemeClr val="lt1"/>
                          </a:solidFill>
                          <a:latin typeface="Arial" panose="020B0604020202020204"/>
                        </a:defRPr>
                      </a:lvl8pPr>
                      <a:lvl9pPr marL="2743200" algn="l" defTabSz="342900" rtl="0" eaLnBrk="1" latinLnBrk="0" hangingPunct="1">
                        <a:defRPr sz="1350" b="1" kern="1200">
                          <a:solidFill>
                            <a:schemeClr val="lt1"/>
                          </a:solidFill>
                          <a:latin typeface="Arial" panose="020B0604020202020204"/>
                        </a:defRPr>
                      </a:lvl9pPr>
                    </a:lstStyle>
                    <a:p>
                      <a:pPr marL="0" marR="0" algn="ctr">
                        <a:spcBef>
                          <a:spcPts val="0"/>
                        </a:spcBef>
                        <a:spcAft>
                          <a:spcPts val="0"/>
                        </a:spcAft>
                      </a:pPr>
                      <a:r>
                        <a:rPr lang="en-US" sz="900" b="0" dirty="0">
                          <a:solidFill>
                            <a:schemeClr val="tx1"/>
                          </a:solidFill>
                          <a:effectLst/>
                        </a:rPr>
                        <a:t>HUBZone</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424,570,325.22 </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latin typeface="Calibri" panose="020F0502020204030204" pitchFamily="34" charset="0"/>
                          <a:ea typeface="Calibri" panose="020F0502020204030204" pitchFamily="34" charset="0"/>
                        </a:rPr>
                        <a:t>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10.41%</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3.00%</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09384937"/>
                  </a:ext>
                </a:extLst>
              </a:tr>
              <a:tr h="305275">
                <a:tc>
                  <a:txBody>
                    <a:bodyPr/>
                    <a:lstStyle>
                      <a:lvl1pPr marL="0" algn="l" defTabSz="342900" rtl="0" eaLnBrk="1" latinLnBrk="0" hangingPunct="1">
                        <a:defRPr sz="1350" b="1" kern="1200">
                          <a:solidFill>
                            <a:schemeClr val="lt1"/>
                          </a:solidFill>
                          <a:latin typeface="Arial" panose="020B0604020202020204"/>
                        </a:defRPr>
                      </a:lvl1pPr>
                      <a:lvl2pPr marL="342900" algn="l" defTabSz="342900" rtl="0" eaLnBrk="1" latinLnBrk="0" hangingPunct="1">
                        <a:defRPr sz="1350" b="1" kern="1200">
                          <a:solidFill>
                            <a:schemeClr val="lt1"/>
                          </a:solidFill>
                          <a:latin typeface="Arial" panose="020B0604020202020204"/>
                        </a:defRPr>
                      </a:lvl2pPr>
                      <a:lvl3pPr marL="685800" algn="l" defTabSz="342900" rtl="0" eaLnBrk="1" latinLnBrk="0" hangingPunct="1">
                        <a:defRPr sz="1350" b="1" kern="1200">
                          <a:solidFill>
                            <a:schemeClr val="lt1"/>
                          </a:solidFill>
                          <a:latin typeface="Arial" panose="020B0604020202020204"/>
                        </a:defRPr>
                      </a:lvl3pPr>
                      <a:lvl4pPr marL="1028700" algn="l" defTabSz="342900" rtl="0" eaLnBrk="1" latinLnBrk="0" hangingPunct="1">
                        <a:defRPr sz="1350" b="1" kern="1200">
                          <a:solidFill>
                            <a:schemeClr val="lt1"/>
                          </a:solidFill>
                          <a:latin typeface="Arial" panose="020B0604020202020204"/>
                        </a:defRPr>
                      </a:lvl4pPr>
                      <a:lvl5pPr marL="1371600" algn="l" defTabSz="342900" rtl="0" eaLnBrk="1" latinLnBrk="0" hangingPunct="1">
                        <a:defRPr sz="1350" b="1" kern="1200">
                          <a:solidFill>
                            <a:schemeClr val="lt1"/>
                          </a:solidFill>
                          <a:latin typeface="Arial" panose="020B0604020202020204"/>
                        </a:defRPr>
                      </a:lvl5pPr>
                      <a:lvl6pPr marL="1714500" algn="l" defTabSz="342900" rtl="0" eaLnBrk="1" latinLnBrk="0" hangingPunct="1">
                        <a:defRPr sz="1350" b="1" kern="1200">
                          <a:solidFill>
                            <a:schemeClr val="lt1"/>
                          </a:solidFill>
                          <a:latin typeface="Arial" panose="020B0604020202020204"/>
                        </a:defRPr>
                      </a:lvl6pPr>
                      <a:lvl7pPr marL="2057400" algn="l" defTabSz="342900" rtl="0" eaLnBrk="1" latinLnBrk="0" hangingPunct="1">
                        <a:defRPr sz="1350" b="1" kern="1200">
                          <a:solidFill>
                            <a:schemeClr val="lt1"/>
                          </a:solidFill>
                          <a:latin typeface="Arial" panose="020B0604020202020204"/>
                        </a:defRPr>
                      </a:lvl7pPr>
                      <a:lvl8pPr marL="2400300" algn="l" defTabSz="342900" rtl="0" eaLnBrk="1" latinLnBrk="0" hangingPunct="1">
                        <a:defRPr sz="1350" b="1" kern="1200">
                          <a:solidFill>
                            <a:schemeClr val="lt1"/>
                          </a:solidFill>
                          <a:latin typeface="Arial" panose="020B0604020202020204"/>
                        </a:defRPr>
                      </a:lvl8pPr>
                      <a:lvl9pPr marL="2743200" algn="l" defTabSz="342900" rtl="0" eaLnBrk="1" latinLnBrk="0" hangingPunct="1">
                        <a:defRPr sz="1350" b="1" kern="1200">
                          <a:solidFill>
                            <a:schemeClr val="lt1"/>
                          </a:solidFill>
                          <a:latin typeface="Arial" panose="020B0604020202020204"/>
                        </a:defRPr>
                      </a:lvl9pPr>
                    </a:lstStyle>
                    <a:p>
                      <a:pPr marL="0" marR="0" algn="ctr">
                        <a:spcBef>
                          <a:spcPts val="0"/>
                        </a:spcBef>
                        <a:spcAft>
                          <a:spcPts val="0"/>
                        </a:spcAft>
                      </a:pPr>
                      <a:r>
                        <a:rPr lang="en-US" sz="900" b="0" dirty="0">
                          <a:solidFill>
                            <a:schemeClr val="tx1"/>
                          </a:solidFill>
                          <a:effectLst/>
                        </a:rPr>
                        <a:t>SDB</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$121,092,062.68 </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latin typeface="Calibri" panose="020F0502020204030204" pitchFamily="34" charset="0"/>
                          <a:ea typeface="Calibri" panose="020F0502020204030204" pitchFamily="34" charset="0"/>
                        </a:rPr>
                        <a:t>3</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46.35%</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25.00%</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7501581"/>
                  </a:ext>
                </a:extLst>
              </a:tr>
              <a:tr h="305275">
                <a:tc>
                  <a:txBody>
                    <a:bodyPr/>
                    <a:lstStyle>
                      <a:lvl1pPr marL="0" algn="l" defTabSz="342900" rtl="0" eaLnBrk="1" latinLnBrk="0" hangingPunct="1">
                        <a:defRPr sz="1350" b="1" kern="1200">
                          <a:solidFill>
                            <a:schemeClr val="lt1"/>
                          </a:solidFill>
                          <a:latin typeface="Arial" panose="020B0604020202020204"/>
                        </a:defRPr>
                      </a:lvl1pPr>
                      <a:lvl2pPr marL="342900" algn="l" defTabSz="342900" rtl="0" eaLnBrk="1" latinLnBrk="0" hangingPunct="1">
                        <a:defRPr sz="1350" b="1" kern="1200">
                          <a:solidFill>
                            <a:schemeClr val="lt1"/>
                          </a:solidFill>
                          <a:latin typeface="Arial" panose="020B0604020202020204"/>
                        </a:defRPr>
                      </a:lvl2pPr>
                      <a:lvl3pPr marL="685800" algn="l" defTabSz="342900" rtl="0" eaLnBrk="1" latinLnBrk="0" hangingPunct="1">
                        <a:defRPr sz="1350" b="1" kern="1200">
                          <a:solidFill>
                            <a:schemeClr val="lt1"/>
                          </a:solidFill>
                          <a:latin typeface="Arial" panose="020B0604020202020204"/>
                        </a:defRPr>
                      </a:lvl3pPr>
                      <a:lvl4pPr marL="1028700" algn="l" defTabSz="342900" rtl="0" eaLnBrk="1" latinLnBrk="0" hangingPunct="1">
                        <a:defRPr sz="1350" b="1" kern="1200">
                          <a:solidFill>
                            <a:schemeClr val="lt1"/>
                          </a:solidFill>
                          <a:latin typeface="Arial" panose="020B0604020202020204"/>
                        </a:defRPr>
                      </a:lvl4pPr>
                      <a:lvl5pPr marL="1371600" algn="l" defTabSz="342900" rtl="0" eaLnBrk="1" latinLnBrk="0" hangingPunct="1">
                        <a:defRPr sz="1350" b="1" kern="1200">
                          <a:solidFill>
                            <a:schemeClr val="lt1"/>
                          </a:solidFill>
                          <a:latin typeface="Arial" panose="020B0604020202020204"/>
                        </a:defRPr>
                      </a:lvl5pPr>
                      <a:lvl6pPr marL="1714500" algn="l" defTabSz="342900" rtl="0" eaLnBrk="1" latinLnBrk="0" hangingPunct="1">
                        <a:defRPr sz="1350" b="1" kern="1200">
                          <a:solidFill>
                            <a:schemeClr val="lt1"/>
                          </a:solidFill>
                          <a:latin typeface="Arial" panose="020B0604020202020204"/>
                        </a:defRPr>
                      </a:lvl6pPr>
                      <a:lvl7pPr marL="2057400" algn="l" defTabSz="342900" rtl="0" eaLnBrk="1" latinLnBrk="0" hangingPunct="1">
                        <a:defRPr sz="1350" b="1" kern="1200">
                          <a:solidFill>
                            <a:schemeClr val="lt1"/>
                          </a:solidFill>
                          <a:latin typeface="Arial" panose="020B0604020202020204"/>
                        </a:defRPr>
                      </a:lvl7pPr>
                      <a:lvl8pPr marL="2400300" algn="l" defTabSz="342900" rtl="0" eaLnBrk="1" latinLnBrk="0" hangingPunct="1">
                        <a:defRPr sz="1350" b="1" kern="1200">
                          <a:solidFill>
                            <a:schemeClr val="lt1"/>
                          </a:solidFill>
                          <a:latin typeface="Arial" panose="020B0604020202020204"/>
                        </a:defRPr>
                      </a:lvl8pPr>
                      <a:lvl9pPr marL="2743200" algn="l" defTabSz="342900" rtl="0" eaLnBrk="1" latinLnBrk="0" hangingPunct="1">
                        <a:defRPr sz="1350" b="1" kern="1200">
                          <a:solidFill>
                            <a:schemeClr val="lt1"/>
                          </a:solidFill>
                          <a:latin typeface="Arial" panose="020B0604020202020204"/>
                        </a:defRPr>
                      </a:lvl9pPr>
                    </a:lstStyle>
                    <a:p>
                      <a:pPr marL="0" marR="0" algn="ctr">
                        <a:spcBef>
                          <a:spcPts val="0"/>
                        </a:spcBef>
                        <a:spcAft>
                          <a:spcPts val="0"/>
                        </a:spcAft>
                      </a:pPr>
                      <a:r>
                        <a:rPr lang="en-US" sz="900" b="0" dirty="0">
                          <a:solidFill>
                            <a:schemeClr val="tx1"/>
                          </a:solidFill>
                          <a:effectLst/>
                        </a:rPr>
                        <a:t>SDVOSB</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$721,361,850.10 </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latin typeface="Calibri" panose="020F0502020204030204" pitchFamily="34" charset="0"/>
                          <a:ea typeface="Calibri" panose="020F0502020204030204" pitchFamily="34" charset="0"/>
                        </a:rPr>
                        <a:t>101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104.73%</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70.00%</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31191046"/>
                  </a:ext>
                </a:extLst>
              </a:tr>
              <a:tr h="305275">
                <a:tc>
                  <a:txBody>
                    <a:bodyPr/>
                    <a:lstStyle>
                      <a:lvl1pPr marL="0" algn="l" defTabSz="342900" rtl="0" eaLnBrk="1" latinLnBrk="0" hangingPunct="1">
                        <a:defRPr sz="1350" b="1" kern="1200">
                          <a:solidFill>
                            <a:schemeClr val="lt1"/>
                          </a:solidFill>
                          <a:latin typeface="Arial" panose="020B0604020202020204"/>
                        </a:defRPr>
                      </a:lvl1pPr>
                      <a:lvl2pPr marL="342900" algn="l" defTabSz="342900" rtl="0" eaLnBrk="1" latinLnBrk="0" hangingPunct="1">
                        <a:defRPr sz="1350" b="1" kern="1200">
                          <a:solidFill>
                            <a:schemeClr val="lt1"/>
                          </a:solidFill>
                          <a:latin typeface="Arial" panose="020B0604020202020204"/>
                        </a:defRPr>
                      </a:lvl2pPr>
                      <a:lvl3pPr marL="685800" algn="l" defTabSz="342900" rtl="0" eaLnBrk="1" latinLnBrk="0" hangingPunct="1">
                        <a:defRPr sz="1350" b="1" kern="1200">
                          <a:solidFill>
                            <a:schemeClr val="lt1"/>
                          </a:solidFill>
                          <a:latin typeface="Arial" panose="020B0604020202020204"/>
                        </a:defRPr>
                      </a:lvl3pPr>
                      <a:lvl4pPr marL="1028700" algn="l" defTabSz="342900" rtl="0" eaLnBrk="1" latinLnBrk="0" hangingPunct="1">
                        <a:defRPr sz="1350" b="1" kern="1200">
                          <a:solidFill>
                            <a:schemeClr val="lt1"/>
                          </a:solidFill>
                          <a:latin typeface="Arial" panose="020B0604020202020204"/>
                        </a:defRPr>
                      </a:lvl4pPr>
                      <a:lvl5pPr marL="1371600" algn="l" defTabSz="342900" rtl="0" eaLnBrk="1" latinLnBrk="0" hangingPunct="1">
                        <a:defRPr sz="1350" b="1" kern="1200">
                          <a:solidFill>
                            <a:schemeClr val="lt1"/>
                          </a:solidFill>
                          <a:latin typeface="Arial" panose="020B0604020202020204"/>
                        </a:defRPr>
                      </a:lvl5pPr>
                      <a:lvl6pPr marL="1714500" algn="l" defTabSz="342900" rtl="0" eaLnBrk="1" latinLnBrk="0" hangingPunct="1">
                        <a:defRPr sz="1350" b="1" kern="1200">
                          <a:solidFill>
                            <a:schemeClr val="lt1"/>
                          </a:solidFill>
                          <a:latin typeface="Arial" panose="020B0604020202020204"/>
                        </a:defRPr>
                      </a:lvl6pPr>
                      <a:lvl7pPr marL="2057400" algn="l" defTabSz="342900" rtl="0" eaLnBrk="1" latinLnBrk="0" hangingPunct="1">
                        <a:defRPr sz="1350" b="1" kern="1200">
                          <a:solidFill>
                            <a:schemeClr val="lt1"/>
                          </a:solidFill>
                          <a:latin typeface="Arial" panose="020B0604020202020204"/>
                        </a:defRPr>
                      </a:lvl7pPr>
                      <a:lvl8pPr marL="2400300" algn="l" defTabSz="342900" rtl="0" eaLnBrk="1" latinLnBrk="0" hangingPunct="1">
                        <a:defRPr sz="1350" b="1" kern="1200">
                          <a:solidFill>
                            <a:schemeClr val="lt1"/>
                          </a:solidFill>
                          <a:latin typeface="Arial" panose="020B0604020202020204"/>
                        </a:defRPr>
                      </a:lvl8pPr>
                      <a:lvl9pPr marL="2743200" algn="l" defTabSz="342900" rtl="0" eaLnBrk="1" latinLnBrk="0" hangingPunct="1">
                        <a:defRPr sz="1350" b="1" kern="1200">
                          <a:solidFill>
                            <a:schemeClr val="lt1"/>
                          </a:solidFill>
                          <a:latin typeface="Arial" panose="020B0604020202020204"/>
                        </a:defRPr>
                      </a:lvl9pPr>
                    </a:lstStyle>
                    <a:p>
                      <a:pPr marL="0" marR="0" algn="ctr">
                        <a:spcBef>
                          <a:spcPts val="0"/>
                        </a:spcBef>
                        <a:spcAft>
                          <a:spcPts val="0"/>
                        </a:spcAft>
                      </a:pPr>
                      <a:r>
                        <a:rPr lang="en-US" sz="900" b="0" dirty="0">
                          <a:solidFill>
                            <a:schemeClr val="tx1"/>
                          </a:solidFill>
                          <a:effectLst/>
                        </a:rPr>
                        <a:t>VOSB</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$220,372,360.79 </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latin typeface="Calibri" panose="020F0502020204030204" pitchFamily="34" charset="0"/>
                          <a:ea typeface="Calibri" panose="020F0502020204030204" pitchFamily="34" charset="0"/>
                        </a:rPr>
                        <a:t>76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94.35%</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98.00%</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33694251"/>
                  </a:ext>
                </a:extLst>
              </a:tr>
              <a:tr h="217161">
                <a:tc>
                  <a:txBody>
                    <a:bodyPr/>
                    <a:lstStyle>
                      <a:lvl1pPr marL="0" algn="l" defTabSz="342900" rtl="0" eaLnBrk="1" latinLnBrk="0" hangingPunct="1">
                        <a:defRPr sz="1350" b="1" kern="1200">
                          <a:solidFill>
                            <a:schemeClr val="lt1"/>
                          </a:solidFill>
                          <a:latin typeface="Arial" panose="020B0604020202020204"/>
                        </a:defRPr>
                      </a:lvl1pPr>
                      <a:lvl2pPr marL="342900" algn="l" defTabSz="342900" rtl="0" eaLnBrk="1" latinLnBrk="0" hangingPunct="1">
                        <a:defRPr sz="1350" b="1" kern="1200">
                          <a:solidFill>
                            <a:schemeClr val="lt1"/>
                          </a:solidFill>
                          <a:latin typeface="Arial" panose="020B0604020202020204"/>
                        </a:defRPr>
                      </a:lvl2pPr>
                      <a:lvl3pPr marL="685800" algn="l" defTabSz="342900" rtl="0" eaLnBrk="1" latinLnBrk="0" hangingPunct="1">
                        <a:defRPr sz="1350" b="1" kern="1200">
                          <a:solidFill>
                            <a:schemeClr val="lt1"/>
                          </a:solidFill>
                          <a:latin typeface="Arial" panose="020B0604020202020204"/>
                        </a:defRPr>
                      </a:lvl3pPr>
                      <a:lvl4pPr marL="1028700" algn="l" defTabSz="342900" rtl="0" eaLnBrk="1" latinLnBrk="0" hangingPunct="1">
                        <a:defRPr sz="1350" b="1" kern="1200">
                          <a:solidFill>
                            <a:schemeClr val="lt1"/>
                          </a:solidFill>
                          <a:latin typeface="Arial" panose="020B0604020202020204"/>
                        </a:defRPr>
                      </a:lvl4pPr>
                      <a:lvl5pPr marL="1371600" algn="l" defTabSz="342900" rtl="0" eaLnBrk="1" latinLnBrk="0" hangingPunct="1">
                        <a:defRPr sz="1350" b="1" kern="1200">
                          <a:solidFill>
                            <a:schemeClr val="lt1"/>
                          </a:solidFill>
                          <a:latin typeface="Arial" panose="020B0604020202020204"/>
                        </a:defRPr>
                      </a:lvl5pPr>
                      <a:lvl6pPr marL="1714500" algn="l" defTabSz="342900" rtl="0" eaLnBrk="1" latinLnBrk="0" hangingPunct="1">
                        <a:defRPr sz="1350" b="1" kern="1200">
                          <a:solidFill>
                            <a:schemeClr val="lt1"/>
                          </a:solidFill>
                          <a:latin typeface="Arial" panose="020B0604020202020204"/>
                        </a:defRPr>
                      </a:lvl6pPr>
                      <a:lvl7pPr marL="2057400" algn="l" defTabSz="342900" rtl="0" eaLnBrk="1" latinLnBrk="0" hangingPunct="1">
                        <a:defRPr sz="1350" b="1" kern="1200">
                          <a:solidFill>
                            <a:schemeClr val="lt1"/>
                          </a:solidFill>
                          <a:latin typeface="Arial" panose="020B0604020202020204"/>
                        </a:defRPr>
                      </a:lvl7pPr>
                      <a:lvl8pPr marL="2400300" algn="l" defTabSz="342900" rtl="0" eaLnBrk="1" latinLnBrk="0" hangingPunct="1">
                        <a:defRPr sz="1350" b="1" kern="1200">
                          <a:solidFill>
                            <a:schemeClr val="lt1"/>
                          </a:solidFill>
                          <a:latin typeface="Arial" panose="020B0604020202020204"/>
                        </a:defRPr>
                      </a:lvl8pPr>
                      <a:lvl9pPr marL="2743200" algn="l" defTabSz="342900" rtl="0" eaLnBrk="1" latinLnBrk="0" hangingPunct="1">
                        <a:defRPr sz="1350" b="1" kern="1200">
                          <a:solidFill>
                            <a:schemeClr val="lt1"/>
                          </a:solidFill>
                          <a:latin typeface="Arial" panose="020B0604020202020204"/>
                        </a:defRPr>
                      </a:lvl9pPr>
                    </a:lstStyle>
                    <a:p>
                      <a:pPr marL="0" marR="0" algn="ctr">
                        <a:spcBef>
                          <a:spcPts val="0"/>
                        </a:spcBef>
                        <a:spcAft>
                          <a:spcPts val="0"/>
                        </a:spcAft>
                      </a:pPr>
                      <a:r>
                        <a:rPr lang="en-US" sz="900" b="0" dirty="0">
                          <a:solidFill>
                            <a:schemeClr val="tx1"/>
                          </a:solidFill>
                          <a:effectLst/>
                          <a:highlight>
                            <a:srgbClr val="FFFF00"/>
                          </a:highlight>
                        </a:rPr>
                        <a:t>WOSB</a:t>
                      </a:r>
                      <a:endParaRPr lang="en-US" sz="900" b="0" dirty="0">
                        <a:solidFill>
                          <a:schemeClr val="tx1"/>
                        </a:solidFill>
                        <a:effectLst/>
                        <a:highlight>
                          <a:srgbClr val="FFFF00"/>
                        </a:highligh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highlight>
                            <a:srgbClr val="FFFF00"/>
                          </a:highlight>
                        </a:rPr>
                        <a:t>$68,939,830.05 </a:t>
                      </a:r>
                      <a:endParaRPr lang="en-US" sz="900" b="0" dirty="0">
                        <a:solidFill>
                          <a:schemeClr val="tx1"/>
                        </a:solidFill>
                        <a:effectLst/>
                        <a:highlight>
                          <a:srgbClr val="FFFF00"/>
                        </a:highligh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highlight>
                            <a:srgbClr val="FFFF00"/>
                          </a:highlight>
                          <a:latin typeface="Calibri" panose="020F0502020204030204" pitchFamily="34" charset="0"/>
                          <a:ea typeface="Calibri" panose="020F0502020204030204" pitchFamily="34" charset="0"/>
                        </a:rPr>
                        <a:t>15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highlight>
                            <a:srgbClr val="FFFF00"/>
                          </a:highlight>
                        </a:rPr>
                        <a:t>8.42%</a:t>
                      </a:r>
                      <a:endParaRPr lang="en-US" sz="900" b="0" dirty="0">
                        <a:solidFill>
                          <a:schemeClr val="tx1"/>
                        </a:solidFill>
                        <a:effectLst/>
                        <a:highlight>
                          <a:srgbClr val="FFFF00"/>
                        </a:highligh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highlight>
                            <a:srgbClr val="FFFF00"/>
                          </a:highlight>
                        </a:rPr>
                        <a:t>5.00%</a:t>
                      </a:r>
                      <a:endParaRPr lang="en-US" sz="900" b="0" dirty="0">
                        <a:solidFill>
                          <a:schemeClr val="tx1"/>
                        </a:solidFill>
                        <a:effectLst/>
                        <a:highlight>
                          <a:srgbClr val="FFFF00"/>
                        </a:highligh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69172486"/>
                  </a:ext>
                </a:extLst>
              </a:tr>
              <a:tr h="327056">
                <a:tc>
                  <a:txBody>
                    <a:bodyPr/>
                    <a:lstStyle>
                      <a:lvl1pPr marL="0" algn="l" defTabSz="342900" rtl="0" eaLnBrk="1" latinLnBrk="0" hangingPunct="1">
                        <a:defRPr sz="1350" b="1" kern="1200">
                          <a:solidFill>
                            <a:schemeClr val="lt1"/>
                          </a:solidFill>
                          <a:latin typeface="Arial" panose="020B0604020202020204"/>
                        </a:defRPr>
                      </a:lvl1pPr>
                      <a:lvl2pPr marL="342900" algn="l" defTabSz="342900" rtl="0" eaLnBrk="1" latinLnBrk="0" hangingPunct="1">
                        <a:defRPr sz="1350" b="1" kern="1200">
                          <a:solidFill>
                            <a:schemeClr val="lt1"/>
                          </a:solidFill>
                          <a:latin typeface="Arial" panose="020B0604020202020204"/>
                        </a:defRPr>
                      </a:lvl2pPr>
                      <a:lvl3pPr marL="685800" algn="l" defTabSz="342900" rtl="0" eaLnBrk="1" latinLnBrk="0" hangingPunct="1">
                        <a:defRPr sz="1350" b="1" kern="1200">
                          <a:solidFill>
                            <a:schemeClr val="lt1"/>
                          </a:solidFill>
                          <a:latin typeface="Arial" panose="020B0604020202020204"/>
                        </a:defRPr>
                      </a:lvl3pPr>
                      <a:lvl4pPr marL="1028700" algn="l" defTabSz="342900" rtl="0" eaLnBrk="1" latinLnBrk="0" hangingPunct="1">
                        <a:defRPr sz="1350" b="1" kern="1200">
                          <a:solidFill>
                            <a:schemeClr val="lt1"/>
                          </a:solidFill>
                          <a:latin typeface="Arial" panose="020B0604020202020204"/>
                        </a:defRPr>
                      </a:lvl4pPr>
                      <a:lvl5pPr marL="1371600" algn="l" defTabSz="342900" rtl="0" eaLnBrk="1" latinLnBrk="0" hangingPunct="1">
                        <a:defRPr sz="1350" b="1" kern="1200">
                          <a:solidFill>
                            <a:schemeClr val="lt1"/>
                          </a:solidFill>
                          <a:latin typeface="Arial" panose="020B0604020202020204"/>
                        </a:defRPr>
                      </a:lvl5pPr>
                      <a:lvl6pPr marL="1714500" algn="l" defTabSz="342900" rtl="0" eaLnBrk="1" latinLnBrk="0" hangingPunct="1">
                        <a:defRPr sz="1350" b="1" kern="1200">
                          <a:solidFill>
                            <a:schemeClr val="lt1"/>
                          </a:solidFill>
                          <a:latin typeface="Arial" panose="020B0604020202020204"/>
                        </a:defRPr>
                      </a:lvl6pPr>
                      <a:lvl7pPr marL="2057400" algn="l" defTabSz="342900" rtl="0" eaLnBrk="1" latinLnBrk="0" hangingPunct="1">
                        <a:defRPr sz="1350" b="1" kern="1200">
                          <a:solidFill>
                            <a:schemeClr val="lt1"/>
                          </a:solidFill>
                          <a:latin typeface="Arial" panose="020B0604020202020204"/>
                        </a:defRPr>
                      </a:lvl7pPr>
                      <a:lvl8pPr marL="2400300" algn="l" defTabSz="342900" rtl="0" eaLnBrk="1" latinLnBrk="0" hangingPunct="1">
                        <a:defRPr sz="1350" b="1" kern="1200">
                          <a:solidFill>
                            <a:schemeClr val="lt1"/>
                          </a:solidFill>
                          <a:latin typeface="Arial" panose="020B0604020202020204"/>
                        </a:defRPr>
                      </a:lvl8pPr>
                      <a:lvl9pPr marL="2743200" algn="l" defTabSz="342900" rtl="0" eaLnBrk="1" latinLnBrk="0" hangingPunct="1">
                        <a:defRPr sz="1350" b="1" kern="1200">
                          <a:solidFill>
                            <a:schemeClr val="lt1"/>
                          </a:solidFill>
                          <a:latin typeface="Arial" panose="020B0604020202020204"/>
                        </a:defRPr>
                      </a:lvl9pPr>
                    </a:lstStyle>
                    <a:p>
                      <a:pPr marL="0" marR="0" algn="ctr">
                        <a:spcBef>
                          <a:spcPts val="0"/>
                        </a:spcBef>
                        <a:spcAft>
                          <a:spcPts val="0"/>
                        </a:spcAft>
                      </a:pPr>
                      <a:r>
                        <a:rPr lang="en-US" sz="900" b="0" dirty="0">
                          <a:solidFill>
                            <a:schemeClr val="tx1"/>
                          </a:solidFill>
                          <a:effectLst/>
                        </a:rPr>
                        <a:t>Small Business</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$140,250,089.45 </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latin typeface="Calibri" panose="020F0502020204030204" pitchFamily="34" charset="0"/>
                          <a:ea typeface="Calibri" panose="020F0502020204030204" pitchFamily="34" charset="0"/>
                        </a:rPr>
                        <a:t>79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181.96%</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342900" rtl="0" eaLnBrk="1" latinLnBrk="0" hangingPunct="1">
                        <a:defRPr sz="1350" kern="1200">
                          <a:solidFill>
                            <a:schemeClr val="dk1"/>
                          </a:solidFill>
                          <a:latin typeface="Arial" panose="020B0604020202020204"/>
                        </a:defRPr>
                      </a:lvl1pPr>
                      <a:lvl2pPr marL="342900" algn="l" defTabSz="342900" rtl="0" eaLnBrk="1" latinLnBrk="0" hangingPunct="1">
                        <a:defRPr sz="1350" kern="1200">
                          <a:solidFill>
                            <a:schemeClr val="dk1"/>
                          </a:solidFill>
                          <a:latin typeface="Arial" panose="020B0604020202020204"/>
                        </a:defRPr>
                      </a:lvl2pPr>
                      <a:lvl3pPr marL="685800" algn="l" defTabSz="342900" rtl="0" eaLnBrk="1" latinLnBrk="0" hangingPunct="1">
                        <a:defRPr sz="1350" kern="1200">
                          <a:solidFill>
                            <a:schemeClr val="dk1"/>
                          </a:solidFill>
                          <a:latin typeface="Arial" panose="020B0604020202020204"/>
                        </a:defRPr>
                      </a:lvl3pPr>
                      <a:lvl4pPr marL="1028700" algn="l" defTabSz="342900" rtl="0" eaLnBrk="1" latinLnBrk="0" hangingPunct="1">
                        <a:defRPr sz="1350" kern="1200">
                          <a:solidFill>
                            <a:schemeClr val="dk1"/>
                          </a:solidFill>
                          <a:latin typeface="Arial" panose="020B0604020202020204"/>
                        </a:defRPr>
                      </a:lvl4pPr>
                      <a:lvl5pPr marL="1371600" algn="l" defTabSz="342900" rtl="0" eaLnBrk="1" latinLnBrk="0" hangingPunct="1">
                        <a:defRPr sz="1350" kern="1200">
                          <a:solidFill>
                            <a:schemeClr val="dk1"/>
                          </a:solidFill>
                          <a:latin typeface="Arial" panose="020B0604020202020204"/>
                        </a:defRPr>
                      </a:lvl5pPr>
                      <a:lvl6pPr marL="1714500" algn="l" defTabSz="342900" rtl="0" eaLnBrk="1" latinLnBrk="0" hangingPunct="1">
                        <a:defRPr sz="1350" kern="1200">
                          <a:solidFill>
                            <a:schemeClr val="dk1"/>
                          </a:solidFill>
                          <a:latin typeface="Arial" panose="020B0604020202020204"/>
                        </a:defRPr>
                      </a:lvl6pPr>
                      <a:lvl7pPr marL="2057400" algn="l" defTabSz="342900" rtl="0" eaLnBrk="1" latinLnBrk="0" hangingPunct="1">
                        <a:defRPr sz="1350" kern="1200">
                          <a:solidFill>
                            <a:schemeClr val="dk1"/>
                          </a:solidFill>
                          <a:latin typeface="Arial" panose="020B0604020202020204"/>
                        </a:defRPr>
                      </a:lvl7pPr>
                      <a:lvl8pPr marL="2400300" algn="l" defTabSz="342900" rtl="0" eaLnBrk="1" latinLnBrk="0" hangingPunct="1">
                        <a:defRPr sz="1350" kern="1200">
                          <a:solidFill>
                            <a:schemeClr val="dk1"/>
                          </a:solidFill>
                          <a:latin typeface="Arial" panose="020B0604020202020204"/>
                        </a:defRPr>
                      </a:lvl8pPr>
                      <a:lvl9pPr marL="2743200" algn="l" defTabSz="342900" rtl="0" eaLnBrk="1" latinLnBrk="0" hangingPunct="1">
                        <a:defRPr sz="1350" kern="1200">
                          <a:solidFill>
                            <a:schemeClr val="dk1"/>
                          </a:solidFill>
                          <a:latin typeface="Arial" panose="020B0604020202020204"/>
                        </a:defRPr>
                      </a:lvl9pPr>
                    </a:lstStyle>
                    <a:p>
                      <a:pPr marL="0" marR="0" algn="ctr">
                        <a:spcBef>
                          <a:spcPts val="0"/>
                        </a:spcBef>
                        <a:spcAft>
                          <a:spcPts val="0"/>
                        </a:spcAft>
                      </a:pPr>
                      <a:r>
                        <a:rPr lang="en-US" sz="900" b="0" dirty="0">
                          <a:solidFill>
                            <a:schemeClr val="tx1"/>
                          </a:solidFill>
                          <a:effectLst/>
                        </a:rPr>
                        <a:t>100.00%</a:t>
                      </a:r>
                      <a:endParaRPr lang="en-US" sz="900" b="0" dirty="0">
                        <a:solidFill>
                          <a:schemeClr val="tx1"/>
                        </a:solidFill>
                        <a:effectLst/>
                        <a:latin typeface="Calibri" panose="020F050202020403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43219167"/>
                  </a:ext>
                </a:extLst>
              </a:tr>
            </a:tbl>
          </a:graphicData>
        </a:graphic>
      </p:graphicFrame>
    </p:spTree>
    <p:extLst>
      <p:ext uri="{BB962C8B-B14F-4D97-AF65-F5344CB8AC3E}">
        <p14:creationId xmlns:p14="http://schemas.microsoft.com/office/powerpoint/2010/main" val="373880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768743"/>
            <a:ext cx="8229600" cy="3597280"/>
          </a:xfrm>
        </p:spPr>
        <p:txBody>
          <a:bodyPr>
            <a:normAutofit/>
          </a:bodyPr>
          <a:lstStyle/>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Become Familiar with the Federal Acquisition Regulations/GSAR</a:t>
            </a:r>
          </a:p>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Understand VA’s priority - Public Law (PL) 109-461 (Rule of two)</a:t>
            </a:r>
          </a:p>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What is a SDVOSB or VOSB set-aside</a:t>
            </a:r>
          </a:p>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Request for Lease Proposals</a:t>
            </a:r>
          </a:p>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Due Diligence (Phase I,NEPA and CRS)</a:t>
            </a:r>
          </a:p>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SAM.gov</a:t>
            </a:r>
          </a:p>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PACT Model</a:t>
            </a:r>
          </a:p>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Think Partnering</a:t>
            </a:r>
            <a:r>
              <a:rPr lang="en-US" sz="1600" dirty="0">
                <a:solidFill>
                  <a:srgbClr val="000000"/>
                </a:solidFill>
                <a:latin typeface="Arial" panose="020B0604020202020204"/>
              </a:rPr>
              <a:t>/Teaming or Joint Venture</a:t>
            </a:r>
          </a:p>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1600" dirty="0">
                <a:solidFill>
                  <a:srgbClr val="000000"/>
                </a:solidFill>
                <a:latin typeface="Arial" panose="020B0604020202020204"/>
              </a:rPr>
              <a:t>Understand the PACT ACT and the changes that applies</a:t>
            </a:r>
          </a:p>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US" sz="1600" dirty="0">
              <a:solidFill>
                <a:srgbClr val="000000"/>
              </a:solidFill>
              <a:latin typeface="Arial" panose="020B0604020202020204"/>
            </a:endParaRPr>
          </a:p>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42863" indent="0">
              <a:buNone/>
            </a:pPr>
            <a:endParaRPr lang="en-US" dirty="0">
              <a:solidFill>
                <a:srgbClr val="284A74"/>
              </a:solidFill>
            </a:endParaRPr>
          </a:p>
          <a:p>
            <a:endParaRPr lang="en-US" dirty="0"/>
          </a:p>
          <a:p>
            <a:pPr lvl="1"/>
            <a:endParaRPr lang="en-US" dirty="0"/>
          </a:p>
          <a:p>
            <a:endParaRPr lang="en-US" dirty="0"/>
          </a:p>
          <a:p>
            <a:pPr lvl="1"/>
            <a:endParaRPr lang="en-US" dirty="0"/>
          </a:p>
        </p:txBody>
      </p:sp>
      <p:sp>
        <p:nvSpPr>
          <p:cNvPr id="5" name="TextBox 4">
            <a:extLst>
              <a:ext uri="{FF2B5EF4-FFF2-40B4-BE49-F238E27FC236}">
                <a16:creationId xmlns:a16="http://schemas.microsoft.com/office/drawing/2014/main" id="{0D75577F-72E5-4B81-99E4-62A1C5D9AB46}"/>
              </a:ext>
            </a:extLst>
          </p:cNvPr>
          <p:cNvSpPr txBox="1"/>
          <p:nvPr/>
        </p:nvSpPr>
        <p:spPr>
          <a:xfrm>
            <a:off x="226577" y="327667"/>
            <a:ext cx="8661391"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84A74"/>
                </a:solidFill>
                <a:effectLst/>
                <a:uLnTx/>
                <a:uFillTx/>
                <a:latin typeface="Arial" panose="020B0604020202020204"/>
                <a:ea typeface="+mn-ea"/>
                <a:cs typeface="+mn-cs"/>
              </a:rPr>
              <a:t>How can SB, SDVOSB, VOSB assist with services needed?</a:t>
            </a:r>
            <a:br>
              <a:rPr kumimoji="0" lang="en-US" sz="2400" b="0" i="0" u="none" strike="noStrike" kern="1200" cap="none" spc="0" normalizeH="0" baseline="0" noProof="0" dirty="0">
                <a:ln>
                  <a:noFill/>
                </a:ln>
                <a:solidFill>
                  <a:srgbClr val="284A74"/>
                </a:solidFill>
                <a:effectLst/>
                <a:uLnTx/>
                <a:uFillTx/>
                <a:latin typeface="Arial" panose="020B0604020202020204"/>
                <a:ea typeface="+mn-ea"/>
                <a:cs typeface="+mn-cs"/>
              </a:rPr>
            </a:br>
            <a:endParaRPr kumimoji="0" lang="en-US" sz="2400" b="0" i="0" u="none" strike="noStrike" kern="1200" cap="none" spc="0" normalizeH="0" baseline="0" noProof="0" dirty="0">
              <a:ln>
                <a:noFill/>
              </a:ln>
              <a:solidFill>
                <a:srgbClr val="284A74"/>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699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flipV="1">
            <a:off x="457199" y="530352"/>
            <a:ext cx="8229600" cy="441199"/>
          </a:xfrm>
        </p:spPr>
        <p:txBody>
          <a:bodyPr>
            <a:normAutofit lnSpcReduction="10000"/>
          </a:bodyPr>
          <a:lstStyle/>
          <a:p>
            <a:pPr marL="42863" indent="0">
              <a:buNone/>
            </a:pPr>
            <a:endParaRPr lang="en-US" dirty="0"/>
          </a:p>
          <a:p>
            <a:endParaRPr lang="en-US" dirty="0"/>
          </a:p>
          <a:p>
            <a:pPr lvl="1"/>
            <a:endParaRPr lang="en-US" dirty="0"/>
          </a:p>
          <a:p>
            <a:endParaRPr lang="en-US" dirty="0"/>
          </a:p>
          <a:p>
            <a:pPr lvl="1"/>
            <a:endParaRPr lang="en-US" dirty="0"/>
          </a:p>
        </p:txBody>
      </p:sp>
      <p:sp>
        <p:nvSpPr>
          <p:cNvPr id="15" name="TextBox 14">
            <a:extLst>
              <a:ext uri="{FF2B5EF4-FFF2-40B4-BE49-F238E27FC236}">
                <a16:creationId xmlns:a16="http://schemas.microsoft.com/office/drawing/2014/main" id="{09804C8C-6DDF-4669-97C0-16398F852A05}"/>
              </a:ext>
            </a:extLst>
          </p:cNvPr>
          <p:cNvSpPr txBox="1"/>
          <p:nvPr/>
        </p:nvSpPr>
        <p:spPr>
          <a:xfrm>
            <a:off x="1188720" y="38039"/>
            <a:ext cx="5568696" cy="461665"/>
          </a:xfrm>
          <a:prstGeom prst="rect">
            <a:avLst/>
          </a:prstGeom>
          <a:noFill/>
        </p:spPr>
        <p:txBody>
          <a:bodyPr wrap="square">
            <a:spAutoFit/>
          </a:bodyPr>
          <a:lstStyle/>
          <a:p>
            <a:pPr marL="304324"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84A74"/>
                </a:solidFill>
                <a:effectLst/>
                <a:uLnTx/>
                <a:uFillTx/>
                <a:latin typeface="Calibri"/>
                <a:ea typeface="+mn-ea"/>
                <a:cs typeface="Calibri"/>
              </a:rPr>
              <a:t>Wh</a:t>
            </a:r>
            <a:r>
              <a:rPr kumimoji="0" lang="en-US" sz="2400" b="0" i="0" u="none" strike="noStrike" kern="1200" cap="none" spc="-26" normalizeH="0" baseline="0" noProof="0" dirty="0">
                <a:ln>
                  <a:noFill/>
                </a:ln>
                <a:solidFill>
                  <a:srgbClr val="284A74"/>
                </a:solidFill>
                <a:effectLst/>
                <a:uLnTx/>
                <a:uFillTx/>
                <a:latin typeface="Calibri"/>
                <a:ea typeface="+mn-ea"/>
                <a:cs typeface="Calibri"/>
              </a:rPr>
              <a:t>a</a:t>
            </a:r>
            <a:r>
              <a:rPr kumimoji="0" lang="en-US" sz="2400" b="0" i="0" u="none" strike="noStrike" kern="1200" cap="none" spc="0" normalizeH="0" baseline="0" noProof="0" dirty="0">
                <a:ln>
                  <a:noFill/>
                </a:ln>
                <a:solidFill>
                  <a:srgbClr val="284A74"/>
                </a:solidFill>
                <a:effectLst/>
                <a:uLnTx/>
                <a:uFillTx/>
                <a:latin typeface="Calibri"/>
                <a:ea typeface="+mn-ea"/>
                <a:cs typeface="Calibri"/>
              </a:rPr>
              <a:t>t </a:t>
            </a:r>
            <a:r>
              <a:rPr kumimoji="0" lang="en-US" sz="2400" b="0" i="0" u="none" strike="noStrike" kern="1200" cap="none" spc="-11" normalizeH="0" baseline="0" noProof="0" dirty="0">
                <a:ln>
                  <a:noFill/>
                </a:ln>
                <a:solidFill>
                  <a:srgbClr val="284A74"/>
                </a:solidFill>
                <a:effectLst/>
                <a:uLnTx/>
                <a:uFillTx/>
                <a:latin typeface="Calibri"/>
                <a:ea typeface="+mn-ea"/>
                <a:cs typeface="Calibri"/>
              </a:rPr>
              <a:t>i</a:t>
            </a:r>
            <a:r>
              <a:rPr kumimoji="0" lang="en-US" sz="2400" b="0" i="0" u="none" strike="noStrike" kern="1200" cap="none" spc="0" normalizeH="0" baseline="0" noProof="0" dirty="0">
                <a:ln>
                  <a:noFill/>
                </a:ln>
                <a:solidFill>
                  <a:srgbClr val="284A74"/>
                </a:solidFill>
                <a:effectLst/>
                <a:uLnTx/>
                <a:uFillTx/>
                <a:latin typeface="Calibri"/>
                <a:ea typeface="+mn-ea"/>
                <a:cs typeface="Calibri"/>
              </a:rPr>
              <a:t>s the “</a:t>
            </a:r>
            <a:r>
              <a:rPr kumimoji="0" lang="en-US" sz="2400" b="0" i="0" u="none" strike="noStrike" kern="1200" cap="none" spc="8" normalizeH="0" baseline="0" noProof="0" dirty="0">
                <a:ln>
                  <a:noFill/>
                </a:ln>
                <a:solidFill>
                  <a:srgbClr val="284A74"/>
                </a:solidFill>
                <a:effectLst/>
                <a:uLnTx/>
                <a:uFillTx/>
                <a:latin typeface="Calibri"/>
                <a:ea typeface="+mn-ea"/>
                <a:cs typeface="Calibri"/>
              </a:rPr>
              <a:t>R</a:t>
            </a:r>
            <a:r>
              <a:rPr kumimoji="0" lang="en-US" sz="2400" b="0" i="0" u="none" strike="noStrike" kern="1200" cap="none" spc="0" normalizeH="0" baseline="0" noProof="0" dirty="0">
                <a:ln>
                  <a:noFill/>
                </a:ln>
                <a:solidFill>
                  <a:srgbClr val="284A74"/>
                </a:solidFill>
                <a:effectLst/>
                <a:uLnTx/>
                <a:uFillTx/>
                <a:latin typeface="Calibri"/>
                <a:ea typeface="+mn-ea"/>
                <a:cs typeface="Calibri"/>
              </a:rPr>
              <a:t>ule</a:t>
            </a:r>
            <a:r>
              <a:rPr kumimoji="0" lang="en-US" sz="2400" b="0" i="0" u="none" strike="noStrike" kern="1200" cap="none" spc="-15" normalizeH="0" baseline="0" noProof="0" dirty="0">
                <a:ln>
                  <a:noFill/>
                </a:ln>
                <a:solidFill>
                  <a:srgbClr val="284A74"/>
                </a:solidFill>
                <a:effectLst/>
                <a:uLnTx/>
                <a:uFillTx/>
                <a:latin typeface="Calibri"/>
                <a:ea typeface="+mn-ea"/>
                <a:cs typeface="Calibri"/>
              </a:rPr>
              <a:t> </a:t>
            </a:r>
            <a:r>
              <a:rPr kumimoji="0" lang="en-US" sz="2400" b="0" i="0" u="none" strike="noStrike" kern="1200" cap="none" spc="0" normalizeH="0" baseline="0" noProof="0" dirty="0">
                <a:ln>
                  <a:noFill/>
                </a:ln>
                <a:solidFill>
                  <a:srgbClr val="284A74"/>
                </a:solidFill>
                <a:effectLst/>
                <a:uLnTx/>
                <a:uFillTx/>
                <a:latin typeface="Calibri"/>
                <a:ea typeface="+mn-ea"/>
                <a:cs typeface="Calibri"/>
              </a:rPr>
              <a:t>of </a:t>
            </a:r>
            <a:r>
              <a:rPr kumimoji="0" lang="en-US" sz="2400" b="0" i="0" u="none" strike="noStrike" kern="1200" cap="none" spc="-105" normalizeH="0" baseline="0" noProof="0" dirty="0">
                <a:ln>
                  <a:noFill/>
                </a:ln>
                <a:solidFill>
                  <a:srgbClr val="284A74"/>
                </a:solidFill>
                <a:effectLst/>
                <a:uLnTx/>
                <a:uFillTx/>
                <a:latin typeface="Calibri"/>
                <a:ea typeface="+mn-ea"/>
                <a:cs typeface="Calibri"/>
              </a:rPr>
              <a:t>T</a:t>
            </a:r>
            <a:r>
              <a:rPr kumimoji="0" lang="en-US" sz="2400" b="0" i="0" u="none" strike="noStrike" kern="1200" cap="none" spc="-30" normalizeH="0" baseline="0" noProof="0" dirty="0">
                <a:ln>
                  <a:noFill/>
                </a:ln>
                <a:solidFill>
                  <a:srgbClr val="284A74"/>
                </a:solidFill>
                <a:effectLst/>
                <a:uLnTx/>
                <a:uFillTx/>
                <a:latin typeface="Calibri"/>
                <a:ea typeface="+mn-ea"/>
                <a:cs typeface="Calibri"/>
              </a:rPr>
              <a:t>w</a:t>
            </a:r>
            <a:r>
              <a:rPr kumimoji="0" lang="en-US" sz="2400" b="0" i="0" u="none" strike="noStrike" kern="1200" cap="none" spc="-45" normalizeH="0" baseline="0" noProof="0" dirty="0">
                <a:ln>
                  <a:noFill/>
                </a:ln>
                <a:solidFill>
                  <a:srgbClr val="284A74"/>
                </a:solidFill>
                <a:effectLst/>
                <a:uLnTx/>
                <a:uFillTx/>
                <a:latin typeface="Calibri"/>
                <a:ea typeface="+mn-ea"/>
                <a:cs typeface="Calibri"/>
              </a:rPr>
              <a:t>o</a:t>
            </a:r>
            <a:r>
              <a:rPr kumimoji="0" lang="en-US" sz="2400" b="0" i="0" u="none" strike="noStrike" kern="1200" cap="none" spc="4" normalizeH="0" baseline="0" noProof="0" dirty="0">
                <a:ln>
                  <a:noFill/>
                </a:ln>
                <a:solidFill>
                  <a:srgbClr val="284A74"/>
                </a:solidFill>
                <a:effectLst/>
                <a:uLnTx/>
                <a:uFillTx/>
                <a:latin typeface="Calibri"/>
                <a:ea typeface="+mn-ea"/>
                <a:cs typeface="Calibri"/>
              </a:rPr>
              <a:t>”?</a:t>
            </a:r>
          </a:p>
        </p:txBody>
      </p:sp>
      <p:sp>
        <p:nvSpPr>
          <p:cNvPr id="17" name="TextBox 16">
            <a:extLst>
              <a:ext uri="{FF2B5EF4-FFF2-40B4-BE49-F238E27FC236}">
                <a16:creationId xmlns:a16="http://schemas.microsoft.com/office/drawing/2014/main" id="{5335E7B0-02EB-4BA6-8637-9E55AEE51972}"/>
              </a:ext>
            </a:extLst>
          </p:cNvPr>
          <p:cNvSpPr txBox="1"/>
          <p:nvPr/>
        </p:nvSpPr>
        <p:spPr>
          <a:xfrm>
            <a:off x="457199" y="469056"/>
            <a:ext cx="7854697" cy="2972609"/>
          </a:xfrm>
          <a:prstGeom prst="rect">
            <a:avLst/>
          </a:prstGeom>
          <a:noFill/>
        </p:spPr>
        <p:txBody>
          <a:bodyPr wrap="square">
            <a:spAutoFit/>
          </a:bodyPr>
          <a:lstStyle/>
          <a:p>
            <a:pPr marL="9525" marR="3810" lvl="0" indent="0" algn="l" defTabSz="457200" rtl="0" eaLnBrk="1" fontAlgn="auto" latinLnBrk="0" hangingPunct="1">
              <a:lnSpc>
                <a:spcPct val="100000"/>
              </a:lnSpc>
              <a:spcBef>
                <a:spcPts val="0"/>
              </a:spcBef>
              <a:spcAft>
                <a:spcPts val="0"/>
              </a:spcAft>
              <a:buClrTx/>
              <a:buSzTx/>
              <a:buFontTx/>
              <a:buNone/>
              <a:tabLst>
                <a:tab pos="3704273" algn="l"/>
              </a:tabLst>
              <a:defRPr/>
            </a:pPr>
            <a:endParaRPr kumimoji="0" lang="en-US" sz="2100" b="0" i="0" u="none" strike="noStrike" kern="1200" cap="none" spc="-11" normalizeH="0" baseline="0" noProof="0" dirty="0">
              <a:ln>
                <a:noFill/>
              </a:ln>
              <a:solidFill>
                <a:srgbClr val="000000"/>
              </a:solidFill>
              <a:effectLst/>
              <a:uLnTx/>
              <a:uFillTx/>
              <a:latin typeface="Calibri"/>
              <a:ea typeface="+mn-ea"/>
              <a:cs typeface="Calibri"/>
            </a:endParaRPr>
          </a:p>
          <a:p>
            <a:pPr marL="9525" marR="3810" lvl="0" indent="0" algn="ctr" defTabSz="457200" rtl="0" eaLnBrk="1" fontAlgn="auto" latinLnBrk="0" hangingPunct="1">
              <a:lnSpc>
                <a:spcPct val="100000"/>
              </a:lnSpc>
              <a:spcBef>
                <a:spcPts val="0"/>
              </a:spcBef>
              <a:spcAft>
                <a:spcPts val="0"/>
              </a:spcAft>
              <a:buClrTx/>
              <a:buSzTx/>
              <a:buFontTx/>
              <a:buNone/>
              <a:tabLst>
                <a:tab pos="3704273" algn="l"/>
              </a:tabLst>
              <a:defRPr/>
            </a:pPr>
            <a:r>
              <a:rPr kumimoji="0" lang="en-US" sz="2100" b="0" i="0" u="none" strike="noStrike" kern="1200" cap="none" spc="-11" normalizeH="0" baseline="0" noProof="0" dirty="0">
                <a:ln>
                  <a:noFill/>
                </a:ln>
                <a:solidFill>
                  <a:srgbClr val="000000"/>
                </a:solidFill>
                <a:effectLst/>
                <a:uLnTx/>
                <a:uFillTx/>
                <a:latin typeface="Calibri"/>
                <a:ea typeface="+mn-ea"/>
                <a:cs typeface="Calibri"/>
              </a:rPr>
              <a:t>P</a:t>
            </a:r>
            <a:r>
              <a:rPr kumimoji="0" lang="en-US" sz="2100" b="0" i="0" u="none" strike="noStrike" kern="1200" cap="none" spc="-53" normalizeH="0" baseline="0" noProof="0" dirty="0">
                <a:ln>
                  <a:noFill/>
                </a:ln>
                <a:solidFill>
                  <a:srgbClr val="000000"/>
                </a:solidFill>
                <a:effectLst/>
                <a:uLnTx/>
                <a:uFillTx/>
                <a:latin typeface="Calibri"/>
                <a:ea typeface="+mn-ea"/>
                <a:cs typeface="Calibri"/>
              </a:rPr>
              <a:t>r</a:t>
            </a:r>
            <a:r>
              <a:rPr kumimoji="0" lang="en-US" sz="2100" b="0" i="0" u="none" strike="noStrike" kern="1200" cap="none" spc="-11" normalizeH="0" baseline="0" noProof="0" dirty="0">
                <a:ln>
                  <a:noFill/>
                </a:ln>
                <a:solidFill>
                  <a:srgbClr val="000000"/>
                </a:solidFill>
                <a:effectLst/>
                <a:uLnTx/>
                <a:uFillTx/>
                <a:latin typeface="Calibri"/>
                <a:ea typeface="+mn-ea"/>
                <a:cs typeface="Calibri"/>
              </a:rPr>
              <a:t>ov</a:t>
            </a:r>
            <a:r>
              <a:rPr kumimoji="0" lang="en-US" sz="2100" b="0" i="0" u="none" strike="noStrike" kern="1200" cap="none" spc="-15" normalizeH="0" baseline="0" noProof="0" dirty="0">
                <a:ln>
                  <a:noFill/>
                </a:ln>
                <a:solidFill>
                  <a:srgbClr val="000000"/>
                </a:solidFill>
                <a:effectLst/>
                <a:uLnTx/>
                <a:uFillTx/>
                <a:latin typeface="Calibri"/>
                <a:ea typeface="+mn-ea"/>
                <a:cs typeface="Calibri"/>
              </a:rPr>
              <a:t>ide</a:t>
            </a:r>
            <a:r>
              <a:rPr kumimoji="0" lang="en-US" sz="2100" b="0" i="0" u="none" strike="noStrike" kern="1200" cap="none" spc="-11" normalizeH="0" baseline="0" noProof="0" dirty="0">
                <a:ln>
                  <a:noFill/>
                </a:ln>
                <a:solidFill>
                  <a:srgbClr val="000000"/>
                </a:solidFill>
                <a:effectLst/>
                <a:uLnTx/>
                <a:uFillTx/>
                <a:latin typeface="Calibri"/>
                <a:ea typeface="+mn-ea"/>
                <a:cs typeface="Calibri"/>
              </a:rPr>
              <a:t>s</a:t>
            </a:r>
            <a:r>
              <a:rPr kumimoji="0" lang="en-US" sz="2100" b="0" i="0" u="none" strike="noStrike" kern="1200" cap="none" spc="23" normalizeH="0" baseline="0" noProof="0" dirty="0">
                <a:ln>
                  <a:noFill/>
                </a:ln>
                <a:solidFill>
                  <a:srgbClr val="00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th</a:t>
            </a:r>
            <a:r>
              <a:rPr kumimoji="0" lang="en-US" sz="2100" b="0" i="0" u="none" strike="noStrike" kern="1200" cap="none" spc="-34" normalizeH="0" baseline="0" noProof="0" dirty="0">
                <a:ln>
                  <a:noFill/>
                </a:ln>
                <a:solidFill>
                  <a:srgbClr val="000000"/>
                </a:solidFill>
                <a:effectLst/>
                <a:uLnTx/>
                <a:uFillTx/>
                <a:latin typeface="Calibri"/>
                <a:ea typeface="+mn-ea"/>
                <a:cs typeface="Calibri"/>
              </a:rPr>
              <a:t>a</a:t>
            </a:r>
            <a:r>
              <a:rPr kumimoji="0" lang="en-US" sz="2100" b="0" i="0" u="none" strike="noStrike" kern="1200" cap="none" spc="-8" normalizeH="0" baseline="0" noProof="0" dirty="0">
                <a:ln>
                  <a:noFill/>
                </a:ln>
                <a:solidFill>
                  <a:srgbClr val="000000"/>
                </a:solidFill>
                <a:effectLst/>
                <a:uLnTx/>
                <a:uFillTx/>
                <a:latin typeface="Calibri"/>
                <a:ea typeface="+mn-ea"/>
                <a:cs typeface="Calibri"/>
              </a:rPr>
              <a:t>t</a:t>
            </a:r>
            <a:r>
              <a:rPr kumimoji="0" lang="en-US" sz="2100" b="0" i="0" u="none" strike="noStrike" kern="1200" cap="none" spc="0" normalizeH="0" baseline="0" noProof="0" dirty="0">
                <a:ln>
                  <a:noFill/>
                </a:ln>
                <a:solidFill>
                  <a:srgbClr val="000000"/>
                </a:solidFill>
                <a:effectLst/>
                <a:uLnTx/>
                <a:uFillTx/>
                <a:latin typeface="Calibri"/>
                <a:ea typeface="+mn-ea"/>
                <a:cs typeface="Calibri"/>
              </a:rPr>
              <a:t> </a:t>
            </a:r>
            <a:r>
              <a:rPr kumimoji="0" lang="en-US" sz="2100" b="0" i="0" u="none" strike="noStrike" kern="1200" cap="none" spc="-15" normalizeH="0" baseline="0" noProof="0" dirty="0">
                <a:ln>
                  <a:noFill/>
                </a:ln>
                <a:solidFill>
                  <a:srgbClr val="000000"/>
                </a:solidFill>
                <a:effectLst/>
                <a:uLnTx/>
                <a:uFillTx/>
                <a:latin typeface="Calibri"/>
                <a:ea typeface="+mn-ea"/>
                <a:cs typeface="Calibri"/>
              </a:rPr>
              <a:t>“…</a:t>
            </a:r>
            <a:r>
              <a:rPr kumimoji="0" lang="en-US" sz="2100" b="0" i="0" u="none" strike="noStrike" kern="1200" cap="none" spc="11" normalizeH="0" baseline="0" noProof="0" dirty="0">
                <a:ln>
                  <a:noFill/>
                </a:ln>
                <a:solidFill>
                  <a:srgbClr val="00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a</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26" normalizeH="0" baseline="0" noProof="0" dirty="0">
                <a:ln>
                  <a:noFill/>
                </a:ln>
                <a:solidFill>
                  <a:srgbClr val="000000"/>
                </a:solidFill>
                <a:effectLst/>
                <a:uLnTx/>
                <a:uFillTx/>
                <a:latin typeface="Calibri"/>
                <a:ea typeface="+mn-ea"/>
                <a:cs typeface="Calibri"/>
              </a:rPr>
              <a:t>c</a:t>
            </a:r>
            <a:r>
              <a:rPr kumimoji="0" lang="en-US" sz="2100" b="0" i="0" u="none" strike="noStrike" kern="1200" cap="none" spc="-4" normalizeH="0" baseline="0" noProof="0" dirty="0">
                <a:ln>
                  <a:noFill/>
                </a:ln>
                <a:solidFill>
                  <a:srgbClr val="000000"/>
                </a:solidFill>
                <a:effectLst/>
                <a:uLnTx/>
                <a:uFillTx/>
                <a:latin typeface="Calibri"/>
                <a:ea typeface="+mn-ea"/>
                <a:cs typeface="Calibri"/>
              </a:rPr>
              <a:t>o</a:t>
            </a:r>
            <a:r>
              <a:rPr kumimoji="0" lang="en-US" sz="2100" b="0" i="0" u="none" strike="noStrike" kern="1200" cap="none" spc="-23" normalizeH="0" baseline="0" noProof="0" dirty="0">
                <a:ln>
                  <a:noFill/>
                </a:ln>
                <a:solidFill>
                  <a:srgbClr val="000000"/>
                </a:solidFill>
                <a:effectLst/>
                <a:uLnTx/>
                <a:uFillTx/>
                <a:latin typeface="Calibri"/>
                <a:ea typeface="+mn-ea"/>
                <a:cs typeface="Calibri"/>
              </a:rPr>
              <a:t>n</a:t>
            </a:r>
            <a:r>
              <a:rPr kumimoji="0" lang="en-US" sz="2100" b="0" i="0" u="none" strike="noStrike" kern="1200" cap="none" spc="-8" normalizeH="0" baseline="0" noProof="0" dirty="0">
                <a:ln>
                  <a:noFill/>
                </a:ln>
                <a:solidFill>
                  <a:srgbClr val="000000"/>
                </a:solidFill>
                <a:effectLst/>
                <a:uLnTx/>
                <a:uFillTx/>
                <a:latin typeface="Calibri"/>
                <a:ea typeface="+mn-ea"/>
                <a:cs typeface="Calibri"/>
              </a:rPr>
              <a:t>t</a:t>
            </a:r>
            <a:r>
              <a:rPr kumimoji="0" lang="en-US" sz="2100" b="0" i="0" u="none" strike="noStrike" kern="1200" cap="none" spc="-60" normalizeH="0" baseline="0" noProof="0" dirty="0">
                <a:ln>
                  <a:noFill/>
                </a:ln>
                <a:solidFill>
                  <a:srgbClr val="000000"/>
                </a:solidFill>
                <a:effectLst/>
                <a:uLnTx/>
                <a:uFillTx/>
                <a:latin typeface="Calibri"/>
                <a:ea typeface="+mn-ea"/>
                <a:cs typeface="Calibri"/>
              </a:rPr>
              <a:t>r</a:t>
            </a:r>
            <a:r>
              <a:rPr kumimoji="0" lang="en-US" sz="2100" b="0" i="0" u="none" strike="noStrike" kern="1200" cap="none" spc="-11" normalizeH="0" baseline="0" noProof="0" dirty="0">
                <a:ln>
                  <a:noFill/>
                </a:ln>
                <a:solidFill>
                  <a:srgbClr val="000000"/>
                </a:solidFill>
                <a:effectLst/>
                <a:uLnTx/>
                <a:uFillTx/>
                <a:latin typeface="Calibri"/>
                <a:ea typeface="+mn-ea"/>
                <a:cs typeface="Calibri"/>
              </a:rPr>
              <a:t>acting</a:t>
            </a:r>
            <a:r>
              <a:rPr kumimoji="0" lang="en-US" sz="2100" b="0" i="0" u="none" strike="noStrike" kern="1200" cap="none" spc="11" normalizeH="0" baseline="0" noProof="0" dirty="0">
                <a:ln>
                  <a:noFill/>
                </a:ln>
                <a:solidFill>
                  <a:srgbClr val="000000"/>
                </a:solidFill>
                <a:effectLst/>
                <a:uLnTx/>
                <a:uFillTx/>
                <a:latin typeface="Calibri"/>
                <a:ea typeface="+mn-ea"/>
                <a:cs typeface="Calibri"/>
              </a:rPr>
              <a:t> </a:t>
            </a:r>
            <a:r>
              <a:rPr kumimoji="0" lang="en-US" sz="2100" b="0" i="0" u="none" strike="noStrike" kern="1200" cap="none" spc="-4" normalizeH="0" baseline="0" noProof="0" dirty="0">
                <a:ln>
                  <a:noFill/>
                </a:ln>
                <a:solidFill>
                  <a:srgbClr val="000000"/>
                </a:solidFill>
                <a:effectLst/>
                <a:uLnTx/>
                <a:uFillTx/>
                <a:latin typeface="Calibri"/>
                <a:ea typeface="+mn-ea"/>
                <a:cs typeface="Calibri"/>
              </a:rPr>
              <a:t>o</a:t>
            </a:r>
            <a:r>
              <a:rPr kumimoji="0" lang="en-US" sz="2100" b="0" i="0" u="none" strike="noStrike" kern="1200" cap="none" spc="-23" normalizeH="0" baseline="0" noProof="0" dirty="0">
                <a:ln>
                  <a:noFill/>
                </a:ln>
                <a:solidFill>
                  <a:srgbClr val="000000"/>
                </a:solidFill>
                <a:effectLst/>
                <a:uLnTx/>
                <a:uFillTx/>
                <a:latin typeface="Calibri"/>
                <a:ea typeface="+mn-ea"/>
                <a:cs typeface="Calibri"/>
              </a:rPr>
              <a:t>f</a:t>
            </a:r>
            <a:r>
              <a:rPr kumimoji="0" lang="en-US" sz="2100" b="0" i="0" u="none" strike="noStrike" kern="1200" cap="none" spc="-4" normalizeH="0" baseline="0" noProof="0" dirty="0">
                <a:ln>
                  <a:noFill/>
                </a:ln>
                <a:solidFill>
                  <a:srgbClr val="000000"/>
                </a:solidFill>
                <a:effectLst/>
                <a:uLnTx/>
                <a:uFillTx/>
                <a:latin typeface="Calibri"/>
                <a:ea typeface="+mn-ea"/>
                <a:cs typeface="Calibri"/>
              </a:rPr>
              <a:t>f</a:t>
            </a:r>
            <a:r>
              <a:rPr kumimoji="0" lang="en-US" sz="2100" b="0" i="0" u="none" strike="noStrike" kern="1200" cap="none" spc="-8" normalizeH="0" baseline="0" noProof="0" dirty="0">
                <a:ln>
                  <a:noFill/>
                </a:ln>
                <a:solidFill>
                  <a:srgbClr val="000000"/>
                </a:solidFill>
                <a:effectLst/>
                <a:uLnTx/>
                <a:uFillTx/>
                <a:latin typeface="Calibri"/>
                <a:ea typeface="+mn-ea"/>
                <a:cs typeface="Calibri"/>
              </a:rPr>
              <a:t>i</a:t>
            </a:r>
            <a:r>
              <a:rPr kumimoji="0" lang="en-US" sz="2100" b="0" i="0" u="none" strike="noStrike" kern="1200" cap="none" spc="-11" normalizeH="0" baseline="0" noProof="0" dirty="0">
                <a:ln>
                  <a:noFill/>
                </a:ln>
                <a:solidFill>
                  <a:srgbClr val="000000"/>
                </a:solidFill>
                <a:effectLst/>
                <a:uLnTx/>
                <a:uFillTx/>
                <a:latin typeface="Calibri"/>
                <a:ea typeface="+mn-ea"/>
                <a:cs typeface="Calibri"/>
              </a:rPr>
              <a:t>cer </a:t>
            </a:r>
            <a:r>
              <a:rPr kumimoji="0" lang="en-US" sz="2100" b="0" i="0" u="none" strike="noStrike" kern="1200" cap="none" spc="-4" normalizeH="0" baseline="0" noProof="0" dirty="0">
                <a:ln>
                  <a:noFill/>
                </a:ln>
                <a:solidFill>
                  <a:srgbClr val="000000"/>
                </a:solidFill>
                <a:effectLst/>
                <a:uLnTx/>
                <a:uFillTx/>
                <a:latin typeface="Calibri"/>
                <a:ea typeface="+mn-ea"/>
                <a:cs typeface="Calibri"/>
              </a:rPr>
              <a:t>o</a:t>
            </a:r>
            <a:r>
              <a:rPr kumimoji="0" lang="en-US" sz="2100" b="0" i="0" u="none" strike="noStrike" kern="1200" cap="none" spc="0" normalizeH="0" baseline="0" noProof="0" dirty="0">
                <a:ln>
                  <a:noFill/>
                </a:ln>
                <a:solidFill>
                  <a:srgbClr val="000000"/>
                </a:solidFill>
                <a:effectLst/>
                <a:uLnTx/>
                <a:uFillTx/>
                <a:latin typeface="Calibri"/>
                <a:ea typeface="+mn-ea"/>
                <a:cs typeface="Calibri"/>
              </a:rPr>
              <a:t>f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the</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15" normalizeH="0" baseline="0" noProof="0" dirty="0">
                <a:ln>
                  <a:noFill/>
                </a:ln>
                <a:solidFill>
                  <a:srgbClr val="000000"/>
                </a:solidFill>
                <a:effectLst/>
                <a:uLnTx/>
                <a:uFillTx/>
                <a:latin typeface="Calibri"/>
                <a:ea typeface="+mn-ea"/>
                <a:cs typeface="Calibri"/>
              </a:rPr>
              <a:t>Departm</a:t>
            </a:r>
            <a:r>
              <a:rPr kumimoji="0" lang="en-US" sz="2100" b="0" i="0" u="none" strike="noStrike" kern="1200" cap="none" spc="-11" normalizeH="0" baseline="0" noProof="0" dirty="0">
                <a:ln>
                  <a:noFill/>
                </a:ln>
                <a:solidFill>
                  <a:srgbClr val="000000"/>
                </a:solidFill>
                <a:effectLst/>
                <a:uLnTx/>
                <a:uFillTx/>
                <a:latin typeface="Calibri"/>
                <a:ea typeface="+mn-ea"/>
                <a:cs typeface="Calibri"/>
              </a:rPr>
              <a:t>e</a:t>
            </a:r>
            <a:r>
              <a:rPr kumimoji="0" lang="en-US" sz="2100" b="0" i="0" u="none" strike="noStrike" kern="1200" cap="none" spc="-34" normalizeH="0" baseline="0" noProof="0" dirty="0">
                <a:ln>
                  <a:noFill/>
                </a:ln>
                <a:solidFill>
                  <a:srgbClr val="000000"/>
                </a:solidFill>
                <a:effectLst/>
                <a:uLnTx/>
                <a:uFillTx/>
                <a:latin typeface="Calibri"/>
                <a:ea typeface="+mn-ea"/>
                <a:cs typeface="Calibri"/>
              </a:rPr>
              <a:t>n</a:t>
            </a:r>
            <a:r>
              <a:rPr kumimoji="0" lang="en-US" sz="2100" b="0" i="0" u="none" strike="noStrike" kern="1200" cap="none" spc="-8" normalizeH="0" baseline="0" noProof="0" dirty="0">
                <a:ln>
                  <a:noFill/>
                </a:ln>
                <a:solidFill>
                  <a:srgbClr val="000000"/>
                </a:solidFill>
                <a:effectLst/>
                <a:uLnTx/>
                <a:uFillTx/>
                <a:latin typeface="Calibri"/>
                <a:ea typeface="+mn-ea"/>
                <a:cs typeface="Calibri"/>
              </a:rPr>
              <a:t>t</a:t>
            </a:r>
            <a:r>
              <a:rPr kumimoji="0" lang="en-US" sz="2100" b="0" i="0" u="none" strike="noStrike" kern="1200" cap="none" spc="19" normalizeH="0" baseline="0" noProof="0" dirty="0">
                <a:ln>
                  <a:noFill/>
                </a:ln>
                <a:solidFill>
                  <a:srgbClr val="000000"/>
                </a:solidFill>
                <a:effectLst/>
                <a:uLnTx/>
                <a:uFillTx/>
                <a:latin typeface="Calibri"/>
                <a:ea typeface="+mn-ea"/>
                <a:cs typeface="Calibri"/>
              </a:rPr>
              <a:t> </a:t>
            </a:r>
            <a:r>
              <a:rPr kumimoji="0" lang="en-US" sz="2100" b="1" i="0" u="none" strike="noStrike" kern="1200" cap="none" spc="-11" normalizeH="0" baseline="0" noProof="0" dirty="0">
                <a:ln>
                  <a:noFill/>
                </a:ln>
                <a:solidFill>
                  <a:srgbClr val="FF0000"/>
                </a:solidFill>
                <a:effectLst/>
                <a:uLnTx/>
                <a:uFillTx/>
                <a:latin typeface="Calibri"/>
                <a:ea typeface="+mn-ea"/>
                <a:cs typeface="Calibri"/>
              </a:rPr>
              <a:t>shall</a:t>
            </a:r>
            <a:r>
              <a:rPr kumimoji="0" lang="en-US" sz="2100" b="1" i="0" u="none" strike="noStrike" kern="1200" cap="none" spc="8" normalizeH="0" baseline="0" noProof="0" dirty="0">
                <a:ln>
                  <a:noFill/>
                </a:ln>
                <a:solidFill>
                  <a:srgbClr val="FF0000"/>
                </a:solidFill>
                <a:effectLst/>
                <a:uLnTx/>
                <a:uFillTx/>
                <a:latin typeface="Calibri"/>
                <a:ea typeface="+mn-ea"/>
                <a:cs typeface="Calibri"/>
              </a:rPr>
              <a:t> </a:t>
            </a:r>
            <a:r>
              <a:rPr kumimoji="0" lang="en-US" sz="2100" b="1" i="0" u="none" strike="noStrike" kern="1200" cap="none" spc="-30" normalizeH="0" baseline="0" noProof="0" dirty="0">
                <a:ln>
                  <a:noFill/>
                </a:ln>
                <a:solidFill>
                  <a:srgbClr val="FF0000"/>
                </a:solidFill>
                <a:effectLst/>
                <a:uLnTx/>
                <a:uFillTx/>
                <a:latin typeface="Calibri"/>
                <a:ea typeface="+mn-ea"/>
                <a:cs typeface="Calibri"/>
              </a:rPr>
              <a:t>a</a:t>
            </a:r>
            <a:r>
              <a:rPr kumimoji="0" lang="en-US" sz="2100" b="1" i="0" u="none" strike="noStrike" kern="1200" cap="none" spc="-34" normalizeH="0" baseline="0" noProof="0" dirty="0">
                <a:ln>
                  <a:noFill/>
                </a:ln>
                <a:solidFill>
                  <a:srgbClr val="FF0000"/>
                </a:solidFill>
                <a:effectLst/>
                <a:uLnTx/>
                <a:uFillTx/>
                <a:latin typeface="Calibri"/>
                <a:ea typeface="+mn-ea"/>
                <a:cs typeface="Calibri"/>
              </a:rPr>
              <a:t>w</a:t>
            </a:r>
            <a:r>
              <a:rPr kumimoji="0" lang="en-US" sz="2100" b="1" i="0" u="none" strike="noStrike" kern="1200" cap="none" spc="-11" normalizeH="0" baseline="0" noProof="0" dirty="0">
                <a:ln>
                  <a:noFill/>
                </a:ln>
                <a:solidFill>
                  <a:srgbClr val="FF0000"/>
                </a:solidFill>
                <a:effectLst/>
                <a:uLnTx/>
                <a:uFillTx/>
                <a:latin typeface="Calibri"/>
                <a:ea typeface="+mn-ea"/>
                <a:cs typeface="Calibri"/>
              </a:rPr>
              <a:t>a</a:t>
            </a:r>
            <a:r>
              <a:rPr kumimoji="0" lang="en-US" sz="2100" b="1" i="0" u="none" strike="noStrike" kern="1200" cap="none" spc="-34" normalizeH="0" baseline="0" noProof="0" dirty="0">
                <a:ln>
                  <a:noFill/>
                </a:ln>
                <a:solidFill>
                  <a:srgbClr val="FF0000"/>
                </a:solidFill>
                <a:effectLst/>
                <a:uLnTx/>
                <a:uFillTx/>
                <a:latin typeface="Calibri"/>
                <a:ea typeface="+mn-ea"/>
                <a:cs typeface="Calibri"/>
              </a:rPr>
              <a:t>r</a:t>
            </a:r>
            <a:r>
              <a:rPr kumimoji="0" lang="en-US" sz="2100" b="1" i="0" u="none" strike="noStrike" kern="1200" cap="none" spc="-11" normalizeH="0" baseline="0" noProof="0" dirty="0">
                <a:ln>
                  <a:noFill/>
                </a:ln>
                <a:solidFill>
                  <a:srgbClr val="FF0000"/>
                </a:solidFill>
                <a:effectLst/>
                <a:uLnTx/>
                <a:uFillTx/>
                <a:latin typeface="Calibri"/>
                <a:ea typeface="+mn-ea"/>
                <a:cs typeface="Calibri"/>
              </a:rPr>
              <a:t>d</a:t>
            </a:r>
            <a:r>
              <a:rPr kumimoji="0" lang="en-US" sz="2100" b="1" i="0" u="none" strike="noStrike" kern="1200" cap="none" spc="19" normalizeH="0" baseline="0" noProof="0" dirty="0">
                <a:ln>
                  <a:noFill/>
                </a:ln>
                <a:solidFill>
                  <a:srgbClr val="FF0000"/>
                </a:solidFill>
                <a:effectLst/>
                <a:uLnTx/>
                <a:uFillTx/>
                <a:latin typeface="Calibri"/>
                <a:ea typeface="+mn-ea"/>
                <a:cs typeface="Calibri"/>
              </a:rPr>
              <a:t> </a:t>
            </a:r>
            <a:r>
              <a:rPr kumimoji="0" lang="en-US" sz="2100" b="1" i="0" u="none" strike="noStrike" kern="1200" cap="none" spc="-15" normalizeH="0" baseline="0" noProof="0" dirty="0">
                <a:ln>
                  <a:noFill/>
                </a:ln>
                <a:solidFill>
                  <a:srgbClr val="FF0000"/>
                </a:solidFill>
                <a:effectLst/>
                <a:uLnTx/>
                <a:uFillTx/>
                <a:latin typeface="Calibri"/>
                <a:ea typeface="+mn-ea"/>
                <a:cs typeface="Calibri"/>
              </a:rPr>
              <a:t>c</a:t>
            </a:r>
            <a:r>
              <a:rPr kumimoji="0" lang="en-US" sz="2100" b="1" i="0" u="none" strike="noStrike" kern="1200" cap="none" spc="-19" normalizeH="0" baseline="0" noProof="0" dirty="0">
                <a:ln>
                  <a:noFill/>
                </a:ln>
                <a:solidFill>
                  <a:srgbClr val="FF0000"/>
                </a:solidFill>
                <a:effectLst/>
                <a:uLnTx/>
                <a:uFillTx/>
                <a:latin typeface="Calibri"/>
                <a:ea typeface="+mn-ea"/>
                <a:cs typeface="Calibri"/>
              </a:rPr>
              <a:t>o</a:t>
            </a:r>
            <a:r>
              <a:rPr kumimoji="0" lang="en-US" sz="2100" b="1" i="0" u="none" strike="noStrike" kern="1200" cap="none" spc="-30" normalizeH="0" baseline="0" noProof="0" dirty="0">
                <a:ln>
                  <a:noFill/>
                </a:ln>
                <a:solidFill>
                  <a:srgbClr val="FF0000"/>
                </a:solidFill>
                <a:effectLst/>
                <a:uLnTx/>
                <a:uFillTx/>
                <a:latin typeface="Calibri"/>
                <a:ea typeface="+mn-ea"/>
                <a:cs typeface="Calibri"/>
              </a:rPr>
              <a:t>n</a:t>
            </a:r>
            <a:r>
              <a:rPr kumimoji="0" lang="en-US" sz="2100" b="1" i="0" u="none" strike="noStrike" kern="1200" cap="none" spc="-8" normalizeH="0" baseline="0" noProof="0" dirty="0">
                <a:ln>
                  <a:noFill/>
                </a:ln>
                <a:solidFill>
                  <a:srgbClr val="FF0000"/>
                </a:solidFill>
                <a:effectLst/>
                <a:uLnTx/>
                <a:uFillTx/>
                <a:latin typeface="Calibri"/>
                <a:ea typeface="+mn-ea"/>
                <a:cs typeface="Calibri"/>
              </a:rPr>
              <a:t>t</a:t>
            </a:r>
            <a:r>
              <a:rPr kumimoji="0" lang="en-US" sz="2100" b="1" i="0" u="none" strike="noStrike" kern="1200" cap="none" spc="-53" normalizeH="0" baseline="0" noProof="0" dirty="0">
                <a:ln>
                  <a:noFill/>
                </a:ln>
                <a:solidFill>
                  <a:srgbClr val="FF0000"/>
                </a:solidFill>
                <a:effectLst/>
                <a:uLnTx/>
                <a:uFillTx/>
                <a:latin typeface="Calibri"/>
                <a:ea typeface="+mn-ea"/>
                <a:cs typeface="Calibri"/>
              </a:rPr>
              <a:t>r</a:t>
            </a:r>
            <a:r>
              <a:rPr kumimoji="0" lang="en-US" sz="2100" b="1" i="0" u="none" strike="noStrike" kern="1200" cap="none" spc="-11" normalizeH="0" baseline="0" noProof="0" dirty="0">
                <a:ln>
                  <a:noFill/>
                </a:ln>
                <a:solidFill>
                  <a:srgbClr val="FF0000"/>
                </a:solidFill>
                <a:effectLst/>
                <a:uLnTx/>
                <a:uFillTx/>
                <a:latin typeface="Calibri"/>
                <a:ea typeface="+mn-ea"/>
                <a:cs typeface="Calibri"/>
              </a:rPr>
              <a:t>act</a:t>
            </a:r>
            <a:r>
              <a:rPr kumimoji="0" lang="en-US" sz="2100" b="1" i="0" u="none" strike="noStrike" kern="1200" cap="none" spc="-8" normalizeH="0" baseline="0" noProof="0" dirty="0">
                <a:ln>
                  <a:noFill/>
                </a:ln>
                <a:solidFill>
                  <a:srgbClr val="FF0000"/>
                </a:solidFill>
                <a:effectLst/>
                <a:uLnTx/>
                <a:uFillTx/>
                <a:latin typeface="Calibri"/>
                <a:ea typeface="+mn-ea"/>
                <a:cs typeface="Calibri"/>
              </a:rPr>
              <a:t>s</a:t>
            </a:r>
            <a:r>
              <a:rPr kumimoji="0" lang="en-US" sz="2100" b="0" i="0" u="none" strike="noStrike" kern="1200" cap="none" spc="-11" normalizeH="0" baseline="0" noProof="0" dirty="0">
                <a:ln>
                  <a:noFill/>
                </a:ln>
                <a:solidFill>
                  <a:srgbClr val="000000"/>
                </a:solidFill>
                <a:effectLst/>
                <a:uLnTx/>
                <a:uFillTx/>
                <a:latin typeface="Calibri"/>
                <a:ea typeface="+mn-ea"/>
                <a:cs typeface="Calibri"/>
              </a:rPr>
              <a:t>”</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26" normalizeH="0" baseline="0" noProof="0" dirty="0">
                <a:ln>
                  <a:noFill/>
                </a:ln>
                <a:solidFill>
                  <a:srgbClr val="000000"/>
                </a:solidFill>
                <a:effectLst/>
                <a:uLnTx/>
                <a:uFillTx/>
                <a:latin typeface="Calibri"/>
                <a:ea typeface="+mn-ea"/>
                <a:cs typeface="Calibri"/>
              </a:rPr>
              <a:t>b</a:t>
            </a:r>
            <a:r>
              <a:rPr kumimoji="0" lang="en-US" sz="2100" b="0" i="0" u="none" strike="noStrike" kern="1200" cap="none" spc="-11" normalizeH="0" baseline="0" noProof="0" dirty="0">
                <a:ln>
                  <a:noFill/>
                </a:ln>
                <a:solidFill>
                  <a:srgbClr val="000000"/>
                </a:solidFill>
                <a:effectLst/>
                <a:uLnTx/>
                <a:uFillTx/>
                <a:latin typeface="Calibri"/>
                <a:ea typeface="+mn-ea"/>
                <a:cs typeface="Calibri"/>
              </a:rPr>
              <a:t>y</a:t>
            </a:r>
            <a:r>
              <a:rPr kumimoji="0" lang="en-US" sz="2100" b="0" i="0" u="none" strike="noStrike" kern="1200" cap="none" spc="11" normalizeH="0" baseline="0" noProof="0" dirty="0">
                <a:ln>
                  <a:noFill/>
                </a:ln>
                <a:solidFill>
                  <a:srgbClr val="000000"/>
                </a:solidFill>
                <a:effectLst/>
                <a:uLnTx/>
                <a:uFillTx/>
                <a:latin typeface="Calibri"/>
                <a:ea typeface="+mn-ea"/>
                <a:cs typeface="Calibri"/>
              </a:rPr>
              <a:t> </a:t>
            </a:r>
            <a:r>
              <a:rPr kumimoji="0" lang="en-US" sz="2100" b="0" i="0" u="none" strike="noStrike" kern="1200" cap="none" spc="-38" normalizeH="0" baseline="0" noProof="0" dirty="0">
                <a:ln>
                  <a:noFill/>
                </a:ln>
                <a:solidFill>
                  <a:srgbClr val="000000"/>
                </a:solidFill>
                <a:effectLst/>
                <a:uLnTx/>
                <a:uFillTx/>
                <a:latin typeface="Calibri"/>
                <a:ea typeface="+mn-ea"/>
                <a:cs typeface="Calibri"/>
              </a:rPr>
              <a:t>r</a:t>
            </a:r>
            <a:r>
              <a:rPr kumimoji="0" lang="en-US" sz="2100" b="0" i="0" u="none" strike="noStrike" kern="1200" cap="none" spc="-11" normalizeH="0" baseline="0" noProof="0" dirty="0">
                <a:ln>
                  <a:noFill/>
                </a:ln>
                <a:solidFill>
                  <a:srgbClr val="000000"/>
                </a:solidFill>
                <a:effectLst/>
                <a:uLnTx/>
                <a:uFillTx/>
                <a:latin typeface="Calibri"/>
                <a:ea typeface="+mn-ea"/>
                <a:cs typeface="Calibri"/>
              </a:rPr>
              <a:t>e</a:t>
            </a:r>
            <a:r>
              <a:rPr kumimoji="0" lang="en-US" sz="2100" b="0" i="0" u="none" strike="noStrike" kern="1200" cap="none" spc="-41" normalizeH="0" baseline="0" noProof="0" dirty="0">
                <a:ln>
                  <a:noFill/>
                </a:ln>
                <a:solidFill>
                  <a:srgbClr val="000000"/>
                </a:solidFill>
                <a:effectLst/>
                <a:uLnTx/>
                <a:uFillTx/>
                <a:latin typeface="Calibri"/>
                <a:ea typeface="+mn-ea"/>
                <a:cs typeface="Calibri"/>
              </a:rPr>
              <a:t>s</a:t>
            </a:r>
            <a:r>
              <a:rPr kumimoji="0" lang="en-US" sz="2100" b="0" i="0" u="none" strike="noStrike" kern="1200" cap="none" spc="-8" normalizeH="0" baseline="0" noProof="0" dirty="0">
                <a:ln>
                  <a:noFill/>
                </a:ln>
                <a:solidFill>
                  <a:srgbClr val="000000"/>
                </a:solidFill>
                <a:effectLst/>
                <a:uLnTx/>
                <a:uFillTx/>
                <a:latin typeface="Calibri"/>
                <a:ea typeface="+mn-ea"/>
                <a:cs typeface="Calibri"/>
              </a:rPr>
              <a:t>tr</a:t>
            </a:r>
            <a:r>
              <a:rPr kumimoji="0" lang="en-US" sz="2100" b="0" i="0" u="none" strike="noStrike" kern="1200" cap="none" spc="-15" normalizeH="0" baseline="0" noProof="0" dirty="0">
                <a:ln>
                  <a:noFill/>
                </a:ln>
                <a:solidFill>
                  <a:srgbClr val="000000"/>
                </a:solidFill>
                <a:effectLst/>
                <a:uLnTx/>
                <a:uFillTx/>
                <a:latin typeface="Calibri"/>
                <a:ea typeface="+mn-ea"/>
                <a:cs typeface="Calibri"/>
              </a:rPr>
              <a:t>i</a:t>
            </a:r>
            <a:r>
              <a:rPr kumimoji="0" lang="en-US" sz="2100" b="0" i="0" u="none" strike="noStrike" kern="1200" cap="none" spc="-11" normalizeH="0" baseline="0" noProof="0" dirty="0">
                <a:ln>
                  <a:noFill/>
                </a:ln>
                <a:solidFill>
                  <a:srgbClr val="000000"/>
                </a:solidFill>
                <a:effectLst/>
                <a:uLnTx/>
                <a:uFillTx/>
                <a:latin typeface="Calibri"/>
                <a:ea typeface="+mn-ea"/>
                <a:cs typeface="Calibri"/>
              </a:rPr>
              <a:t>cting</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26" normalizeH="0" baseline="0" noProof="0" dirty="0">
                <a:ln>
                  <a:noFill/>
                </a:ln>
                <a:solidFill>
                  <a:srgbClr val="000000"/>
                </a:solidFill>
                <a:effectLst/>
                <a:uLnTx/>
                <a:uFillTx/>
                <a:latin typeface="Calibri"/>
                <a:ea typeface="+mn-ea"/>
                <a:cs typeface="Calibri"/>
              </a:rPr>
              <a:t>c</a:t>
            </a:r>
            <a:r>
              <a:rPr kumimoji="0" lang="en-US" sz="2100" b="0" i="0" u="none" strike="noStrike" kern="1200" cap="none" spc="-19" normalizeH="0" baseline="0" noProof="0" dirty="0">
                <a:ln>
                  <a:noFill/>
                </a:ln>
                <a:solidFill>
                  <a:srgbClr val="000000"/>
                </a:solidFill>
                <a:effectLst/>
                <a:uLnTx/>
                <a:uFillTx/>
                <a:latin typeface="Calibri"/>
                <a:ea typeface="+mn-ea"/>
                <a:cs typeface="Calibri"/>
              </a:rPr>
              <a:t>omp</a:t>
            </a:r>
            <a:r>
              <a:rPr kumimoji="0" lang="en-US" sz="2100" b="0" i="0" u="none" strike="noStrike" kern="1200" cap="none" spc="-23" normalizeH="0" baseline="0" noProof="0" dirty="0">
                <a:ln>
                  <a:noFill/>
                </a:ln>
                <a:solidFill>
                  <a:srgbClr val="000000"/>
                </a:solidFill>
                <a:effectLst/>
                <a:uLnTx/>
                <a:uFillTx/>
                <a:latin typeface="Calibri"/>
                <a:ea typeface="+mn-ea"/>
                <a:cs typeface="Calibri"/>
              </a:rPr>
              <a:t>e</a:t>
            </a:r>
            <a:r>
              <a:rPr kumimoji="0" lang="en-US" sz="2100" b="0" i="0" u="none" strike="noStrike" kern="1200" cap="none" spc="-8" normalizeH="0" baseline="0" noProof="0" dirty="0">
                <a:ln>
                  <a:noFill/>
                </a:ln>
                <a:solidFill>
                  <a:srgbClr val="000000"/>
                </a:solidFill>
                <a:effectLst/>
                <a:uLnTx/>
                <a:uFillTx/>
                <a:latin typeface="Calibri"/>
                <a:ea typeface="+mn-ea"/>
                <a:cs typeface="Calibri"/>
              </a:rPr>
              <a:t>ti</a:t>
            </a:r>
            <a:r>
              <a:rPr kumimoji="0" lang="en-US" sz="2100" b="0" i="0" u="none" strike="noStrike" kern="1200" cap="none" spc="-15" normalizeH="0" baseline="0" noProof="0" dirty="0">
                <a:ln>
                  <a:noFill/>
                </a:ln>
                <a:solidFill>
                  <a:srgbClr val="000000"/>
                </a:solidFill>
                <a:effectLst/>
                <a:uLnTx/>
                <a:uFillTx/>
                <a:latin typeface="Calibri"/>
                <a:ea typeface="+mn-ea"/>
                <a:cs typeface="Calibri"/>
              </a:rPr>
              <a:t>t</a:t>
            </a:r>
            <a:r>
              <a:rPr kumimoji="0" lang="en-US" sz="2100" b="0" i="0" u="none" strike="noStrike" kern="1200" cap="none" spc="-11" normalizeH="0" baseline="0" noProof="0" dirty="0">
                <a:ln>
                  <a:noFill/>
                </a:ln>
                <a:solidFill>
                  <a:srgbClr val="000000"/>
                </a:solidFill>
                <a:effectLst/>
                <a:uLnTx/>
                <a:uFillTx/>
                <a:latin typeface="Calibri"/>
                <a:ea typeface="+mn-ea"/>
                <a:cs typeface="Calibri"/>
              </a:rPr>
              <a:t>ion</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26" normalizeH="0" baseline="0" noProof="0" dirty="0">
                <a:ln>
                  <a:noFill/>
                </a:ln>
                <a:solidFill>
                  <a:srgbClr val="000000"/>
                </a:solidFill>
                <a:effectLst/>
                <a:uLnTx/>
                <a:uFillTx/>
                <a:latin typeface="Calibri"/>
                <a:ea typeface="+mn-ea"/>
                <a:cs typeface="Calibri"/>
              </a:rPr>
              <a:t>t</a:t>
            </a:r>
            <a:r>
              <a:rPr kumimoji="0" lang="en-US" sz="2100" b="0" i="0" u="none" strike="noStrike" kern="1200" cap="none" spc="-11" normalizeH="0" baseline="0" noProof="0" dirty="0">
                <a:ln>
                  <a:noFill/>
                </a:ln>
                <a:solidFill>
                  <a:srgbClr val="000000"/>
                </a:solidFill>
                <a:effectLst/>
                <a:uLnTx/>
                <a:uFillTx/>
                <a:latin typeface="Calibri"/>
                <a:ea typeface="+mn-ea"/>
                <a:cs typeface="Calibri"/>
              </a:rPr>
              <a:t>o</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127" normalizeH="0" baseline="0" noProof="0" dirty="0">
                <a:ln>
                  <a:noFill/>
                </a:ln>
                <a:solidFill>
                  <a:srgbClr val="000000"/>
                </a:solidFill>
                <a:effectLst/>
                <a:uLnTx/>
                <a:uFillTx/>
                <a:latin typeface="Calibri"/>
                <a:ea typeface="+mn-ea"/>
                <a:cs typeface="Calibri"/>
              </a:rPr>
              <a:t>V</a:t>
            </a:r>
            <a:r>
              <a:rPr kumimoji="0" lang="en-US" sz="2100" b="0" i="0" u="none" strike="noStrike" kern="1200" cap="none" spc="-19" normalizeH="0" baseline="0" noProof="0" dirty="0">
                <a:ln>
                  <a:noFill/>
                </a:ln>
                <a:solidFill>
                  <a:srgbClr val="000000"/>
                </a:solidFill>
                <a:effectLst/>
                <a:uLnTx/>
                <a:uFillTx/>
                <a:latin typeface="Calibri"/>
                <a:ea typeface="+mn-ea"/>
                <a:cs typeface="Calibri"/>
              </a:rPr>
              <a:t>e</a:t>
            </a:r>
            <a:r>
              <a:rPr kumimoji="0" lang="en-US" sz="2100" b="0" i="0" u="none" strike="noStrike" kern="1200" cap="none" spc="-26" normalizeH="0" baseline="0" noProof="0" dirty="0">
                <a:ln>
                  <a:noFill/>
                </a:ln>
                <a:solidFill>
                  <a:srgbClr val="000000"/>
                </a:solidFill>
                <a:effectLst/>
                <a:uLnTx/>
                <a:uFillTx/>
                <a:latin typeface="Calibri"/>
                <a:ea typeface="+mn-ea"/>
                <a:cs typeface="Calibri"/>
              </a:rPr>
              <a:t>t</a:t>
            </a:r>
            <a:r>
              <a:rPr kumimoji="0" lang="en-US" sz="2100" b="0" i="0" u="none" strike="noStrike" kern="1200" cap="none" spc="-11" normalizeH="0" baseline="0" noProof="0" dirty="0">
                <a:ln>
                  <a:noFill/>
                </a:ln>
                <a:solidFill>
                  <a:srgbClr val="000000"/>
                </a:solidFill>
                <a:effectLst/>
                <a:uLnTx/>
                <a:uFillTx/>
                <a:latin typeface="Calibri"/>
                <a:ea typeface="+mn-ea"/>
                <a:cs typeface="Calibri"/>
              </a:rPr>
              <a:t>e</a:t>
            </a:r>
            <a:r>
              <a:rPr kumimoji="0" lang="en-US" sz="2100" b="0" i="0" u="none" strike="noStrike" kern="1200" cap="none" spc="-56" normalizeH="0" baseline="0" noProof="0" dirty="0">
                <a:ln>
                  <a:noFill/>
                </a:ln>
                <a:solidFill>
                  <a:srgbClr val="000000"/>
                </a:solidFill>
                <a:effectLst/>
                <a:uLnTx/>
                <a:uFillTx/>
                <a:latin typeface="Calibri"/>
                <a:ea typeface="+mn-ea"/>
                <a:cs typeface="Calibri"/>
              </a:rPr>
              <a:t>r</a:t>
            </a:r>
            <a:r>
              <a:rPr kumimoji="0" lang="en-US" sz="2100" b="0" i="0" u="none" strike="noStrike" kern="1200" cap="none" spc="-11" normalizeH="0" baseline="0" noProof="0" dirty="0">
                <a:ln>
                  <a:noFill/>
                </a:ln>
                <a:solidFill>
                  <a:srgbClr val="000000"/>
                </a:solidFill>
                <a:effectLst/>
                <a:uLnTx/>
                <a:uFillTx/>
                <a:latin typeface="Calibri"/>
                <a:ea typeface="+mn-ea"/>
                <a:cs typeface="Calibri"/>
              </a:rPr>
              <a:t>an</a:t>
            </a:r>
            <a:r>
              <a:rPr kumimoji="0" lang="en-US" sz="2100" b="0" i="0" u="none" strike="noStrike" kern="1200" cap="none" spc="-19" normalizeH="0" baseline="0" noProof="0" dirty="0">
                <a:ln>
                  <a:noFill/>
                </a:ln>
                <a:solidFill>
                  <a:srgbClr val="000000"/>
                </a:solidFill>
                <a:effectLst/>
                <a:uLnTx/>
                <a:uFillTx/>
                <a:latin typeface="Calibri"/>
                <a:ea typeface="+mn-ea"/>
                <a:cs typeface="Calibri"/>
              </a:rPr>
              <a:t>-Owne</a:t>
            </a:r>
            <a:r>
              <a:rPr kumimoji="0" lang="en-US" sz="2100" b="0" i="0" u="none" strike="noStrike" kern="1200" cap="none" spc="-11" normalizeH="0" baseline="0" noProof="0" dirty="0">
                <a:ln>
                  <a:noFill/>
                </a:ln>
                <a:solidFill>
                  <a:srgbClr val="000000"/>
                </a:solidFill>
                <a:effectLst/>
                <a:uLnTx/>
                <a:uFillTx/>
                <a:latin typeface="Calibri"/>
                <a:ea typeface="+mn-ea"/>
                <a:cs typeface="Calibri"/>
              </a:rPr>
              <a:t>d</a:t>
            </a:r>
            <a:r>
              <a:rPr kumimoji="0" lang="en-US" sz="2100" b="0" i="0" u="none" strike="noStrike" kern="1200" cap="none" spc="15" normalizeH="0" baseline="0" noProof="0" dirty="0">
                <a:ln>
                  <a:noFill/>
                </a:ln>
                <a:solidFill>
                  <a:srgbClr val="000000"/>
                </a:solidFill>
                <a:effectLst/>
                <a:uLnTx/>
                <a:uFillTx/>
                <a:latin typeface="Calibri"/>
                <a:ea typeface="+mn-ea"/>
                <a:cs typeface="Calibri"/>
              </a:rPr>
              <a:t> </a:t>
            </a:r>
            <a:r>
              <a:rPr kumimoji="0" lang="en-US" sz="2100" b="0" i="0" u="none" strike="noStrike" kern="1200" cap="none" spc="-15" normalizeH="0" baseline="0" noProof="0" dirty="0">
                <a:ln>
                  <a:noFill/>
                </a:ln>
                <a:solidFill>
                  <a:srgbClr val="000000"/>
                </a:solidFill>
                <a:effectLst/>
                <a:uLnTx/>
                <a:uFillTx/>
                <a:latin typeface="Calibri"/>
                <a:ea typeface="+mn-ea"/>
                <a:cs typeface="Calibri"/>
              </a:rPr>
              <a:t>Smal</a:t>
            </a:r>
            <a:r>
              <a:rPr kumimoji="0" lang="en-US" sz="2100" b="0" i="0" u="none" strike="noStrike" kern="1200" cap="none" spc="-8" normalizeH="0" baseline="0" noProof="0" dirty="0">
                <a:ln>
                  <a:noFill/>
                </a:ln>
                <a:solidFill>
                  <a:srgbClr val="000000"/>
                </a:solidFill>
                <a:effectLst/>
                <a:uLnTx/>
                <a:uFillTx/>
                <a:latin typeface="Calibri"/>
                <a:ea typeface="+mn-ea"/>
                <a:cs typeface="Calibri"/>
              </a:rPr>
              <a:t>l</a:t>
            </a:r>
            <a:r>
              <a:rPr kumimoji="0" lang="en-US" sz="2100" b="0" i="0" u="none" strike="noStrike" kern="1200" cap="none" spc="4" normalizeH="0" baseline="0" noProof="0" dirty="0">
                <a:ln>
                  <a:noFill/>
                </a:ln>
                <a:solidFill>
                  <a:srgbClr val="00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Bus</a:t>
            </a:r>
            <a:r>
              <a:rPr kumimoji="0" lang="en-US" sz="2100" b="0" i="0" u="none" strike="noStrike" kern="1200" cap="none" spc="-15" normalizeH="0" baseline="0" noProof="0" dirty="0">
                <a:ln>
                  <a:noFill/>
                </a:ln>
                <a:solidFill>
                  <a:srgbClr val="000000"/>
                </a:solidFill>
                <a:effectLst/>
                <a:uLnTx/>
                <a:uFillTx/>
                <a:latin typeface="Calibri"/>
                <a:ea typeface="+mn-ea"/>
                <a:cs typeface="Calibri"/>
              </a:rPr>
              <a:t>inesse</a:t>
            </a:r>
            <a:r>
              <a:rPr kumimoji="0" lang="en-US" sz="2100" b="0" i="0" u="none" strike="noStrike" kern="1200" cap="none" spc="-11" normalizeH="0" baseline="0" noProof="0" dirty="0">
                <a:ln>
                  <a:noFill/>
                </a:ln>
                <a:solidFill>
                  <a:srgbClr val="000000"/>
                </a:solidFill>
                <a:effectLst/>
                <a:uLnTx/>
                <a:uFillTx/>
                <a:latin typeface="Calibri"/>
                <a:ea typeface="+mn-ea"/>
                <a:cs typeface="Calibri"/>
              </a:rPr>
              <a:t>s</a:t>
            </a:r>
            <a:r>
              <a:rPr kumimoji="0" lang="en-US" sz="2100" b="0" i="0" u="none" strike="noStrike" kern="1200" cap="none" spc="41" normalizeH="0" baseline="0" noProof="0" dirty="0">
                <a:ln>
                  <a:noFill/>
                </a:ln>
                <a:solidFill>
                  <a:srgbClr val="000000"/>
                </a:solidFill>
                <a:effectLst/>
                <a:uLnTx/>
                <a:uFillTx/>
                <a:latin typeface="Calibri"/>
                <a:ea typeface="+mn-ea"/>
                <a:cs typeface="Calibri"/>
              </a:rPr>
              <a:t> </a:t>
            </a:r>
            <a:r>
              <a:rPr kumimoji="0" lang="en-US" sz="2100" b="0" i="0" u="none" strike="noStrike" kern="1200" cap="none" spc="-8" normalizeH="0" baseline="0" noProof="0" dirty="0">
                <a:ln>
                  <a:noFill/>
                </a:ln>
                <a:solidFill>
                  <a:srgbClr val="000000"/>
                </a:solidFill>
                <a:effectLst/>
                <a:uLnTx/>
                <a:uFillTx/>
                <a:latin typeface="Calibri"/>
                <a:ea typeface="+mn-ea"/>
                <a:cs typeface="Calibri"/>
              </a:rPr>
              <a:t>if</a:t>
            </a:r>
            <a:r>
              <a:rPr kumimoji="0" lang="en-US" sz="2100" b="0" i="0" u="none" strike="noStrike" kern="1200" cap="none" spc="-4" normalizeH="0" baseline="0" noProof="0" dirty="0">
                <a:ln>
                  <a:noFill/>
                </a:ln>
                <a:solidFill>
                  <a:srgbClr val="00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the</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15" normalizeH="0" baseline="0" noProof="0" dirty="0">
                <a:ln>
                  <a:noFill/>
                </a:ln>
                <a:solidFill>
                  <a:srgbClr val="000000"/>
                </a:solidFill>
                <a:effectLst/>
                <a:uLnTx/>
                <a:uFillTx/>
                <a:latin typeface="Calibri"/>
                <a:ea typeface="+mn-ea"/>
                <a:cs typeface="Calibri"/>
              </a:rPr>
              <a:t>o</a:t>
            </a:r>
            <a:r>
              <a:rPr kumimoji="0" lang="en-US" sz="2100" b="0" i="0" u="none" strike="noStrike" kern="1200" cap="none" spc="-26" normalizeH="0" baseline="0" noProof="0" dirty="0">
                <a:ln>
                  <a:noFill/>
                </a:ln>
                <a:solidFill>
                  <a:srgbClr val="000000"/>
                </a:solidFill>
                <a:effectLst/>
                <a:uLnTx/>
                <a:uFillTx/>
                <a:latin typeface="Calibri"/>
                <a:ea typeface="+mn-ea"/>
                <a:cs typeface="Calibri"/>
              </a:rPr>
              <a:t>f</a:t>
            </a:r>
            <a:r>
              <a:rPr kumimoji="0" lang="en-US" sz="2100" b="0" i="0" u="none" strike="noStrike" kern="1200" cap="none" spc="-15" normalizeH="0" baseline="0" noProof="0" dirty="0">
                <a:ln>
                  <a:noFill/>
                </a:ln>
                <a:solidFill>
                  <a:srgbClr val="000000"/>
                </a:solidFill>
                <a:effectLst/>
                <a:uLnTx/>
                <a:uFillTx/>
                <a:latin typeface="Calibri"/>
                <a:ea typeface="+mn-ea"/>
                <a:cs typeface="Calibri"/>
              </a:rPr>
              <a:t>fice</a:t>
            </a:r>
            <a:r>
              <a:rPr kumimoji="0" lang="en-US" sz="2100" b="0" i="0" u="none" strike="noStrike" kern="1200" cap="none" spc="-8" normalizeH="0" baseline="0" noProof="0" dirty="0">
                <a:ln>
                  <a:noFill/>
                </a:ln>
                <a:solidFill>
                  <a:srgbClr val="000000"/>
                </a:solidFill>
                <a:effectLst/>
                <a:uLnTx/>
                <a:uFillTx/>
                <a:latin typeface="Calibri"/>
                <a:ea typeface="+mn-ea"/>
                <a:cs typeface="Calibri"/>
              </a:rPr>
              <a:t>r </a:t>
            </a:r>
            <a:r>
              <a:rPr kumimoji="0" lang="en-US" sz="2100" b="1" i="0" u="none" strike="noStrike" kern="1200" cap="none" spc="-34" normalizeH="0" baseline="0" noProof="0" dirty="0">
                <a:ln>
                  <a:noFill/>
                </a:ln>
                <a:solidFill>
                  <a:srgbClr val="FF0000"/>
                </a:solidFill>
                <a:effectLst/>
                <a:uLnTx/>
                <a:uFillTx/>
                <a:latin typeface="Calibri"/>
                <a:ea typeface="+mn-ea"/>
                <a:cs typeface="Calibri"/>
              </a:rPr>
              <a:t>r</a:t>
            </a:r>
            <a:r>
              <a:rPr kumimoji="0" lang="en-US" sz="2100" b="1" i="0" u="none" strike="noStrike" kern="1200" cap="none" spc="-15" normalizeH="0" baseline="0" noProof="0" dirty="0">
                <a:ln>
                  <a:noFill/>
                </a:ln>
                <a:solidFill>
                  <a:srgbClr val="FF0000"/>
                </a:solidFill>
                <a:effectLst/>
                <a:uLnTx/>
                <a:uFillTx/>
                <a:latin typeface="Calibri"/>
                <a:ea typeface="+mn-ea"/>
                <a:cs typeface="Calibri"/>
              </a:rPr>
              <a:t>eason</a:t>
            </a:r>
            <a:r>
              <a:rPr kumimoji="0" lang="en-US" sz="2100" b="1" i="0" u="none" strike="noStrike" kern="1200" cap="none" spc="-11" normalizeH="0" baseline="0" noProof="0" dirty="0">
                <a:ln>
                  <a:noFill/>
                </a:ln>
                <a:solidFill>
                  <a:srgbClr val="FF0000"/>
                </a:solidFill>
                <a:effectLst/>
                <a:uLnTx/>
                <a:uFillTx/>
                <a:latin typeface="Calibri"/>
                <a:ea typeface="+mn-ea"/>
                <a:cs typeface="Calibri"/>
              </a:rPr>
              <a:t>ably</a:t>
            </a:r>
            <a:r>
              <a:rPr kumimoji="0" lang="en-US" sz="2100" b="1" i="0" u="none" strike="noStrike" kern="1200" cap="none" spc="26" normalizeH="0" baseline="0" noProof="0" dirty="0">
                <a:ln>
                  <a:noFill/>
                </a:ln>
                <a:solidFill>
                  <a:srgbClr val="FF0000"/>
                </a:solidFill>
                <a:effectLst/>
                <a:uLnTx/>
                <a:uFillTx/>
                <a:latin typeface="Calibri"/>
                <a:ea typeface="+mn-ea"/>
                <a:cs typeface="Calibri"/>
              </a:rPr>
              <a:t> </a:t>
            </a:r>
            <a:r>
              <a:rPr kumimoji="0" lang="en-US" sz="2100" b="1" i="0" u="none" strike="noStrike" kern="1200" cap="none" spc="-53" normalizeH="0" baseline="0" noProof="0" dirty="0">
                <a:ln>
                  <a:noFill/>
                </a:ln>
                <a:solidFill>
                  <a:srgbClr val="FF0000"/>
                </a:solidFill>
                <a:effectLst/>
                <a:uLnTx/>
                <a:uFillTx/>
                <a:latin typeface="Calibri"/>
                <a:ea typeface="+mn-ea"/>
                <a:cs typeface="Calibri"/>
              </a:rPr>
              <a:t>e</a:t>
            </a:r>
            <a:r>
              <a:rPr kumimoji="0" lang="en-US" sz="2100" b="1" i="0" u="none" strike="noStrike" kern="1200" cap="none" spc="-15" normalizeH="0" baseline="0" noProof="0" dirty="0">
                <a:ln>
                  <a:noFill/>
                </a:ln>
                <a:solidFill>
                  <a:srgbClr val="FF0000"/>
                </a:solidFill>
                <a:effectLst/>
                <a:uLnTx/>
                <a:uFillTx/>
                <a:latin typeface="Calibri"/>
                <a:ea typeface="+mn-ea"/>
                <a:cs typeface="Calibri"/>
              </a:rPr>
              <a:t>xpect</a:t>
            </a:r>
            <a:r>
              <a:rPr kumimoji="0" lang="en-US" sz="2100" b="1" i="0" u="none" strike="noStrike" kern="1200" cap="none" spc="-11" normalizeH="0" baseline="0" noProof="0" dirty="0">
                <a:ln>
                  <a:noFill/>
                </a:ln>
                <a:solidFill>
                  <a:srgbClr val="FF0000"/>
                </a:solidFill>
                <a:effectLst/>
                <a:uLnTx/>
                <a:uFillTx/>
                <a:latin typeface="Calibri"/>
                <a:ea typeface="+mn-ea"/>
                <a:cs typeface="Calibri"/>
              </a:rPr>
              <a:t>s</a:t>
            </a:r>
            <a:r>
              <a:rPr kumimoji="0" lang="en-US" sz="2100" b="1" i="0" u="none" strike="noStrike" kern="1200" cap="none" spc="34" normalizeH="0" baseline="0" noProof="0" dirty="0">
                <a:ln>
                  <a:noFill/>
                </a:ln>
                <a:solidFill>
                  <a:srgbClr val="FF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th</a:t>
            </a:r>
            <a:r>
              <a:rPr kumimoji="0" lang="en-US" sz="2100" b="0" i="0" u="none" strike="noStrike" kern="1200" cap="none" spc="-34" normalizeH="0" baseline="0" noProof="0" dirty="0">
                <a:ln>
                  <a:noFill/>
                </a:ln>
                <a:solidFill>
                  <a:srgbClr val="000000"/>
                </a:solidFill>
                <a:effectLst/>
                <a:uLnTx/>
                <a:uFillTx/>
                <a:latin typeface="Calibri"/>
                <a:ea typeface="+mn-ea"/>
                <a:cs typeface="Calibri"/>
              </a:rPr>
              <a:t>a</a:t>
            </a:r>
            <a:r>
              <a:rPr kumimoji="0" lang="en-US" sz="2100" b="0" i="0" u="none" strike="noStrike" kern="1200" cap="none" spc="-8" normalizeH="0" baseline="0" noProof="0" dirty="0">
                <a:ln>
                  <a:noFill/>
                </a:ln>
                <a:solidFill>
                  <a:srgbClr val="000000"/>
                </a:solidFill>
                <a:effectLst/>
                <a:uLnTx/>
                <a:uFillTx/>
                <a:latin typeface="Calibri"/>
                <a:ea typeface="+mn-ea"/>
                <a:cs typeface="Calibri"/>
              </a:rPr>
              <a:t>t</a:t>
            </a:r>
            <a:r>
              <a:rPr kumimoji="0" lang="en-US" sz="2100" b="0" i="0" u="none" strike="noStrike" kern="1200" cap="none" spc="-4" normalizeH="0" baseline="0" noProof="0" dirty="0">
                <a:ln>
                  <a:noFill/>
                </a:ln>
                <a:solidFill>
                  <a:srgbClr val="000000"/>
                </a:solidFill>
                <a:effectLst/>
                <a:uLnTx/>
                <a:uFillTx/>
                <a:latin typeface="Calibri"/>
                <a:ea typeface="+mn-ea"/>
                <a:cs typeface="Calibri"/>
              </a:rPr>
              <a:t> </a:t>
            </a:r>
            <a:r>
              <a:rPr kumimoji="0" lang="en-US" sz="2100" b="1" i="0" u="none" strike="noStrike" kern="1200" cap="none" spc="-26" normalizeH="0" baseline="0" noProof="0" dirty="0">
                <a:ln>
                  <a:noFill/>
                </a:ln>
                <a:solidFill>
                  <a:srgbClr val="FF0000"/>
                </a:solidFill>
                <a:effectLst/>
                <a:uLnTx/>
                <a:uFillTx/>
                <a:latin typeface="Calibri"/>
                <a:ea typeface="+mn-ea"/>
                <a:cs typeface="Calibri"/>
              </a:rPr>
              <a:t>a</a:t>
            </a:r>
            <a:r>
              <a:rPr kumimoji="0" lang="en-US" sz="2100" b="1" i="0" u="none" strike="noStrike" kern="1200" cap="none" spc="-8" normalizeH="0" baseline="0" noProof="0" dirty="0">
                <a:ln>
                  <a:noFill/>
                </a:ln>
                <a:solidFill>
                  <a:srgbClr val="FF0000"/>
                </a:solidFill>
                <a:effectLst/>
                <a:uLnTx/>
                <a:uFillTx/>
                <a:latin typeface="Calibri"/>
                <a:ea typeface="+mn-ea"/>
                <a:cs typeface="Calibri"/>
              </a:rPr>
              <a:t>t</a:t>
            </a:r>
            <a:r>
              <a:rPr kumimoji="0" lang="en-US" sz="2100" b="1" i="0" u="none" strike="noStrike" kern="1200" cap="none" spc="-4" normalizeH="0" baseline="0" noProof="0" dirty="0">
                <a:ln>
                  <a:noFill/>
                </a:ln>
                <a:solidFill>
                  <a:srgbClr val="FF0000"/>
                </a:solidFill>
                <a:effectLst/>
                <a:uLnTx/>
                <a:uFillTx/>
                <a:latin typeface="Calibri"/>
                <a:ea typeface="+mn-ea"/>
                <a:cs typeface="Calibri"/>
              </a:rPr>
              <a:t> </a:t>
            </a:r>
            <a:r>
              <a:rPr kumimoji="0" lang="en-US" sz="2100" b="1" i="0" u="none" strike="noStrike" kern="1200" cap="none" spc="-11" normalizeH="0" baseline="0" noProof="0" dirty="0">
                <a:ln>
                  <a:noFill/>
                </a:ln>
                <a:solidFill>
                  <a:srgbClr val="FF0000"/>
                </a:solidFill>
                <a:effectLst/>
                <a:uLnTx/>
                <a:uFillTx/>
                <a:latin typeface="Calibri"/>
                <a:ea typeface="+mn-ea"/>
                <a:cs typeface="Calibri"/>
              </a:rPr>
              <a:t>lea</a:t>
            </a:r>
            <a:r>
              <a:rPr kumimoji="0" lang="en-US" sz="2100" b="1" i="0" u="none" strike="noStrike" kern="1200" cap="none" spc="-41" normalizeH="0" baseline="0" noProof="0" dirty="0">
                <a:ln>
                  <a:noFill/>
                </a:ln>
                <a:solidFill>
                  <a:srgbClr val="FF0000"/>
                </a:solidFill>
                <a:effectLst/>
                <a:uLnTx/>
                <a:uFillTx/>
                <a:latin typeface="Calibri"/>
                <a:ea typeface="+mn-ea"/>
                <a:cs typeface="Calibri"/>
              </a:rPr>
              <a:t>s</a:t>
            </a:r>
            <a:r>
              <a:rPr kumimoji="0" lang="en-US" sz="2100" b="1" i="0" u="none" strike="noStrike" kern="1200" cap="none" spc="-8" normalizeH="0" baseline="0" noProof="0" dirty="0">
                <a:ln>
                  <a:noFill/>
                </a:ln>
                <a:solidFill>
                  <a:srgbClr val="FF0000"/>
                </a:solidFill>
                <a:effectLst/>
                <a:uLnTx/>
                <a:uFillTx/>
                <a:latin typeface="Calibri"/>
                <a:ea typeface="+mn-ea"/>
                <a:cs typeface="Calibri"/>
              </a:rPr>
              <a:t>t</a:t>
            </a:r>
            <a:r>
              <a:rPr kumimoji="0" lang="en-US" sz="2100" b="1" i="0" u="none" strike="noStrike" kern="1200" cap="none" spc="-4" normalizeH="0" baseline="0" noProof="0" dirty="0">
                <a:ln>
                  <a:noFill/>
                </a:ln>
                <a:solidFill>
                  <a:srgbClr val="FF0000"/>
                </a:solidFill>
                <a:effectLst/>
                <a:uLnTx/>
                <a:uFillTx/>
                <a:latin typeface="Calibri"/>
                <a:ea typeface="+mn-ea"/>
                <a:cs typeface="Calibri"/>
              </a:rPr>
              <a:t> </a:t>
            </a:r>
            <a:r>
              <a:rPr kumimoji="0" lang="en-US" sz="2100" b="1" i="0" u="none" strike="noStrike" kern="1200" cap="none" spc="-8" normalizeH="0" baseline="0" noProof="0" dirty="0">
                <a:ln>
                  <a:noFill/>
                </a:ln>
                <a:solidFill>
                  <a:srgbClr val="FF0000"/>
                </a:solidFill>
                <a:effectLst/>
                <a:uLnTx/>
                <a:uFillTx/>
                <a:latin typeface="Calibri"/>
                <a:ea typeface="+mn-ea"/>
                <a:cs typeface="Calibri"/>
              </a:rPr>
              <a:t>t</a:t>
            </a:r>
            <a:r>
              <a:rPr kumimoji="0" lang="en-US" sz="2100" b="1" i="0" u="none" strike="noStrike" kern="1200" cap="none" spc="-30" normalizeH="0" baseline="0" noProof="0" dirty="0">
                <a:ln>
                  <a:noFill/>
                </a:ln>
                <a:solidFill>
                  <a:srgbClr val="FF0000"/>
                </a:solidFill>
                <a:effectLst/>
                <a:uLnTx/>
                <a:uFillTx/>
                <a:latin typeface="Calibri"/>
                <a:ea typeface="+mn-ea"/>
                <a:cs typeface="Calibri"/>
              </a:rPr>
              <a:t>w</a:t>
            </a:r>
            <a:r>
              <a:rPr kumimoji="0" lang="en-US" sz="2100" b="1" i="0" u="none" strike="noStrike" kern="1200" cap="none" spc="-11" normalizeH="0" baseline="0" noProof="0" dirty="0">
                <a:ln>
                  <a:noFill/>
                </a:ln>
                <a:solidFill>
                  <a:srgbClr val="FF0000"/>
                </a:solidFill>
                <a:effectLst/>
                <a:uLnTx/>
                <a:uFillTx/>
                <a:latin typeface="Calibri"/>
                <a:ea typeface="+mn-ea"/>
                <a:cs typeface="Calibri"/>
              </a:rPr>
              <a:t>o</a:t>
            </a:r>
            <a:r>
              <a:rPr kumimoji="0" lang="en-US" sz="2100" b="1" i="0" u="none" strike="noStrike" kern="1200" cap="none" spc="-4" normalizeH="0" baseline="0" noProof="0" dirty="0">
                <a:ln>
                  <a:noFill/>
                </a:ln>
                <a:solidFill>
                  <a:srgbClr val="FF0000"/>
                </a:solidFill>
                <a:effectLst/>
                <a:uLnTx/>
                <a:uFillTx/>
                <a:latin typeface="Calibri"/>
                <a:ea typeface="+mn-ea"/>
                <a:cs typeface="Calibri"/>
              </a:rPr>
              <a:t> </a:t>
            </a:r>
            <a:r>
              <a:rPr kumimoji="0" lang="en-US" sz="2100" b="0" i="0" u="none" strike="noStrike" kern="1200" cap="none" spc="-15" normalizeH="0" baseline="0" noProof="0" dirty="0">
                <a:ln>
                  <a:noFill/>
                </a:ln>
                <a:solidFill>
                  <a:srgbClr val="000000"/>
                </a:solidFill>
                <a:effectLst/>
                <a:uLnTx/>
                <a:uFillTx/>
                <a:latin typeface="Calibri"/>
                <a:ea typeface="+mn-ea"/>
                <a:cs typeface="Calibri"/>
              </a:rPr>
              <a:t>such bu</a:t>
            </a:r>
            <a:r>
              <a:rPr kumimoji="0" lang="en-US" sz="2100" b="0" i="0" u="none" strike="noStrike" kern="1200" cap="none" spc="-19" normalizeH="0" baseline="0" noProof="0" dirty="0">
                <a:ln>
                  <a:noFill/>
                </a:ln>
                <a:solidFill>
                  <a:srgbClr val="000000"/>
                </a:solidFill>
                <a:effectLst/>
                <a:uLnTx/>
                <a:uFillTx/>
                <a:latin typeface="Calibri"/>
                <a:ea typeface="+mn-ea"/>
                <a:cs typeface="Calibri"/>
              </a:rPr>
              <a:t>s</a:t>
            </a:r>
            <a:r>
              <a:rPr kumimoji="0" lang="en-US" sz="2100" b="0" i="0" u="none" strike="noStrike" kern="1200" cap="none" spc="-8" normalizeH="0" baseline="0" noProof="0" dirty="0">
                <a:ln>
                  <a:noFill/>
                </a:ln>
                <a:solidFill>
                  <a:srgbClr val="000000"/>
                </a:solidFill>
                <a:effectLst/>
                <a:uLnTx/>
                <a:uFillTx/>
                <a:latin typeface="Calibri"/>
                <a:ea typeface="+mn-ea"/>
                <a:cs typeface="Calibri"/>
              </a:rPr>
              <a:t>i</a:t>
            </a:r>
            <a:r>
              <a:rPr kumimoji="0" lang="en-US" sz="2100" b="0" i="0" u="none" strike="noStrike" kern="1200" cap="none" spc="-23" normalizeH="0" baseline="0" noProof="0" dirty="0">
                <a:ln>
                  <a:noFill/>
                </a:ln>
                <a:solidFill>
                  <a:srgbClr val="000000"/>
                </a:solidFill>
                <a:effectLst/>
                <a:uLnTx/>
                <a:uFillTx/>
                <a:latin typeface="Calibri"/>
                <a:ea typeface="+mn-ea"/>
                <a:cs typeface="Calibri"/>
              </a:rPr>
              <a:t>n</a:t>
            </a:r>
            <a:r>
              <a:rPr kumimoji="0" lang="en-US" sz="2100" b="0" i="0" u="none" strike="noStrike" kern="1200" cap="none" spc="-11" normalizeH="0" baseline="0" noProof="0" dirty="0">
                <a:ln>
                  <a:noFill/>
                </a:ln>
                <a:solidFill>
                  <a:srgbClr val="000000"/>
                </a:solidFill>
                <a:effectLst/>
                <a:uLnTx/>
                <a:uFillTx/>
                <a:latin typeface="Calibri"/>
                <a:ea typeface="+mn-ea"/>
                <a:cs typeface="Calibri"/>
              </a:rPr>
              <a:t>esses</a:t>
            </a:r>
            <a:r>
              <a:rPr kumimoji="0" lang="en-US" sz="2100" b="0" i="0" u="none" strike="noStrike" kern="1200" cap="none" spc="38" normalizeH="0" baseline="0" noProof="0" dirty="0">
                <a:ln>
                  <a:noFill/>
                </a:ln>
                <a:solidFill>
                  <a:srgbClr val="000000"/>
                </a:solidFill>
                <a:effectLst/>
                <a:uLnTx/>
                <a:uFillTx/>
                <a:latin typeface="Calibri"/>
                <a:ea typeface="+mn-ea"/>
                <a:cs typeface="Calibri"/>
              </a:rPr>
              <a:t> </a:t>
            </a:r>
            <a:r>
              <a:rPr kumimoji="0" lang="en-US" sz="2100" b="0" i="0" u="none" strike="noStrike" kern="1200" cap="none" spc="-8" normalizeH="0" baseline="0" noProof="0" dirty="0">
                <a:ln>
                  <a:noFill/>
                </a:ln>
                <a:solidFill>
                  <a:srgbClr val="000000"/>
                </a:solidFill>
                <a:effectLst/>
                <a:uLnTx/>
                <a:uFillTx/>
                <a:latin typeface="Calibri"/>
                <a:ea typeface="+mn-ea"/>
                <a:cs typeface="Calibri"/>
              </a:rPr>
              <a:t>“</a:t>
            </a:r>
            <a:r>
              <a:rPr kumimoji="0" lang="en-US" sz="2100" b="0" i="0" u="none" strike="noStrike" kern="1200" cap="none" spc="-15" normalizeH="0" baseline="0" noProof="0" dirty="0">
                <a:ln>
                  <a:noFill/>
                </a:ln>
                <a:solidFill>
                  <a:srgbClr val="000000"/>
                </a:solidFill>
                <a:effectLst/>
                <a:uLnTx/>
                <a:uFillTx/>
                <a:latin typeface="Calibri"/>
                <a:ea typeface="+mn-ea"/>
                <a:cs typeface="Calibri"/>
              </a:rPr>
              <a:t>…</a:t>
            </a:r>
            <a:r>
              <a:rPr kumimoji="0" lang="en-US" sz="2100" b="0" i="0" u="none" strike="noStrike" kern="1200" cap="none" spc="4" normalizeH="0" baseline="0" noProof="0" dirty="0">
                <a:ln>
                  <a:noFill/>
                </a:ln>
                <a:solidFill>
                  <a:srgbClr val="000000"/>
                </a:solidFill>
                <a:effectLst/>
                <a:uLnTx/>
                <a:uFillTx/>
                <a:latin typeface="Calibri"/>
                <a:ea typeface="+mn-ea"/>
                <a:cs typeface="Calibri"/>
              </a:rPr>
              <a:t> </a:t>
            </a:r>
            <a:r>
              <a:rPr kumimoji="0" lang="en-US" sz="2100" b="1" i="0" u="none" strike="noStrike" kern="1200" cap="none" spc="-15" normalizeH="0" baseline="0" noProof="0" dirty="0">
                <a:ln>
                  <a:noFill/>
                </a:ln>
                <a:solidFill>
                  <a:srgbClr val="FF0000"/>
                </a:solidFill>
                <a:effectLst/>
                <a:uLnTx/>
                <a:uFillTx/>
                <a:latin typeface="Calibri"/>
                <a:ea typeface="+mn-ea"/>
                <a:cs typeface="Calibri"/>
              </a:rPr>
              <a:t>wil</a:t>
            </a:r>
            <a:r>
              <a:rPr kumimoji="0" lang="en-US" sz="2100" b="1" i="0" u="none" strike="noStrike" kern="1200" cap="none" spc="-8" normalizeH="0" baseline="0" noProof="0" dirty="0">
                <a:ln>
                  <a:noFill/>
                </a:ln>
                <a:solidFill>
                  <a:srgbClr val="FF0000"/>
                </a:solidFill>
                <a:effectLst/>
                <a:uLnTx/>
                <a:uFillTx/>
                <a:latin typeface="Calibri"/>
                <a:ea typeface="+mn-ea"/>
                <a:cs typeface="Calibri"/>
              </a:rPr>
              <a:t>l</a:t>
            </a:r>
            <a:r>
              <a:rPr kumimoji="0" lang="en-US" sz="2100" b="1" i="0" u="none" strike="noStrike" kern="1200" cap="none" spc="11" normalizeH="0" baseline="0" noProof="0" dirty="0">
                <a:ln>
                  <a:noFill/>
                </a:ln>
                <a:solidFill>
                  <a:srgbClr val="FF0000"/>
                </a:solidFill>
                <a:effectLst/>
                <a:uLnTx/>
                <a:uFillTx/>
                <a:latin typeface="Calibri"/>
                <a:ea typeface="+mn-ea"/>
                <a:cs typeface="Calibri"/>
              </a:rPr>
              <a:t> </a:t>
            </a:r>
            <a:r>
              <a:rPr kumimoji="0" lang="en-US" sz="2100" b="1" i="0" u="none" strike="noStrike" kern="1200" cap="none" spc="-11" normalizeH="0" baseline="0" noProof="0" dirty="0">
                <a:ln>
                  <a:noFill/>
                </a:ln>
                <a:solidFill>
                  <a:srgbClr val="FF0000"/>
                </a:solidFill>
                <a:effectLst/>
                <a:uLnTx/>
                <a:uFillTx/>
                <a:latin typeface="Calibri"/>
                <a:ea typeface="+mn-ea"/>
                <a:cs typeface="Calibri"/>
              </a:rPr>
              <a:t>submit</a:t>
            </a:r>
            <a:r>
              <a:rPr kumimoji="0" lang="en-US" sz="2100" b="1" i="0" u="none" strike="noStrike" kern="1200" cap="none" spc="0" normalizeH="0" baseline="0" noProof="0" dirty="0">
                <a:ln>
                  <a:noFill/>
                </a:ln>
                <a:solidFill>
                  <a:srgbClr val="FF0000"/>
                </a:solidFill>
                <a:effectLst/>
                <a:uLnTx/>
                <a:uFillTx/>
                <a:latin typeface="Calibri"/>
                <a:ea typeface="+mn-ea"/>
                <a:cs typeface="Calibri"/>
              </a:rPr>
              <a:t> </a:t>
            </a:r>
            <a:r>
              <a:rPr kumimoji="0" lang="en-US" sz="2100" b="1" i="0" u="none" strike="noStrike" kern="1200" cap="none" spc="-11" normalizeH="0" baseline="0" noProof="0" dirty="0">
                <a:ln>
                  <a:noFill/>
                </a:ln>
                <a:solidFill>
                  <a:srgbClr val="FF0000"/>
                </a:solidFill>
                <a:effectLst/>
                <a:uLnTx/>
                <a:uFillTx/>
                <a:latin typeface="Calibri"/>
                <a:ea typeface="+mn-ea"/>
                <a:cs typeface="Calibri"/>
              </a:rPr>
              <a:t>of</a:t>
            </a:r>
            <a:r>
              <a:rPr kumimoji="0" lang="en-US" sz="2100" b="1" i="0" u="none" strike="noStrike" kern="1200" cap="none" spc="-38" normalizeH="0" baseline="0" noProof="0" dirty="0">
                <a:ln>
                  <a:noFill/>
                </a:ln>
                <a:solidFill>
                  <a:srgbClr val="FF0000"/>
                </a:solidFill>
                <a:effectLst/>
                <a:uLnTx/>
                <a:uFillTx/>
                <a:latin typeface="Calibri"/>
                <a:ea typeface="+mn-ea"/>
                <a:cs typeface="Calibri"/>
              </a:rPr>
              <a:t>f</a:t>
            </a:r>
            <a:r>
              <a:rPr kumimoji="0" lang="en-US" sz="2100" b="1" i="0" u="none" strike="noStrike" kern="1200" cap="none" spc="-15" normalizeH="0" baseline="0" noProof="0" dirty="0">
                <a:ln>
                  <a:noFill/>
                </a:ln>
                <a:solidFill>
                  <a:srgbClr val="FF0000"/>
                </a:solidFill>
                <a:effectLst/>
                <a:uLnTx/>
                <a:uFillTx/>
                <a:latin typeface="Calibri"/>
                <a:ea typeface="+mn-ea"/>
                <a:cs typeface="Calibri"/>
              </a:rPr>
              <a:t>e</a:t>
            </a:r>
            <a:r>
              <a:rPr kumimoji="0" lang="en-US" sz="2100" b="1" i="0" u="none" strike="noStrike" kern="1200" cap="none" spc="-38" normalizeH="0" baseline="0" noProof="0" dirty="0">
                <a:ln>
                  <a:noFill/>
                </a:ln>
                <a:solidFill>
                  <a:srgbClr val="FF0000"/>
                </a:solidFill>
                <a:effectLst/>
                <a:uLnTx/>
                <a:uFillTx/>
                <a:latin typeface="Calibri"/>
                <a:ea typeface="+mn-ea"/>
                <a:cs typeface="Calibri"/>
              </a:rPr>
              <a:t>r</a:t>
            </a:r>
            <a:r>
              <a:rPr kumimoji="0" lang="en-US" sz="2100" b="1" i="0" u="none" strike="noStrike" kern="1200" cap="none" spc="-11" normalizeH="0" baseline="0" noProof="0" dirty="0">
                <a:ln>
                  <a:noFill/>
                </a:ln>
                <a:solidFill>
                  <a:srgbClr val="FF0000"/>
                </a:solidFill>
                <a:effectLst/>
                <a:uLnTx/>
                <a:uFillTx/>
                <a:latin typeface="Calibri"/>
                <a:ea typeface="+mn-ea"/>
                <a:cs typeface="Calibri"/>
              </a:rPr>
              <a:t>s</a:t>
            </a:r>
            <a:r>
              <a:rPr kumimoji="0" lang="en-US" sz="2100" b="1" i="0" u="none" strike="noStrike" kern="1200" cap="none" spc="11" normalizeH="0" baseline="0" noProof="0" dirty="0">
                <a:ln>
                  <a:noFill/>
                </a:ln>
                <a:solidFill>
                  <a:srgbClr val="FF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and</a:t>
            </a:r>
            <a:r>
              <a:rPr kumimoji="0" lang="en-US" sz="2100" b="0" i="0" u="none" strike="noStrike" kern="1200" cap="none" spc="11" normalizeH="0" baseline="0" noProof="0" dirty="0">
                <a:ln>
                  <a:noFill/>
                </a:ln>
                <a:solidFill>
                  <a:srgbClr val="00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th</a:t>
            </a:r>
            <a:r>
              <a:rPr kumimoji="0" lang="en-US" sz="2100" b="0" i="0" u="none" strike="noStrike" kern="1200" cap="none" spc="-34" normalizeH="0" baseline="0" noProof="0" dirty="0">
                <a:ln>
                  <a:noFill/>
                </a:ln>
                <a:solidFill>
                  <a:srgbClr val="000000"/>
                </a:solidFill>
                <a:effectLst/>
                <a:uLnTx/>
                <a:uFillTx/>
                <a:latin typeface="Calibri"/>
                <a:ea typeface="+mn-ea"/>
                <a:cs typeface="Calibri"/>
              </a:rPr>
              <a:t>a</a:t>
            </a:r>
            <a:r>
              <a:rPr kumimoji="0" lang="en-US" sz="2100" b="0" i="0" u="none" strike="noStrike" kern="1200" cap="none" spc="-8" normalizeH="0" baseline="0" noProof="0" dirty="0">
                <a:ln>
                  <a:noFill/>
                </a:ln>
                <a:solidFill>
                  <a:srgbClr val="000000"/>
                </a:solidFill>
                <a:effectLst/>
                <a:uLnTx/>
                <a:uFillTx/>
                <a:latin typeface="Calibri"/>
                <a:ea typeface="+mn-ea"/>
                <a:cs typeface="Calibri"/>
              </a:rPr>
              <a:t>t</a:t>
            </a:r>
            <a:r>
              <a:rPr kumimoji="0" lang="en-US" sz="2100" b="0" i="0" u="none" strike="noStrike" kern="1200" cap="none" spc="4" normalizeH="0" baseline="0" noProof="0" dirty="0">
                <a:ln>
                  <a:noFill/>
                </a:ln>
                <a:solidFill>
                  <a:srgbClr val="00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the</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26" normalizeH="0" baseline="0" noProof="0" dirty="0">
                <a:ln>
                  <a:noFill/>
                </a:ln>
                <a:solidFill>
                  <a:srgbClr val="000000"/>
                </a:solidFill>
                <a:effectLst/>
                <a:uLnTx/>
                <a:uFillTx/>
                <a:latin typeface="Calibri"/>
                <a:ea typeface="+mn-ea"/>
                <a:cs typeface="Calibri"/>
              </a:rPr>
              <a:t>a</a:t>
            </a:r>
            <a:r>
              <a:rPr kumimoji="0" lang="en-US" sz="2100" b="0" i="0" u="none" strike="noStrike" kern="1200" cap="none" spc="-41" normalizeH="0" baseline="0" noProof="0" dirty="0">
                <a:ln>
                  <a:noFill/>
                </a:ln>
                <a:solidFill>
                  <a:srgbClr val="000000"/>
                </a:solidFill>
                <a:effectLst/>
                <a:uLnTx/>
                <a:uFillTx/>
                <a:latin typeface="Calibri"/>
                <a:ea typeface="+mn-ea"/>
                <a:cs typeface="Calibri"/>
              </a:rPr>
              <a:t>w</a:t>
            </a:r>
            <a:r>
              <a:rPr kumimoji="0" lang="en-US" sz="2100" b="0" i="0" u="none" strike="noStrike" kern="1200" cap="none" spc="-11" normalizeH="0" baseline="0" noProof="0" dirty="0">
                <a:ln>
                  <a:noFill/>
                </a:ln>
                <a:solidFill>
                  <a:srgbClr val="000000"/>
                </a:solidFill>
                <a:effectLst/>
                <a:uLnTx/>
                <a:uFillTx/>
                <a:latin typeface="Calibri"/>
                <a:ea typeface="+mn-ea"/>
                <a:cs typeface="Calibri"/>
              </a:rPr>
              <a:t>a</a:t>
            </a:r>
            <a:r>
              <a:rPr kumimoji="0" lang="en-US" sz="2100" b="0" i="0" u="none" strike="noStrike" kern="1200" cap="none" spc="-38" normalizeH="0" baseline="0" noProof="0" dirty="0">
                <a:ln>
                  <a:noFill/>
                </a:ln>
                <a:solidFill>
                  <a:srgbClr val="000000"/>
                </a:solidFill>
                <a:effectLst/>
                <a:uLnTx/>
                <a:uFillTx/>
                <a:latin typeface="Calibri"/>
                <a:ea typeface="+mn-ea"/>
                <a:cs typeface="Calibri"/>
              </a:rPr>
              <a:t>r</a:t>
            </a:r>
            <a:r>
              <a:rPr kumimoji="0" lang="en-US" sz="2100" b="0" i="0" u="none" strike="noStrike" kern="1200" cap="none" spc="-11" normalizeH="0" baseline="0" noProof="0" dirty="0">
                <a:ln>
                  <a:noFill/>
                </a:ln>
                <a:solidFill>
                  <a:srgbClr val="000000"/>
                </a:solidFill>
                <a:effectLst/>
                <a:uLnTx/>
                <a:uFillTx/>
                <a:latin typeface="Calibri"/>
                <a:ea typeface="+mn-ea"/>
                <a:cs typeface="Calibri"/>
              </a:rPr>
              <a:t>d</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26" normalizeH="0" baseline="0" noProof="0" dirty="0">
                <a:ln>
                  <a:noFill/>
                </a:ln>
                <a:solidFill>
                  <a:srgbClr val="000000"/>
                </a:solidFill>
                <a:effectLst/>
                <a:uLnTx/>
                <a:uFillTx/>
                <a:latin typeface="Calibri"/>
                <a:ea typeface="+mn-ea"/>
                <a:cs typeface="Calibri"/>
              </a:rPr>
              <a:t>c</a:t>
            </a:r>
            <a:r>
              <a:rPr kumimoji="0" lang="en-US" sz="2100" b="0" i="0" u="none" strike="noStrike" kern="1200" cap="none" spc="-11" normalizeH="0" baseline="0" noProof="0" dirty="0">
                <a:ln>
                  <a:noFill/>
                </a:ln>
                <a:solidFill>
                  <a:srgbClr val="000000"/>
                </a:solidFill>
                <a:effectLst/>
                <a:uLnTx/>
                <a:uFillTx/>
                <a:latin typeface="Calibri"/>
                <a:ea typeface="+mn-ea"/>
                <a:cs typeface="Calibri"/>
              </a:rPr>
              <a:t>an</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15" normalizeH="0" baseline="0" noProof="0" dirty="0">
                <a:ln>
                  <a:noFill/>
                </a:ln>
                <a:solidFill>
                  <a:srgbClr val="000000"/>
                </a:solidFill>
                <a:effectLst/>
                <a:uLnTx/>
                <a:uFillTx/>
                <a:latin typeface="Calibri"/>
                <a:ea typeface="+mn-ea"/>
                <a:cs typeface="Calibri"/>
              </a:rPr>
              <a:t>b</a:t>
            </a:r>
            <a:r>
              <a:rPr kumimoji="0" lang="en-US" sz="2100" b="0" i="0" u="none" strike="noStrike" kern="1200" cap="none" spc="-11" normalizeH="0" baseline="0" noProof="0" dirty="0">
                <a:ln>
                  <a:noFill/>
                </a:ln>
                <a:solidFill>
                  <a:srgbClr val="000000"/>
                </a:solidFill>
                <a:effectLst/>
                <a:uLnTx/>
                <a:uFillTx/>
                <a:latin typeface="Calibri"/>
                <a:ea typeface="+mn-ea"/>
                <a:cs typeface="Calibri"/>
              </a:rPr>
              <a:t>e</a:t>
            </a:r>
            <a:r>
              <a:rPr kumimoji="0" lang="en-US" sz="2100" b="0" i="0" u="none" strike="noStrike" kern="1200" cap="none" spc="0" normalizeH="0" baseline="0" noProof="0" dirty="0">
                <a:ln>
                  <a:noFill/>
                </a:ln>
                <a:solidFill>
                  <a:srgbClr val="000000"/>
                </a:solidFill>
                <a:effectLst/>
                <a:uLnTx/>
                <a:uFillTx/>
                <a:latin typeface="Calibri"/>
                <a:ea typeface="+mn-ea"/>
                <a:cs typeface="Calibri"/>
              </a:rPr>
              <a:t> </a:t>
            </a:r>
            <a:r>
              <a:rPr kumimoji="0" lang="en-US" sz="2100" b="0" i="0" u="none" strike="noStrike" kern="1200" cap="none" spc="-15" normalizeH="0" baseline="0" noProof="0" dirty="0">
                <a:ln>
                  <a:noFill/>
                </a:ln>
                <a:solidFill>
                  <a:srgbClr val="000000"/>
                </a:solidFill>
                <a:effectLst/>
                <a:uLnTx/>
                <a:uFillTx/>
                <a:latin typeface="Calibri"/>
                <a:ea typeface="+mn-ea"/>
                <a:cs typeface="Calibri"/>
              </a:rPr>
              <a:t>made</a:t>
            </a:r>
            <a:r>
              <a:rPr kumimoji="0" lang="en-US" sz="2100" b="0" i="0" u="none" strike="noStrike" kern="1200" cap="none" spc="4" normalizeH="0" baseline="0" noProof="0" dirty="0">
                <a:ln>
                  <a:noFill/>
                </a:ln>
                <a:solidFill>
                  <a:srgbClr val="000000"/>
                </a:solidFill>
                <a:effectLst/>
                <a:uLnTx/>
                <a:uFillTx/>
                <a:latin typeface="Calibri"/>
                <a:ea typeface="+mn-ea"/>
                <a:cs typeface="Calibri"/>
              </a:rPr>
              <a:t> </a:t>
            </a:r>
            <a:r>
              <a:rPr kumimoji="0" lang="en-US" sz="2100" b="0" i="0" u="none" strike="noStrike" kern="1200" cap="none" spc="-26" normalizeH="0" baseline="0" noProof="0" dirty="0">
                <a:ln>
                  <a:noFill/>
                </a:ln>
                <a:solidFill>
                  <a:srgbClr val="000000"/>
                </a:solidFill>
                <a:effectLst/>
                <a:uLnTx/>
                <a:uFillTx/>
                <a:latin typeface="Calibri"/>
                <a:ea typeface="+mn-ea"/>
                <a:cs typeface="Calibri"/>
              </a:rPr>
              <a:t>a</a:t>
            </a:r>
            <a:r>
              <a:rPr kumimoji="0" lang="en-US" sz="2100" b="0" i="0" u="none" strike="noStrike" kern="1200" cap="none" spc="-8" normalizeH="0" baseline="0" noProof="0" dirty="0">
                <a:ln>
                  <a:noFill/>
                </a:ln>
                <a:solidFill>
                  <a:srgbClr val="000000"/>
                </a:solidFill>
                <a:effectLst/>
                <a:uLnTx/>
                <a:uFillTx/>
                <a:latin typeface="Calibri"/>
                <a:ea typeface="+mn-ea"/>
                <a:cs typeface="Calibri"/>
              </a:rPr>
              <a:t>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a</a:t>
            </a:r>
            <a:r>
              <a:rPr kumimoji="0" lang="en-US" sz="2100" b="0" i="0" u="none" strike="noStrike" kern="1200" cap="none" spc="15" normalizeH="0" baseline="0" noProof="0" dirty="0">
                <a:ln>
                  <a:noFill/>
                </a:ln>
                <a:solidFill>
                  <a:srgbClr val="000000"/>
                </a:solidFill>
                <a:effectLst/>
                <a:uLnTx/>
                <a:uFillTx/>
                <a:latin typeface="Calibri"/>
                <a:ea typeface="+mn-ea"/>
                <a:cs typeface="Calibri"/>
              </a:rPr>
              <a:t> </a:t>
            </a:r>
            <a:r>
              <a:rPr kumimoji="0" lang="en-US" sz="2100" b="1" i="0" u="none" strike="noStrike" kern="1200" cap="none" spc="-45" normalizeH="0" baseline="0" noProof="0" dirty="0">
                <a:ln>
                  <a:noFill/>
                </a:ln>
                <a:solidFill>
                  <a:srgbClr val="FF0000"/>
                </a:solidFill>
                <a:effectLst/>
                <a:uLnTx/>
                <a:uFillTx/>
                <a:latin typeface="Calibri"/>
                <a:ea typeface="+mn-ea"/>
                <a:cs typeface="Calibri"/>
              </a:rPr>
              <a:t>f</a:t>
            </a:r>
            <a:r>
              <a:rPr kumimoji="0" lang="en-US" sz="2100" b="1" i="0" u="none" strike="noStrike" kern="1200" cap="none" spc="-11" normalizeH="0" baseline="0" noProof="0" dirty="0">
                <a:ln>
                  <a:noFill/>
                </a:ln>
                <a:solidFill>
                  <a:srgbClr val="FF0000"/>
                </a:solidFill>
                <a:effectLst/>
                <a:uLnTx/>
                <a:uFillTx/>
                <a:latin typeface="Calibri"/>
                <a:ea typeface="+mn-ea"/>
                <a:cs typeface="Calibri"/>
              </a:rPr>
              <a:t>air</a:t>
            </a:r>
            <a:r>
              <a:rPr kumimoji="0" lang="en-US" sz="2100" b="1" i="0" u="none" strike="noStrike" kern="1200" cap="none" spc="11" normalizeH="0" baseline="0" noProof="0" dirty="0">
                <a:ln>
                  <a:noFill/>
                </a:ln>
                <a:solidFill>
                  <a:srgbClr val="FF0000"/>
                </a:solidFill>
                <a:effectLst/>
                <a:uLnTx/>
                <a:uFillTx/>
                <a:latin typeface="Calibri"/>
                <a:ea typeface="+mn-ea"/>
                <a:cs typeface="Calibri"/>
              </a:rPr>
              <a:t> </a:t>
            </a:r>
            <a:r>
              <a:rPr kumimoji="0" lang="en-US" sz="2100" b="1" i="0" u="none" strike="noStrike" kern="1200" cap="none" spc="-11" normalizeH="0" baseline="0" noProof="0" dirty="0">
                <a:ln>
                  <a:noFill/>
                </a:ln>
                <a:solidFill>
                  <a:srgbClr val="FF0000"/>
                </a:solidFill>
                <a:effectLst/>
                <a:uLnTx/>
                <a:uFillTx/>
                <a:latin typeface="Calibri"/>
                <a:ea typeface="+mn-ea"/>
                <a:cs typeface="Calibri"/>
              </a:rPr>
              <a:t>and</a:t>
            </a:r>
            <a:r>
              <a:rPr kumimoji="0" lang="en-US" sz="2100" b="1" i="0" u="none" strike="noStrike" kern="1200" cap="none" spc="-4" normalizeH="0" baseline="0" noProof="0" dirty="0">
                <a:ln>
                  <a:noFill/>
                </a:ln>
                <a:solidFill>
                  <a:srgbClr val="FF0000"/>
                </a:solidFill>
                <a:effectLst/>
                <a:uLnTx/>
                <a:uFillTx/>
                <a:latin typeface="Calibri"/>
                <a:ea typeface="+mn-ea"/>
                <a:cs typeface="Calibri"/>
              </a:rPr>
              <a:t> </a:t>
            </a:r>
            <a:r>
              <a:rPr kumimoji="0" lang="en-US" sz="2100" b="1" i="0" u="none" strike="noStrike" kern="1200" cap="none" spc="-34" normalizeH="0" baseline="0" noProof="0" dirty="0">
                <a:ln>
                  <a:noFill/>
                </a:ln>
                <a:solidFill>
                  <a:srgbClr val="FF0000"/>
                </a:solidFill>
                <a:effectLst/>
                <a:uLnTx/>
                <a:uFillTx/>
                <a:latin typeface="Calibri"/>
                <a:ea typeface="+mn-ea"/>
                <a:cs typeface="Calibri"/>
              </a:rPr>
              <a:t>r</a:t>
            </a:r>
            <a:r>
              <a:rPr kumimoji="0" lang="en-US" sz="2100" b="1" i="0" u="none" strike="noStrike" kern="1200" cap="none" spc="-15" normalizeH="0" baseline="0" noProof="0" dirty="0">
                <a:ln>
                  <a:noFill/>
                </a:ln>
                <a:solidFill>
                  <a:srgbClr val="FF0000"/>
                </a:solidFill>
                <a:effectLst/>
                <a:uLnTx/>
                <a:uFillTx/>
                <a:latin typeface="Calibri"/>
                <a:ea typeface="+mn-ea"/>
                <a:cs typeface="Calibri"/>
              </a:rPr>
              <a:t>eason</a:t>
            </a:r>
            <a:r>
              <a:rPr kumimoji="0" lang="en-US" sz="2100" b="1" i="0" u="none" strike="noStrike" kern="1200" cap="none" spc="-11" normalizeH="0" baseline="0" noProof="0" dirty="0">
                <a:ln>
                  <a:noFill/>
                </a:ln>
                <a:solidFill>
                  <a:srgbClr val="FF0000"/>
                </a:solidFill>
                <a:effectLst/>
                <a:uLnTx/>
                <a:uFillTx/>
                <a:latin typeface="Calibri"/>
                <a:ea typeface="+mn-ea"/>
                <a:cs typeface="Calibri"/>
              </a:rPr>
              <a:t>able</a:t>
            </a:r>
            <a:r>
              <a:rPr kumimoji="0" lang="en-US" sz="2100" b="1" i="0" u="none" strike="noStrike" kern="1200" cap="none" spc="30" normalizeH="0" baseline="0" noProof="0" dirty="0">
                <a:ln>
                  <a:noFill/>
                </a:ln>
                <a:solidFill>
                  <a:srgbClr val="FF0000"/>
                </a:solidFill>
                <a:effectLst/>
                <a:uLnTx/>
                <a:uFillTx/>
                <a:latin typeface="Calibri"/>
                <a:ea typeface="+mn-ea"/>
                <a:cs typeface="Calibri"/>
              </a:rPr>
              <a:t> </a:t>
            </a:r>
            <a:r>
              <a:rPr kumimoji="0" lang="en-US" sz="2100" b="1" i="0" u="none" strike="noStrike" kern="1200" cap="none" spc="-11" normalizeH="0" baseline="0" noProof="0" dirty="0">
                <a:ln>
                  <a:noFill/>
                </a:ln>
                <a:solidFill>
                  <a:srgbClr val="FF0000"/>
                </a:solidFill>
                <a:effectLst/>
                <a:uLnTx/>
                <a:uFillTx/>
                <a:latin typeface="Calibri"/>
                <a:ea typeface="+mn-ea"/>
                <a:cs typeface="Calibri"/>
              </a:rPr>
              <a:t>price</a:t>
            </a:r>
            <a:r>
              <a:rPr kumimoji="0" lang="en-US" sz="2100" b="1" i="0" u="none" strike="noStrike" kern="1200" cap="none" spc="11" normalizeH="0" baseline="0" noProof="0" dirty="0">
                <a:ln>
                  <a:noFill/>
                </a:ln>
                <a:solidFill>
                  <a:srgbClr val="FF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th</a:t>
            </a:r>
            <a:r>
              <a:rPr kumimoji="0" lang="en-US" sz="2100" b="0" i="0" u="none" strike="noStrike" kern="1200" cap="none" spc="-34" normalizeH="0" baseline="0" noProof="0" dirty="0">
                <a:ln>
                  <a:noFill/>
                </a:ln>
                <a:solidFill>
                  <a:srgbClr val="000000"/>
                </a:solidFill>
                <a:effectLst/>
                <a:uLnTx/>
                <a:uFillTx/>
                <a:latin typeface="Calibri"/>
                <a:ea typeface="+mn-ea"/>
                <a:cs typeface="Calibri"/>
              </a:rPr>
              <a:t>a</a:t>
            </a:r>
            <a:r>
              <a:rPr kumimoji="0" lang="en-US" sz="2100" b="0" i="0" u="none" strike="noStrike" kern="1200" cap="none" spc="-8" normalizeH="0" baseline="0" noProof="0" dirty="0">
                <a:ln>
                  <a:noFill/>
                </a:ln>
                <a:solidFill>
                  <a:srgbClr val="000000"/>
                </a:solidFill>
                <a:effectLst/>
                <a:uLnTx/>
                <a:uFillTx/>
                <a:latin typeface="Calibri"/>
                <a:ea typeface="+mn-ea"/>
                <a:cs typeface="Calibri"/>
              </a:rPr>
              <a:t>t</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15" normalizeH="0" baseline="0" noProof="0" dirty="0">
                <a:ln>
                  <a:noFill/>
                </a:ln>
                <a:solidFill>
                  <a:srgbClr val="000000"/>
                </a:solidFill>
                <a:effectLst/>
                <a:uLnTx/>
                <a:uFillTx/>
                <a:latin typeface="Calibri"/>
                <a:ea typeface="+mn-ea"/>
                <a:cs typeface="Calibri"/>
              </a:rPr>
              <a:t>o</a:t>
            </a:r>
            <a:r>
              <a:rPr kumimoji="0" lang="en-US" sz="2100" b="0" i="0" u="none" strike="noStrike" kern="1200" cap="none" spc="-26" normalizeH="0" baseline="0" noProof="0" dirty="0">
                <a:ln>
                  <a:noFill/>
                </a:ln>
                <a:solidFill>
                  <a:srgbClr val="000000"/>
                </a:solidFill>
                <a:effectLst/>
                <a:uLnTx/>
                <a:uFillTx/>
                <a:latin typeface="Calibri"/>
                <a:ea typeface="+mn-ea"/>
                <a:cs typeface="Calibri"/>
              </a:rPr>
              <a:t>f</a:t>
            </a:r>
            <a:r>
              <a:rPr kumimoji="0" lang="en-US" sz="2100" b="0" i="0" u="none" strike="noStrike" kern="1200" cap="none" spc="-64" normalizeH="0" baseline="0" noProof="0" dirty="0">
                <a:ln>
                  <a:noFill/>
                </a:ln>
                <a:solidFill>
                  <a:srgbClr val="000000"/>
                </a:solidFill>
                <a:effectLst/>
                <a:uLnTx/>
                <a:uFillTx/>
                <a:latin typeface="Calibri"/>
                <a:ea typeface="+mn-ea"/>
                <a:cs typeface="Calibri"/>
              </a:rPr>
              <a:t>f</a:t>
            </a:r>
            <a:r>
              <a:rPr kumimoji="0" lang="en-US" sz="2100" b="0" i="0" u="none" strike="noStrike" kern="1200" cap="none" spc="-11" normalizeH="0" baseline="0" noProof="0" dirty="0">
                <a:ln>
                  <a:noFill/>
                </a:ln>
                <a:solidFill>
                  <a:srgbClr val="000000"/>
                </a:solidFill>
                <a:effectLst/>
                <a:uLnTx/>
                <a:uFillTx/>
                <a:latin typeface="Calibri"/>
                <a:ea typeface="+mn-ea"/>
                <a:cs typeface="Calibri"/>
              </a:rPr>
              <a:t>e</a:t>
            </a:r>
            <a:r>
              <a:rPr kumimoji="0" lang="en-US" sz="2100" b="0" i="0" u="none" strike="noStrike" kern="1200" cap="none" spc="-49" normalizeH="0" baseline="0" noProof="0" dirty="0">
                <a:ln>
                  <a:noFill/>
                </a:ln>
                <a:solidFill>
                  <a:srgbClr val="000000"/>
                </a:solidFill>
                <a:effectLst/>
                <a:uLnTx/>
                <a:uFillTx/>
                <a:latin typeface="Calibri"/>
                <a:ea typeface="+mn-ea"/>
                <a:cs typeface="Calibri"/>
              </a:rPr>
              <a:t>r</a:t>
            </a:r>
            <a:r>
              <a:rPr kumimoji="0" lang="en-US" sz="2100" b="0" i="0" u="none" strike="noStrike" kern="1200" cap="none" spc="-11" normalizeH="0" baseline="0" noProof="0" dirty="0">
                <a:ln>
                  <a:noFill/>
                </a:ln>
                <a:solidFill>
                  <a:srgbClr val="000000"/>
                </a:solidFill>
                <a:effectLst/>
                <a:uLnTx/>
                <a:uFillTx/>
                <a:latin typeface="Calibri"/>
                <a:ea typeface="+mn-ea"/>
                <a:cs typeface="Calibri"/>
              </a:rPr>
              <a:t>s</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1" i="0" u="none" strike="noStrike" kern="1200" cap="none" spc="-11" normalizeH="0" baseline="0" noProof="0" dirty="0">
                <a:ln>
                  <a:noFill/>
                </a:ln>
                <a:solidFill>
                  <a:srgbClr val="000000"/>
                </a:solidFill>
                <a:effectLst/>
                <a:uLnTx/>
                <a:uFillTx/>
                <a:latin typeface="Calibri"/>
                <a:ea typeface="+mn-ea"/>
                <a:cs typeface="Calibri"/>
              </a:rPr>
              <a:t>be</a:t>
            </a:r>
            <a:r>
              <a:rPr kumimoji="0" lang="en-US" sz="2100" b="1" i="0" u="none" strike="noStrike" kern="1200" cap="none" spc="-45" normalizeH="0" baseline="0" noProof="0" dirty="0">
                <a:ln>
                  <a:noFill/>
                </a:ln>
                <a:solidFill>
                  <a:srgbClr val="000000"/>
                </a:solidFill>
                <a:effectLst/>
                <a:uLnTx/>
                <a:uFillTx/>
                <a:latin typeface="Calibri"/>
                <a:ea typeface="+mn-ea"/>
                <a:cs typeface="Calibri"/>
              </a:rPr>
              <a:t>s</a:t>
            </a:r>
            <a:r>
              <a:rPr kumimoji="0" lang="en-US" sz="2100" b="1" i="0" u="none" strike="noStrike" kern="1200" cap="none" spc="-8" normalizeH="0" baseline="0" noProof="0" dirty="0">
                <a:ln>
                  <a:noFill/>
                </a:ln>
                <a:solidFill>
                  <a:srgbClr val="000000"/>
                </a:solidFill>
                <a:effectLst/>
                <a:uLnTx/>
                <a:uFillTx/>
                <a:latin typeface="Calibri"/>
                <a:ea typeface="+mn-ea"/>
                <a:cs typeface="Calibri"/>
              </a:rPr>
              <a:t>t</a:t>
            </a:r>
            <a:r>
              <a:rPr kumimoji="0" lang="en-US" sz="2100" b="1" i="0" u="none" strike="noStrike" kern="1200" cap="none" spc="8" normalizeH="0" baseline="0" noProof="0" dirty="0">
                <a:ln>
                  <a:noFill/>
                </a:ln>
                <a:solidFill>
                  <a:srgbClr val="000000"/>
                </a:solidFill>
                <a:effectLst/>
                <a:uLnTx/>
                <a:uFillTx/>
                <a:latin typeface="Calibri"/>
                <a:ea typeface="+mn-ea"/>
                <a:cs typeface="Calibri"/>
              </a:rPr>
              <a:t> </a:t>
            </a:r>
            <a:r>
              <a:rPr kumimoji="0" lang="en-US" sz="2100" b="1" i="0" u="none" strike="noStrike" kern="1200" cap="none" spc="-41" normalizeH="0" baseline="0" noProof="0" dirty="0">
                <a:ln>
                  <a:noFill/>
                </a:ln>
                <a:solidFill>
                  <a:srgbClr val="000000"/>
                </a:solidFill>
                <a:effectLst/>
                <a:uLnTx/>
                <a:uFillTx/>
                <a:latin typeface="Calibri"/>
                <a:ea typeface="+mn-ea"/>
                <a:cs typeface="Calibri"/>
              </a:rPr>
              <a:t>v</a:t>
            </a:r>
            <a:r>
              <a:rPr kumimoji="0" lang="en-US" sz="2100" b="1" i="0" u="none" strike="noStrike" kern="1200" cap="none" spc="-11" normalizeH="0" baseline="0" noProof="0" dirty="0">
                <a:ln>
                  <a:noFill/>
                </a:ln>
                <a:solidFill>
                  <a:srgbClr val="000000"/>
                </a:solidFill>
                <a:effectLst/>
                <a:uLnTx/>
                <a:uFillTx/>
                <a:latin typeface="Calibri"/>
                <a:ea typeface="+mn-ea"/>
                <a:cs typeface="Calibri"/>
              </a:rPr>
              <a:t>alue</a:t>
            </a:r>
            <a:r>
              <a:rPr kumimoji="0" lang="en-US" sz="2100" b="1" i="0" u="none" strike="noStrike" kern="1200" cap="none" spc="15" normalizeH="0" baseline="0" noProof="0" dirty="0">
                <a:ln>
                  <a:noFill/>
                </a:ln>
                <a:solidFill>
                  <a:srgbClr val="000000"/>
                </a:solidFill>
                <a:effectLst/>
                <a:uLnTx/>
                <a:uFillTx/>
                <a:latin typeface="Calibri"/>
                <a:ea typeface="+mn-ea"/>
                <a:cs typeface="Calibri"/>
              </a:rPr>
              <a:t> </a:t>
            </a:r>
            <a:r>
              <a:rPr kumimoji="0" lang="en-US" sz="2100" b="0" i="0" u="none" strike="noStrike" kern="1200" cap="none" spc="-26" normalizeH="0" baseline="0" noProof="0" dirty="0">
                <a:ln>
                  <a:noFill/>
                </a:ln>
                <a:solidFill>
                  <a:srgbClr val="000000"/>
                </a:solidFill>
                <a:effectLst/>
                <a:uLnTx/>
                <a:uFillTx/>
                <a:latin typeface="Calibri"/>
                <a:ea typeface="+mn-ea"/>
                <a:cs typeface="Calibri"/>
              </a:rPr>
              <a:t>t</a:t>
            </a:r>
            <a:r>
              <a:rPr kumimoji="0" lang="en-US" sz="2100" b="0" i="0" u="none" strike="noStrike" kern="1200" cap="none" spc="-11" normalizeH="0" baseline="0" noProof="0" dirty="0">
                <a:ln>
                  <a:noFill/>
                </a:ln>
                <a:solidFill>
                  <a:srgbClr val="000000"/>
                </a:solidFill>
                <a:effectLst/>
                <a:uLnTx/>
                <a:uFillTx/>
                <a:latin typeface="Calibri"/>
                <a:ea typeface="+mn-ea"/>
                <a:cs typeface="Calibri"/>
              </a:rPr>
              <a:t>o</a:t>
            </a:r>
            <a:r>
              <a:rPr kumimoji="0" lang="en-US" sz="2100" b="0" i="0" u="none" strike="noStrike" kern="1200" cap="none" spc="-4" normalizeH="0" baseline="0" noProof="0" dirty="0">
                <a:ln>
                  <a:noFill/>
                </a:ln>
                <a:solidFill>
                  <a:srgbClr val="00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the</a:t>
            </a:r>
            <a:r>
              <a:rPr kumimoji="0" lang="en-US" sz="2100" b="0" i="0" u="none" strike="noStrike" kern="1200" cap="none" spc="8" normalizeH="0" baseline="0" noProof="0" dirty="0">
                <a:ln>
                  <a:noFill/>
                </a:ln>
                <a:solidFill>
                  <a:srgbClr val="00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Uni</a:t>
            </a:r>
            <a:r>
              <a:rPr kumimoji="0" lang="en-US" sz="2100" b="0" i="0" u="none" strike="noStrike" kern="1200" cap="none" spc="-34" normalizeH="0" baseline="0" noProof="0" dirty="0">
                <a:ln>
                  <a:noFill/>
                </a:ln>
                <a:solidFill>
                  <a:srgbClr val="000000"/>
                </a:solidFill>
                <a:effectLst/>
                <a:uLnTx/>
                <a:uFillTx/>
                <a:latin typeface="Calibri"/>
                <a:ea typeface="+mn-ea"/>
                <a:cs typeface="Calibri"/>
              </a:rPr>
              <a:t>t</a:t>
            </a:r>
            <a:r>
              <a:rPr kumimoji="0" lang="en-US" sz="2100" b="0" i="0" u="none" strike="noStrike" kern="1200" cap="none" spc="-11" normalizeH="0" baseline="0" noProof="0" dirty="0">
                <a:ln>
                  <a:noFill/>
                </a:ln>
                <a:solidFill>
                  <a:srgbClr val="000000"/>
                </a:solidFill>
                <a:effectLst/>
                <a:uLnTx/>
                <a:uFillTx/>
                <a:latin typeface="Calibri"/>
                <a:ea typeface="+mn-ea"/>
                <a:cs typeface="Calibri"/>
              </a:rPr>
              <a:t>ed</a:t>
            </a:r>
            <a:r>
              <a:rPr kumimoji="0" lang="en-US" sz="2100" b="0" i="0" u="none" strike="noStrike" kern="1200" cap="none" spc="4" normalizeH="0" baseline="0" noProof="0" dirty="0">
                <a:ln>
                  <a:noFill/>
                </a:ln>
                <a:solidFill>
                  <a:srgbClr val="000000"/>
                </a:solidFill>
                <a:effectLst/>
                <a:uLnTx/>
                <a:uFillTx/>
                <a:latin typeface="Calibri"/>
                <a:ea typeface="+mn-ea"/>
                <a:cs typeface="Calibri"/>
              </a:rPr>
              <a:t> </a:t>
            </a:r>
            <a:r>
              <a:rPr kumimoji="0" lang="en-US" sz="2100" b="0" i="0" u="none" strike="noStrike" kern="1200" cap="none" spc="-15" normalizeH="0" baseline="0" noProof="0" dirty="0">
                <a:ln>
                  <a:noFill/>
                </a:ln>
                <a:solidFill>
                  <a:srgbClr val="000000"/>
                </a:solidFill>
                <a:effectLst/>
                <a:uLnTx/>
                <a:uFillTx/>
                <a:latin typeface="Calibri"/>
                <a:ea typeface="+mn-ea"/>
                <a:cs typeface="Calibri"/>
              </a:rPr>
              <a:t>S</a:t>
            </a:r>
            <a:r>
              <a:rPr kumimoji="0" lang="en-US" sz="2100" b="0" i="0" u="none" strike="noStrike" kern="1200" cap="none" spc="-38" normalizeH="0" baseline="0" noProof="0" dirty="0">
                <a:ln>
                  <a:noFill/>
                </a:ln>
                <a:solidFill>
                  <a:srgbClr val="000000"/>
                </a:solidFill>
                <a:effectLst/>
                <a:uLnTx/>
                <a:uFillTx/>
                <a:latin typeface="Calibri"/>
                <a:ea typeface="+mn-ea"/>
                <a:cs typeface="Calibri"/>
              </a:rPr>
              <a:t>t</a:t>
            </a:r>
            <a:r>
              <a:rPr kumimoji="0" lang="en-US" sz="2100" b="0" i="0" u="none" strike="noStrike" kern="1200" cap="none" spc="-26" normalizeH="0" baseline="0" noProof="0" dirty="0">
                <a:ln>
                  <a:noFill/>
                </a:ln>
                <a:solidFill>
                  <a:srgbClr val="000000"/>
                </a:solidFill>
                <a:effectLst/>
                <a:uLnTx/>
                <a:uFillTx/>
                <a:latin typeface="Calibri"/>
                <a:ea typeface="+mn-ea"/>
                <a:cs typeface="Calibri"/>
              </a:rPr>
              <a:t>at</a:t>
            </a:r>
            <a:r>
              <a:rPr kumimoji="0" lang="en-US" sz="2100" b="0" i="0" u="none" strike="noStrike" kern="1200" cap="none" spc="-11" normalizeH="0" baseline="0" noProof="0" dirty="0">
                <a:ln>
                  <a:noFill/>
                </a:ln>
                <a:solidFill>
                  <a:srgbClr val="000000"/>
                </a:solidFill>
                <a:effectLst/>
                <a:uLnTx/>
                <a:uFillTx/>
                <a:latin typeface="Calibri"/>
                <a:ea typeface="+mn-ea"/>
                <a:cs typeface="Calibri"/>
              </a:rPr>
              <a:t>e</a:t>
            </a:r>
            <a:r>
              <a:rPr kumimoji="0" lang="en-US" sz="2100" b="0" i="0" u="none" strike="noStrike" kern="1200" cap="none" spc="-4" normalizeH="0" baseline="0" noProof="0" dirty="0">
                <a:ln>
                  <a:noFill/>
                </a:ln>
                <a:solidFill>
                  <a:srgbClr val="000000"/>
                </a:solidFill>
                <a:effectLst/>
                <a:uLnTx/>
                <a:uFillTx/>
                <a:latin typeface="Calibri"/>
                <a:ea typeface="+mn-ea"/>
                <a:cs typeface="Calibri"/>
              </a:rPr>
              <a:t>s</a:t>
            </a:r>
            <a:r>
              <a:rPr kumimoji="0" lang="en-US" sz="2100" b="0" i="0" u="none" strike="noStrike" kern="1200" cap="none" spc="-161" normalizeH="0" baseline="0" noProof="0" dirty="0">
                <a:ln>
                  <a:noFill/>
                </a:ln>
                <a:solidFill>
                  <a:srgbClr val="000000"/>
                </a:solidFill>
                <a:effectLst/>
                <a:uLnTx/>
                <a:uFillTx/>
                <a:latin typeface="Calibri"/>
                <a:ea typeface="+mn-ea"/>
                <a:cs typeface="Calibri"/>
              </a:rPr>
              <a:t>.</a:t>
            </a:r>
            <a:r>
              <a:rPr kumimoji="0" lang="en-US" sz="2100" b="0" i="0" u="none" strike="noStrike" kern="1200" cap="none" spc="-11" normalizeH="0" baseline="0" noProof="0" dirty="0">
                <a:ln>
                  <a:noFill/>
                </a:ln>
                <a:solidFill>
                  <a:srgbClr val="000000"/>
                </a:solidFill>
                <a:effectLst/>
                <a:uLnTx/>
                <a:uFillTx/>
                <a:latin typeface="Calibri"/>
                <a:ea typeface="+mn-ea"/>
                <a:cs typeface="Calibri"/>
              </a:rPr>
              <a:t>”</a:t>
            </a:r>
            <a:r>
              <a:rPr kumimoji="0" lang="en-US" sz="2100" b="0" i="0" u="none" strike="noStrike" kern="1200" cap="none" spc="0" normalizeH="0" baseline="0" noProof="0" dirty="0">
                <a:ln>
                  <a:noFill/>
                </a:ln>
                <a:solidFill>
                  <a:srgbClr val="000000"/>
                </a:solidFill>
                <a:effectLst/>
                <a:uLnTx/>
                <a:uFillTx/>
                <a:latin typeface="Calibri"/>
                <a:ea typeface="+mn-ea"/>
                <a:cs typeface="Calibri"/>
              </a:rPr>
              <a:t>	</a:t>
            </a:r>
            <a:r>
              <a:rPr kumimoji="0" lang="en-US" sz="2100" b="0" i="0" u="none" strike="noStrike" kern="1200" cap="none" spc="-11" normalizeH="0" baseline="0" noProof="0" dirty="0">
                <a:ln>
                  <a:noFill/>
                </a:ln>
                <a:solidFill>
                  <a:srgbClr val="000000"/>
                </a:solidFill>
                <a:effectLst/>
                <a:uLnTx/>
                <a:uFillTx/>
                <a:latin typeface="Calibri"/>
                <a:ea typeface="+mn-ea"/>
                <a:cs typeface="Calibri"/>
              </a:rPr>
              <a:t>38</a:t>
            </a:r>
            <a:r>
              <a:rPr kumimoji="0" lang="en-US" sz="2100" b="0" i="0" u="none" strike="noStrike" kern="1200" cap="none" spc="15" normalizeH="0" baseline="0" noProof="0" dirty="0">
                <a:ln>
                  <a:noFill/>
                </a:ln>
                <a:solidFill>
                  <a:srgbClr val="000000"/>
                </a:solidFill>
                <a:effectLst/>
                <a:uLnTx/>
                <a:uFillTx/>
                <a:latin typeface="Calibri"/>
                <a:ea typeface="+mn-ea"/>
                <a:cs typeface="Calibri"/>
              </a:rPr>
              <a:t> </a:t>
            </a:r>
            <a:r>
              <a:rPr kumimoji="0" lang="en-US" sz="2100" b="0" i="0" u="none" strike="noStrike" kern="1200" cap="none" spc="-49" normalizeH="0" baseline="0" noProof="0" dirty="0">
                <a:ln>
                  <a:noFill/>
                </a:ln>
                <a:solidFill>
                  <a:srgbClr val="000000"/>
                </a:solidFill>
                <a:effectLst/>
                <a:uLnTx/>
                <a:uFillTx/>
                <a:latin typeface="Calibri"/>
                <a:ea typeface="+mn-ea"/>
                <a:cs typeface="Calibri"/>
              </a:rPr>
              <a:t>U</a:t>
            </a:r>
            <a:r>
              <a:rPr kumimoji="0" lang="en-US" sz="2100" b="0" i="0" u="none" strike="noStrike" kern="1200" cap="none" spc="0" normalizeH="0" baseline="0" noProof="0" dirty="0">
                <a:ln>
                  <a:noFill/>
                </a:ln>
                <a:solidFill>
                  <a:srgbClr val="000000"/>
                </a:solidFill>
                <a:effectLst/>
                <a:uLnTx/>
                <a:uFillTx/>
                <a:latin typeface="Calibri"/>
                <a:ea typeface="+mn-ea"/>
                <a:cs typeface="Calibri"/>
              </a:rPr>
              <a:t>.</a:t>
            </a:r>
            <a:r>
              <a:rPr kumimoji="0" lang="en-US" sz="2100" b="0" i="0" u="none" strike="noStrike" kern="1200" cap="none" spc="-4" normalizeH="0" baseline="0" noProof="0" dirty="0">
                <a:ln>
                  <a:noFill/>
                </a:ln>
                <a:solidFill>
                  <a:srgbClr val="000000"/>
                </a:solidFill>
                <a:effectLst/>
                <a:uLnTx/>
                <a:uFillTx/>
                <a:latin typeface="Calibri"/>
                <a:ea typeface="+mn-ea"/>
                <a:cs typeface="Calibri"/>
              </a:rPr>
              <a:t> </a:t>
            </a:r>
            <a:r>
              <a:rPr kumimoji="0" lang="en-US" sz="2100" b="0" i="0" u="none" strike="noStrike" kern="1200" cap="none" spc="-15" normalizeH="0" baseline="0" noProof="0" dirty="0">
                <a:ln>
                  <a:noFill/>
                </a:ln>
                <a:solidFill>
                  <a:srgbClr val="000000"/>
                </a:solidFill>
                <a:effectLst/>
                <a:uLnTx/>
                <a:uFillTx/>
                <a:latin typeface="Calibri"/>
                <a:ea typeface="+mn-ea"/>
                <a:cs typeface="Calibri"/>
              </a:rPr>
              <a:t>S</a:t>
            </a:r>
            <a:r>
              <a:rPr kumimoji="0" lang="en-US" sz="2100" b="0" i="0" u="none" strike="noStrike" kern="1200" cap="none" spc="-8" normalizeH="0" baseline="0" noProof="0" dirty="0">
                <a:ln>
                  <a:noFill/>
                </a:ln>
                <a:solidFill>
                  <a:srgbClr val="000000"/>
                </a:solidFill>
                <a:effectLst/>
                <a:uLnTx/>
                <a:uFillTx/>
                <a:latin typeface="Calibri"/>
                <a:ea typeface="+mn-ea"/>
                <a:cs typeface="Calibri"/>
              </a:rPr>
              <a:t>.</a:t>
            </a:r>
            <a:r>
              <a:rPr kumimoji="0" lang="en-US" sz="2100" b="0" i="0" u="none" strike="noStrike" kern="1200" cap="none" spc="15" normalizeH="0" baseline="0" noProof="0" dirty="0">
                <a:ln>
                  <a:noFill/>
                </a:ln>
                <a:solidFill>
                  <a:srgbClr val="000000"/>
                </a:solidFill>
                <a:effectLst/>
                <a:uLnTx/>
                <a:uFillTx/>
                <a:latin typeface="Calibri"/>
                <a:ea typeface="+mn-ea"/>
                <a:cs typeface="Calibri"/>
              </a:rPr>
              <a:t> </a:t>
            </a:r>
            <a:r>
              <a:rPr kumimoji="0" lang="en-US" sz="2100" b="0" i="0" u="none" strike="noStrike" kern="1200" cap="none" spc="-15" normalizeH="0" baseline="0" noProof="0" dirty="0">
                <a:ln>
                  <a:noFill/>
                </a:ln>
                <a:solidFill>
                  <a:srgbClr val="000000"/>
                </a:solidFill>
                <a:effectLst/>
                <a:uLnTx/>
                <a:uFillTx/>
                <a:latin typeface="Calibri"/>
                <a:ea typeface="+mn-ea"/>
                <a:cs typeface="Calibri"/>
              </a:rPr>
              <a:t>C</a:t>
            </a:r>
            <a:r>
              <a:rPr kumimoji="0" lang="en-US" sz="2100" b="0" i="0" u="none" strike="noStrike" kern="1200" cap="none" spc="-4" normalizeH="0" baseline="0" noProof="0" dirty="0">
                <a:ln>
                  <a:noFill/>
                </a:ln>
                <a:solidFill>
                  <a:srgbClr val="000000"/>
                </a:solidFill>
                <a:effectLst/>
                <a:uLnTx/>
                <a:uFillTx/>
                <a:latin typeface="Calibri"/>
                <a:ea typeface="+mn-ea"/>
                <a:cs typeface="Calibri"/>
              </a:rPr>
              <a:t>.</a:t>
            </a:r>
            <a:r>
              <a:rPr kumimoji="0" lang="en-US" sz="2100" b="0" i="0" u="none" strike="noStrike" kern="1200" cap="none" spc="-15" normalizeH="0" baseline="0" noProof="0" dirty="0">
                <a:ln>
                  <a:noFill/>
                </a:ln>
                <a:solidFill>
                  <a:srgbClr val="000000"/>
                </a:solidFill>
                <a:effectLst/>
                <a:uLnTx/>
                <a:uFillTx/>
                <a:latin typeface="Calibri"/>
                <a:ea typeface="+mn-ea"/>
                <a:cs typeface="Calibri"/>
              </a:rPr>
              <a:t>§8127(d</a:t>
            </a:r>
            <a:r>
              <a:rPr kumimoji="0" lang="en-US" sz="2100" b="0" i="0" u="none" strike="noStrike" kern="1200" cap="none" spc="-8" normalizeH="0" baseline="0" noProof="0" dirty="0">
                <a:ln>
                  <a:noFill/>
                </a:ln>
                <a:solidFill>
                  <a:srgbClr val="000000"/>
                </a:solidFill>
                <a:effectLst/>
                <a:uLnTx/>
                <a:uFillTx/>
                <a:latin typeface="Calibri"/>
                <a:ea typeface="+mn-ea"/>
                <a:cs typeface="Calibri"/>
              </a:rPr>
              <a:t>)</a:t>
            </a:r>
            <a:endParaRPr kumimoji="0" lang="en-US" sz="2100" b="0" i="0" u="none" strike="noStrike" kern="1200" cap="none" spc="0" normalizeH="0" baseline="0" noProof="0" dirty="0">
              <a:ln>
                <a:noFill/>
              </a:ln>
              <a:solidFill>
                <a:srgbClr val="000000"/>
              </a:solidFill>
              <a:effectLst/>
              <a:uLnTx/>
              <a:uFillTx/>
              <a:latin typeface="Calibri"/>
              <a:ea typeface="+mn-ea"/>
              <a:cs typeface="Calibri"/>
            </a:endParaRPr>
          </a:p>
          <a:p>
            <a:pPr marL="567214" marR="396240" lvl="0" indent="-215265" algn="ctr" defTabSz="457200" rtl="0" eaLnBrk="1" fontAlgn="auto" latinLnBrk="0" hangingPunct="1">
              <a:lnSpc>
                <a:spcPct val="100000"/>
              </a:lnSpc>
              <a:spcBef>
                <a:spcPts val="454"/>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a:t>
            </a:r>
            <a:r>
              <a:rPr kumimoji="0" lang="en-US" sz="1800" b="0" i="0" u="none" strike="noStrike" kern="1200" cap="none" spc="191" normalizeH="0" baseline="0" noProof="0" dirty="0">
                <a:ln>
                  <a:noFill/>
                </a:ln>
                <a:solidFill>
                  <a:srgbClr val="000000"/>
                </a:solidFill>
                <a:effectLst/>
                <a:uLnTx/>
                <a:uFillTx/>
                <a:latin typeface="Arial"/>
                <a:ea typeface="+mn-ea"/>
                <a:cs typeface="Arial"/>
              </a:rPr>
              <a:t> </a:t>
            </a:r>
            <a:r>
              <a:rPr kumimoji="0" lang="en-US" sz="1800" b="0" i="0" u="none" strike="noStrike" kern="1200" cap="none" spc="-4" normalizeH="0" baseline="0" noProof="0" dirty="0">
                <a:ln>
                  <a:noFill/>
                </a:ln>
                <a:solidFill>
                  <a:srgbClr val="000000"/>
                </a:solidFill>
                <a:effectLst/>
                <a:uLnTx/>
                <a:uFillTx/>
                <a:latin typeface="Calibri"/>
                <a:ea typeface="+mn-ea"/>
                <a:cs typeface="Calibri"/>
              </a:rPr>
              <a:t>Sup</a:t>
            </a:r>
            <a:r>
              <a:rPr kumimoji="0" lang="en-US" sz="1800" b="0" i="0" u="none" strike="noStrike" kern="1200" cap="none" spc="-23" normalizeH="0" baseline="0" noProof="0" dirty="0">
                <a:ln>
                  <a:noFill/>
                </a:ln>
                <a:solidFill>
                  <a:srgbClr val="000000"/>
                </a:solidFill>
                <a:effectLst/>
                <a:uLnTx/>
                <a:uFillTx/>
                <a:latin typeface="Calibri"/>
                <a:ea typeface="+mn-ea"/>
                <a:cs typeface="Calibri"/>
              </a:rPr>
              <a:t>r</a:t>
            </a:r>
            <a:r>
              <a:rPr kumimoji="0" lang="en-US" sz="1800" b="0" i="0" u="none" strike="noStrike" kern="1200" cap="none" spc="-11" normalizeH="0" baseline="0" noProof="0" dirty="0">
                <a:ln>
                  <a:noFill/>
                </a:ln>
                <a:solidFill>
                  <a:srgbClr val="000000"/>
                </a:solidFill>
                <a:effectLst/>
                <a:uLnTx/>
                <a:uFillTx/>
                <a:latin typeface="Calibri"/>
                <a:ea typeface="+mn-ea"/>
                <a:cs typeface="Calibri"/>
              </a:rPr>
              <a:t>eme</a:t>
            </a:r>
            <a:r>
              <a:rPr kumimoji="0" lang="en-US" sz="1800" b="0" i="0" u="none" strike="noStrike" kern="1200" cap="none" spc="-8" normalizeH="0" baseline="0" noProof="0" dirty="0">
                <a:ln>
                  <a:noFill/>
                </a:ln>
                <a:solidFill>
                  <a:srgbClr val="000000"/>
                </a:solidFill>
                <a:effectLst/>
                <a:uLnTx/>
                <a:uFillTx/>
                <a:latin typeface="Calibri"/>
                <a:ea typeface="+mn-ea"/>
                <a:cs typeface="Calibri"/>
              </a:rPr>
              <a:t> </a:t>
            </a:r>
            <a:r>
              <a:rPr kumimoji="0" lang="en-US" sz="1800" b="0" i="0" u="none" strike="noStrike" kern="1200" cap="none" spc="-4" normalizeH="0" baseline="0" noProof="0" dirty="0">
                <a:ln>
                  <a:noFill/>
                </a:ln>
                <a:solidFill>
                  <a:srgbClr val="000000"/>
                </a:solidFill>
                <a:effectLst/>
                <a:uLnTx/>
                <a:uFillTx/>
                <a:latin typeface="Calibri"/>
                <a:ea typeface="+mn-ea"/>
                <a:cs typeface="Calibri"/>
              </a:rPr>
              <a:t>Cour</a:t>
            </a:r>
            <a:r>
              <a:rPr kumimoji="0" lang="en-US" sz="1800" b="0" i="0" u="none" strike="noStrike" kern="1200" cap="none" spc="0" normalizeH="0" baseline="0" noProof="0" dirty="0">
                <a:ln>
                  <a:noFill/>
                </a:ln>
                <a:solidFill>
                  <a:srgbClr val="000000"/>
                </a:solidFill>
                <a:effectLst/>
                <a:uLnTx/>
                <a:uFillTx/>
                <a:latin typeface="Calibri"/>
                <a:ea typeface="+mn-ea"/>
                <a:cs typeface="Calibri"/>
              </a:rPr>
              <a:t>t</a:t>
            </a:r>
            <a:r>
              <a:rPr kumimoji="0" lang="en-US" sz="1800" b="0" i="0" u="none" strike="noStrike" kern="1200" cap="none" spc="-8" normalizeH="0" baseline="0" noProof="0" dirty="0">
                <a:ln>
                  <a:noFill/>
                </a:ln>
                <a:solidFill>
                  <a:srgbClr val="000000"/>
                </a:solidFill>
                <a:effectLst/>
                <a:uLnTx/>
                <a:uFillTx/>
                <a:latin typeface="Calibri"/>
                <a:ea typeface="+mn-ea"/>
                <a:cs typeface="Calibri"/>
              </a:rPr>
              <a:t> </a:t>
            </a:r>
            <a:r>
              <a:rPr kumimoji="0" lang="en-US" sz="1800" b="0" i="0" u="none" strike="noStrike" kern="1200" cap="none" spc="-4" normalizeH="0" baseline="0" noProof="0" dirty="0">
                <a:ln>
                  <a:noFill/>
                </a:ln>
                <a:solidFill>
                  <a:srgbClr val="000000"/>
                </a:solidFill>
                <a:effectLst/>
                <a:uLnTx/>
                <a:uFillTx/>
                <a:latin typeface="Calibri"/>
                <a:ea typeface="+mn-ea"/>
                <a:cs typeface="Calibri"/>
              </a:rPr>
              <a:t>o</a:t>
            </a:r>
            <a:r>
              <a:rPr kumimoji="0" lang="en-US" sz="1800" b="0" i="0" u="none" strike="noStrike" kern="1200" cap="none" spc="0" normalizeH="0" baseline="0" noProof="0" dirty="0">
                <a:ln>
                  <a:noFill/>
                </a:ln>
                <a:solidFill>
                  <a:srgbClr val="000000"/>
                </a:solidFill>
                <a:effectLst/>
                <a:uLnTx/>
                <a:uFillTx/>
                <a:latin typeface="Calibri"/>
                <a:ea typeface="+mn-ea"/>
                <a:cs typeface="Calibri"/>
              </a:rPr>
              <a:t>f </a:t>
            </a:r>
            <a:r>
              <a:rPr kumimoji="0" lang="en-US" sz="1800" b="0" i="0" u="none" strike="noStrike" kern="1200" cap="none" spc="-11" normalizeH="0" baseline="0" noProof="0" dirty="0">
                <a:ln>
                  <a:noFill/>
                </a:ln>
                <a:solidFill>
                  <a:srgbClr val="000000"/>
                </a:solidFill>
                <a:effectLst/>
                <a:uLnTx/>
                <a:uFillTx/>
                <a:latin typeface="Calibri"/>
                <a:ea typeface="+mn-ea"/>
                <a:cs typeface="Calibri"/>
              </a:rPr>
              <a:t>the</a:t>
            </a:r>
            <a:r>
              <a:rPr kumimoji="0" lang="en-US" sz="1800" b="0" i="0" u="none" strike="noStrike" kern="1200" cap="none" spc="-8" normalizeH="0" baseline="0" noProof="0" dirty="0">
                <a:ln>
                  <a:noFill/>
                </a:ln>
                <a:solidFill>
                  <a:srgbClr val="000000"/>
                </a:solidFill>
                <a:effectLst/>
                <a:uLnTx/>
                <a:uFillTx/>
                <a:latin typeface="Calibri"/>
                <a:ea typeface="+mn-ea"/>
                <a:cs typeface="Calibri"/>
              </a:rPr>
              <a:t> </a:t>
            </a:r>
            <a:r>
              <a:rPr kumimoji="0" lang="en-US" sz="1800" b="0" i="0" u="none" strike="noStrike" kern="1200" cap="none" spc="0" normalizeH="0" baseline="0" noProof="0" dirty="0">
                <a:ln>
                  <a:noFill/>
                </a:ln>
                <a:solidFill>
                  <a:srgbClr val="000000"/>
                </a:solidFill>
                <a:effectLst/>
                <a:uLnTx/>
                <a:uFillTx/>
                <a:latin typeface="Calibri"/>
                <a:ea typeface="+mn-ea"/>
                <a:cs typeface="Calibri"/>
              </a:rPr>
              <a:t>Uni</a:t>
            </a:r>
            <a:r>
              <a:rPr kumimoji="0" lang="en-US" sz="1800" b="0" i="0" u="none" strike="noStrike" kern="1200" cap="none" spc="-26" normalizeH="0" baseline="0" noProof="0" dirty="0">
                <a:ln>
                  <a:noFill/>
                </a:ln>
                <a:solidFill>
                  <a:srgbClr val="000000"/>
                </a:solidFill>
                <a:effectLst/>
                <a:uLnTx/>
                <a:uFillTx/>
                <a:latin typeface="Calibri"/>
                <a:ea typeface="+mn-ea"/>
                <a:cs typeface="Calibri"/>
              </a:rPr>
              <a:t>t</a:t>
            </a:r>
            <a:r>
              <a:rPr kumimoji="0" lang="en-US" sz="1800" b="0" i="0" u="none" strike="noStrike" kern="1200" cap="none" spc="-11" normalizeH="0" baseline="0" noProof="0" dirty="0">
                <a:ln>
                  <a:noFill/>
                </a:ln>
                <a:solidFill>
                  <a:srgbClr val="000000"/>
                </a:solidFill>
                <a:effectLst/>
                <a:uLnTx/>
                <a:uFillTx/>
                <a:latin typeface="Calibri"/>
                <a:ea typeface="+mn-ea"/>
                <a:cs typeface="Calibri"/>
              </a:rPr>
              <a:t>ed</a:t>
            </a:r>
            <a:r>
              <a:rPr kumimoji="0" lang="en-US" sz="1800" b="0" i="0" u="none" strike="noStrike" kern="1200" cap="none" spc="-4" normalizeH="0" baseline="0" noProof="0" dirty="0">
                <a:ln>
                  <a:noFill/>
                </a:ln>
                <a:solidFill>
                  <a:srgbClr val="000000"/>
                </a:solidFill>
                <a:effectLst/>
                <a:uLnTx/>
                <a:uFillTx/>
                <a:latin typeface="Calibri"/>
                <a:ea typeface="+mn-ea"/>
                <a:cs typeface="Calibri"/>
              </a:rPr>
              <a:t> S</a:t>
            </a:r>
            <a:r>
              <a:rPr kumimoji="0" lang="en-US" sz="1800" b="0" i="0" u="none" strike="noStrike" kern="1200" cap="none" spc="-15" normalizeH="0" baseline="0" noProof="0" dirty="0">
                <a:ln>
                  <a:noFill/>
                </a:ln>
                <a:solidFill>
                  <a:srgbClr val="000000"/>
                </a:solidFill>
                <a:effectLst/>
                <a:uLnTx/>
                <a:uFillTx/>
                <a:latin typeface="Calibri"/>
                <a:ea typeface="+mn-ea"/>
                <a:cs typeface="Calibri"/>
              </a:rPr>
              <a:t>t</a:t>
            </a:r>
            <a:r>
              <a:rPr kumimoji="0" lang="en-US" sz="1800" b="0" i="0" u="none" strike="noStrike" kern="1200" cap="none" spc="-19" normalizeH="0" baseline="0" noProof="0" dirty="0">
                <a:ln>
                  <a:noFill/>
                </a:ln>
                <a:solidFill>
                  <a:srgbClr val="000000"/>
                </a:solidFill>
                <a:effectLst/>
                <a:uLnTx/>
                <a:uFillTx/>
                <a:latin typeface="Calibri"/>
                <a:ea typeface="+mn-ea"/>
                <a:cs typeface="Calibri"/>
              </a:rPr>
              <a:t>a</a:t>
            </a:r>
            <a:r>
              <a:rPr kumimoji="0" lang="en-US" sz="1800" b="0" i="0" u="none" strike="noStrike" kern="1200" cap="none" spc="-26" normalizeH="0" baseline="0" noProof="0" dirty="0">
                <a:ln>
                  <a:noFill/>
                </a:ln>
                <a:solidFill>
                  <a:srgbClr val="000000"/>
                </a:solidFill>
                <a:effectLst/>
                <a:uLnTx/>
                <a:uFillTx/>
                <a:latin typeface="Calibri"/>
                <a:ea typeface="+mn-ea"/>
                <a:cs typeface="Calibri"/>
              </a:rPr>
              <a:t>t</a:t>
            </a:r>
            <a:r>
              <a:rPr kumimoji="0" lang="en-US" sz="1800" b="0" i="0" u="none" strike="noStrike" kern="1200" cap="none" spc="-8" normalizeH="0" baseline="0" noProof="0" dirty="0">
                <a:ln>
                  <a:noFill/>
                </a:ln>
                <a:solidFill>
                  <a:srgbClr val="000000"/>
                </a:solidFill>
                <a:effectLst/>
                <a:uLnTx/>
                <a:uFillTx/>
                <a:latin typeface="Calibri"/>
                <a:ea typeface="+mn-ea"/>
                <a:cs typeface="Calibri"/>
              </a:rPr>
              <a:t>es,</a:t>
            </a:r>
            <a:r>
              <a:rPr kumimoji="0" lang="en-US" sz="1800" b="0" i="0" u="none" strike="noStrike" kern="1200" cap="none" spc="-23" normalizeH="0" baseline="0" noProof="0" dirty="0">
                <a:ln>
                  <a:noFill/>
                </a:ln>
                <a:solidFill>
                  <a:srgbClr val="000000"/>
                </a:solidFill>
                <a:effectLst/>
                <a:uLnTx/>
                <a:uFillTx/>
                <a:latin typeface="Calibri"/>
                <a:ea typeface="+mn-ea"/>
                <a:cs typeface="Calibri"/>
              </a:rPr>
              <a:t> </a:t>
            </a:r>
            <a:r>
              <a:rPr kumimoji="0" lang="en-US" sz="1800" b="0" i="0" u="none" strike="noStrike" kern="1200" cap="none" spc="-8" normalizeH="0" baseline="0" noProof="0" dirty="0">
                <a:ln>
                  <a:noFill/>
                </a:ln>
                <a:solidFill>
                  <a:srgbClr val="000000"/>
                </a:solidFill>
                <a:effectLst/>
                <a:uLnTx/>
                <a:uFillTx/>
                <a:latin typeface="Calibri"/>
                <a:ea typeface="+mn-ea"/>
                <a:cs typeface="Calibri"/>
              </a:rPr>
              <a:t>KI</a:t>
            </a:r>
            <a:r>
              <a:rPr kumimoji="0" lang="en-US" sz="1800" b="0" i="0" u="none" strike="noStrike" kern="1200" cap="none" spc="-23" normalizeH="0" baseline="0" noProof="0" dirty="0">
                <a:ln>
                  <a:noFill/>
                </a:ln>
                <a:solidFill>
                  <a:srgbClr val="000000"/>
                </a:solidFill>
                <a:effectLst/>
                <a:uLnTx/>
                <a:uFillTx/>
                <a:latin typeface="Calibri"/>
                <a:ea typeface="+mn-ea"/>
                <a:cs typeface="Calibri"/>
              </a:rPr>
              <a:t>N</a:t>
            </a:r>
            <a:r>
              <a:rPr kumimoji="0" lang="en-US" sz="1800" b="0" i="0" u="none" strike="noStrike" kern="1200" cap="none" spc="0" normalizeH="0" baseline="0" noProof="0" dirty="0">
                <a:ln>
                  <a:noFill/>
                </a:ln>
                <a:solidFill>
                  <a:srgbClr val="000000"/>
                </a:solidFill>
                <a:effectLst/>
                <a:uLnTx/>
                <a:uFillTx/>
                <a:latin typeface="Calibri"/>
                <a:ea typeface="+mn-ea"/>
                <a:cs typeface="Calibri"/>
              </a:rPr>
              <a:t>GD</a:t>
            </a:r>
            <a:r>
              <a:rPr kumimoji="0" lang="en-US" sz="1800" b="0" i="0" u="none" strike="noStrike" kern="1200" cap="none" spc="-8" normalizeH="0" baseline="0" noProof="0" dirty="0">
                <a:ln>
                  <a:noFill/>
                </a:ln>
                <a:solidFill>
                  <a:srgbClr val="000000"/>
                </a:solidFill>
                <a:effectLst/>
                <a:uLnTx/>
                <a:uFillTx/>
                <a:latin typeface="Calibri"/>
                <a:ea typeface="+mn-ea"/>
                <a:cs typeface="Calibri"/>
              </a:rPr>
              <a:t>O</a:t>
            </a:r>
            <a:r>
              <a:rPr kumimoji="0" lang="en-US" sz="1800" b="0" i="0" u="none" strike="noStrike" kern="1200" cap="none" spc="-19" normalizeH="0" baseline="0" noProof="0" dirty="0">
                <a:ln>
                  <a:noFill/>
                </a:ln>
                <a:solidFill>
                  <a:srgbClr val="000000"/>
                </a:solidFill>
                <a:effectLst/>
                <a:uLnTx/>
                <a:uFillTx/>
                <a:latin typeface="Calibri"/>
                <a:ea typeface="+mn-ea"/>
                <a:cs typeface="Calibri"/>
              </a:rPr>
              <a:t>M</a:t>
            </a:r>
            <a:r>
              <a:rPr kumimoji="0" lang="en-US" sz="1800" b="0" i="0" u="none" strike="noStrike" kern="1200" cap="none" spc="-101" normalizeH="0" baseline="0" noProof="0" dirty="0">
                <a:ln>
                  <a:noFill/>
                </a:ln>
                <a:solidFill>
                  <a:srgbClr val="000000"/>
                </a:solidFill>
                <a:effectLst/>
                <a:uLnTx/>
                <a:uFillTx/>
                <a:latin typeface="Calibri"/>
                <a:ea typeface="+mn-ea"/>
                <a:cs typeface="Calibri"/>
              </a:rPr>
              <a:t>W</a:t>
            </a:r>
            <a:r>
              <a:rPr kumimoji="0" lang="en-US" sz="1800" b="0" i="0" u="none" strike="noStrike" kern="1200" cap="none" spc="-11" normalizeH="0" baseline="0" noProof="0" dirty="0">
                <a:ln>
                  <a:noFill/>
                </a:ln>
                <a:solidFill>
                  <a:srgbClr val="000000"/>
                </a:solidFill>
                <a:effectLst/>
                <a:uLnTx/>
                <a:uFillTx/>
                <a:latin typeface="Calibri"/>
                <a:ea typeface="+mn-ea"/>
                <a:cs typeface="Calibri"/>
              </a:rPr>
              <a:t>AR</a:t>
            </a:r>
            <a:r>
              <a:rPr kumimoji="0" lang="en-US" sz="1800" b="0" i="0" u="none" strike="noStrike" kern="1200" cap="none" spc="0" normalizeH="0" baseline="0" noProof="0" dirty="0">
                <a:ln>
                  <a:noFill/>
                </a:ln>
                <a:solidFill>
                  <a:srgbClr val="000000"/>
                </a:solidFill>
                <a:effectLst/>
                <a:uLnTx/>
                <a:uFillTx/>
                <a:latin typeface="Calibri"/>
                <a:ea typeface="+mn-ea"/>
                <a:cs typeface="Calibri"/>
              </a:rPr>
              <a:t>E </a:t>
            </a:r>
            <a:r>
              <a:rPr kumimoji="0" lang="en-US" sz="1800" b="0" i="0" u="none" strike="noStrike" kern="1200" cap="none" spc="-4" normalizeH="0" baseline="0" noProof="0" dirty="0">
                <a:ln>
                  <a:noFill/>
                </a:ln>
                <a:solidFill>
                  <a:srgbClr val="000000"/>
                </a:solidFill>
                <a:effectLst/>
                <a:uLnTx/>
                <a:uFillTx/>
                <a:latin typeface="Calibri"/>
                <a:ea typeface="+mn-ea"/>
                <a:cs typeface="Calibri"/>
              </a:rPr>
              <a:t>T</a:t>
            </a:r>
            <a:r>
              <a:rPr kumimoji="0" lang="en-US" sz="1800" b="0" i="0" u="none" strike="noStrike" kern="1200" cap="none" spc="-19" normalizeH="0" baseline="0" noProof="0" dirty="0">
                <a:ln>
                  <a:noFill/>
                </a:ln>
                <a:solidFill>
                  <a:srgbClr val="000000"/>
                </a:solidFill>
                <a:effectLst/>
                <a:uLnTx/>
                <a:uFillTx/>
                <a:latin typeface="Calibri"/>
                <a:ea typeface="+mn-ea"/>
                <a:cs typeface="Calibri"/>
              </a:rPr>
              <a:t>E</a:t>
            </a:r>
            <a:r>
              <a:rPr kumimoji="0" lang="en-US" sz="1800" b="0" i="0" u="none" strike="noStrike" kern="1200" cap="none" spc="-4" normalizeH="0" baseline="0" noProof="0" dirty="0">
                <a:ln>
                  <a:noFill/>
                </a:ln>
                <a:solidFill>
                  <a:srgbClr val="000000"/>
                </a:solidFill>
                <a:effectLst/>
                <a:uLnTx/>
                <a:uFillTx/>
                <a:latin typeface="Calibri"/>
                <a:ea typeface="+mn-ea"/>
                <a:cs typeface="Calibri"/>
              </a:rPr>
              <a:t>C</a:t>
            </a:r>
            <a:r>
              <a:rPr kumimoji="0" lang="en-US" sz="1800" b="0" i="0" u="none" strike="noStrike" kern="1200" cap="none" spc="4" normalizeH="0" baseline="0" noProof="0" dirty="0">
                <a:ln>
                  <a:noFill/>
                </a:ln>
                <a:solidFill>
                  <a:srgbClr val="000000"/>
                </a:solidFill>
                <a:effectLst/>
                <a:uLnTx/>
                <a:uFillTx/>
                <a:latin typeface="Calibri"/>
                <a:ea typeface="+mn-ea"/>
                <a:cs typeface="Calibri"/>
              </a:rPr>
              <a:t>H</a:t>
            </a:r>
            <a:r>
              <a:rPr kumimoji="0" lang="en-US" sz="1800" b="0" i="0" u="none" strike="noStrike" kern="1200" cap="none" spc="-15" normalizeH="0" baseline="0" noProof="0" dirty="0">
                <a:ln>
                  <a:noFill/>
                </a:ln>
                <a:solidFill>
                  <a:srgbClr val="000000"/>
                </a:solidFill>
                <a:effectLst/>
                <a:uLnTx/>
                <a:uFillTx/>
                <a:latin typeface="Calibri"/>
                <a:ea typeface="+mn-ea"/>
                <a:cs typeface="Calibri"/>
              </a:rPr>
              <a:t>N</a:t>
            </a:r>
            <a:r>
              <a:rPr kumimoji="0" lang="en-US" sz="1800" b="0" i="0" u="none" strike="noStrike" kern="1200" cap="none" spc="-23" normalizeH="0" baseline="0" noProof="0" dirty="0">
                <a:ln>
                  <a:noFill/>
                </a:ln>
                <a:solidFill>
                  <a:srgbClr val="000000"/>
                </a:solidFill>
                <a:effectLst/>
                <a:uLnTx/>
                <a:uFillTx/>
                <a:latin typeface="Calibri"/>
                <a:ea typeface="+mn-ea"/>
                <a:cs typeface="Calibri"/>
              </a:rPr>
              <a:t>O</a:t>
            </a:r>
            <a:r>
              <a:rPr kumimoji="0" lang="en-US" sz="1800" b="0" i="0" u="none" strike="noStrike" kern="1200" cap="none" spc="-38" normalizeH="0" baseline="0" noProof="0" dirty="0">
                <a:ln>
                  <a:noFill/>
                </a:ln>
                <a:solidFill>
                  <a:srgbClr val="000000"/>
                </a:solidFill>
                <a:effectLst/>
                <a:uLnTx/>
                <a:uFillTx/>
                <a:latin typeface="Calibri"/>
                <a:ea typeface="+mn-ea"/>
                <a:cs typeface="Calibri"/>
              </a:rPr>
              <a:t>L</a:t>
            </a:r>
            <a:r>
              <a:rPr kumimoji="0" lang="en-US" sz="1800" b="0" i="0" u="none" strike="noStrike" kern="1200" cap="none" spc="-19" normalizeH="0" baseline="0" noProof="0" dirty="0">
                <a:ln>
                  <a:noFill/>
                </a:ln>
                <a:solidFill>
                  <a:srgbClr val="000000"/>
                </a:solidFill>
                <a:effectLst/>
                <a:uLnTx/>
                <a:uFillTx/>
                <a:latin typeface="Calibri"/>
                <a:ea typeface="+mn-ea"/>
                <a:cs typeface="Calibri"/>
              </a:rPr>
              <a:t>O</a:t>
            </a:r>
            <a:r>
              <a:rPr kumimoji="0" lang="en-US" sz="1800" b="0" i="0" u="none" strike="noStrike" kern="1200" cap="none" spc="-23" normalizeH="0" baseline="0" noProof="0" dirty="0">
                <a:ln>
                  <a:noFill/>
                </a:ln>
                <a:solidFill>
                  <a:srgbClr val="000000"/>
                </a:solidFill>
                <a:effectLst/>
                <a:uLnTx/>
                <a:uFillTx/>
                <a:latin typeface="Calibri"/>
                <a:ea typeface="+mn-ea"/>
                <a:cs typeface="Calibri"/>
              </a:rPr>
              <a:t>G</a:t>
            </a:r>
            <a:r>
              <a:rPr kumimoji="0" lang="en-US" sz="1800" b="0" i="0" u="none" strike="noStrike" kern="1200" cap="none" spc="0" normalizeH="0" baseline="0" noProof="0" dirty="0">
                <a:ln>
                  <a:noFill/>
                </a:ln>
                <a:solidFill>
                  <a:srgbClr val="000000"/>
                </a:solidFill>
                <a:effectLst/>
                <a:uLnTx/>
                <a:uFillTx/>
                <a:latin typeface="Calibri"/>
                <a:ea typeface="+mn-ea"/>
                <a:cs typeface="Calibri"/>
              </a:rPr>
              <a:t>I</a:t>
            </a:r>
            <a:r>
              <a:rPr kumimoji="0" lang="en-US" sz="1800" b="0" i="0" u="none" strike="noStrike" kern="1200" cap="none" spc="-19" normalizeH="0" baseline="0" noProof="0" dirty="0">
                <a:ln>
                  <a:noFill/>
                </a:ln>
                <a:solidFill>
                  <a:srgbClr val="000000"/>
                </a:solidFill>
                <a:effectLst/>
                <a:uLnTx/>
                <a:uFillTx/>
                <a:latin typeface="Calibri"/>
                <a:ea typeface="+mn-ea"/>
                <a:cs typeface="Calibri"/>
              </a:rPr>
              <a:t>E</a:t>
            </a:r>
            <a:r>
              <a:rPr kumimoji="0" lang="en-US" sz="1800" b="0" i="0" u="none" strike="noStrike" kern="1200" cap="none" spc="-15" normalizeH="0" baseline="0" noProof="0" dirty="0">
                <a:ln>
                  <a:noFill/>
                </a:ln>
                <a:solidFill>
                  <a:srgbClr val="000000"/>
                </a:solidFill>
                <a:effectLst/>
                <a:uLnTx/>
                <a:uFillTx/>
                <a:latin typeface="Calibri"/>
                <a:ea typeface="+mn-ea"/>
                <a:cs typeface="Calibri"/>
              </a:rPr>
              <a:t>S</a:t>
            </a:r>
            <a:r>
              <a:rPr kumimoji="0" lang="en-US" sz="1800" b="0" i="0" u="none" strike="noStrike" kern="1200" cap="none" spc="-8" normalizeH="0" baseline="0" noProof="0" dirty="0">
                <a:ln>
                  <a:noFill/>
                </a:ln>
                <a:solidFill>
                  <a:srgbClr val="000000"/>
                </a:solidFill>
                <a:effectLst/>
                <a:uLnTx/>
                <a:uFillTx/>
                <a:latin typeface="Calibri"/>
                <a:ea typeface="+mn-ea"/>
                <a:cs typeface="Calibri"/>
              </a:rPr>
              <a:t>,</a:t>
            </a:r>
            <a:r>
              <a:rPr kumimoji="0" lang="en-US" sz="1800" b="0" i="0" u="none" strike="noStrike" kern="1200" cap="none" spc="0" normalizeH="0" baseline="0" noProof="0" dirty="0">
                <a:ln>
                  <a:noFill/>
                </a:ln>
                <a:solidFill>
                  <a:srgbClr val="000000"/>
                </a:solidFill>
                <a:effectLst/>
                <a:uLnTx/>
                <a:uFillTx/>
                <a:latin typeface="Calibri"/>
                <a:ea typeface="+mn-ea"/>
                <a:cs typeface="Calibri"/>
              </a:rPr>
              <a:t> </a:t>
            </a:r>
            <a:r>
              <a:rPr kumimoji="0" lang="en-US" sz="1800" b="0" i="0" u="none" strike="noStrike" kern="1200" cap="none" spc="-8" normalizeH="0" baseline="0" noProof="0" dirty="0">
                <a:ln>
                  <a:noFill/>
                </a:ln>
                <a:solidFill>
                  <a:srgbClr val="000000"/>
                </a:solidFill>
                <a:effectLst/>
                <a:uLnTx/>
                <a:uFillTx/>
                <a:latin typeface="Calibri"/>
                <a:ea typeface="+mn-ea"/>
                <a:cs typeface="Calibri"/>
              </a:rPr>
              <a:t>I</a:t>
            </a:r>
            <a:r>
              <a:rPr kumimoji="0" lang="en-US" sz="1800" b="0" i="0" u="none" strike="noStrike" kern="1200" cap="none" spc="-23" normalizeH="0" baseline="0" noProof="0" dirty="0">
                <a:ln>
                  <a:noFill/>
                </a:ln>
                <a:solidFill>
                  <a:srgbClr val="000000"/>
                </a:solidFill>
                <a:effectLst/>
                <a:uLnTx/>
                <a:uFillTx/>
                <a:latin typeface="Calibri"/>
                <a:ea typeface="+mn-ea"/>
                <a:cs typeface="Calibri"/>
              </a:rPr>
              <a:t>N</a:t>
            </a:r>
            <a:r>
              <a:rPr kumimoji="0" lang="en-US" sz="1800" b="0" i="0" u="none" strike="noStrike" kern="1200" cap="none" spc="-4" normalizeH="0" baseline="0" noProof="0" dirty="0">
                <a:ln>
                  <a:noFill/>
                </a:ln>
                <a:solidFill>
                  <a:srgbClr val="000000"/>
                </a:solidFill>
                <a:effectLst/>
                <a:uLnTx/>
                <a:uFillTx/>
                <a:latin typeface="Calibri"/>
                <a:ea typeface="+mn-ea"/>
                <a:cs typeface="Calibri"/>
              </a:rPr>
              <a:t>C</a:t>
            </a:r>
            <a:r>
              <a:rPr kumimoji="0" lang="en-US" sz="1800" b="0" i="0" u="none" strike="noStrike" kern="1200" cap="none" spc="0" normalizeH="0" baseline="0" noProof="0" dirty="0">
                <a:ln>
                  <a:noFill/>
                </a:ln>
                <a:solidFill>
                  <a:srgbClr val="000000"/>
                </a:solidFill>
                <a:effectLst/>
                <a:uLnTx/>
                <a:uFillTx/>
                <a:latin typeface="Calibri"/>
                <a:ea typeface="+mn-ea"/>
                <a:cs typeface="Calibri"/>
              </a:rPr>
              <a:t>.</a:t>
            </a:r>
            <a:r>
              <a:rPr kumimoji="0" lang="en-US" sz="1800" b="0" i="0" u="none" strike="noStrike" kern="1200" cap="none" spc="-8" normalizeH="0" baseline="0" noProof="0" dirty="0">
                <a:ln>
                  <a:noFill/>
                </a:ln>
                <a:solidFill>
                  <a:srgbClr val="000000"/>
                </a:solidFill>
                <a:effectLst/>
                <a:uLnTx/>
                <a:uFillTx/>
                <a:latin typeface="Calibri"/>
                <a:ea typeface="+mn-ea"/>
                <a:cs typeface="Calibri"/>
              </a:rPr>
              <a:t> </a:t>
            </a:r>
            <a:r>
              <a:rPr kumimoji="0" lang="en-US" sz="1800" b="0" i="1" u="none" strike="noStrike" kern="1200" cap="none" spc="-131" normalizeH="0" baseline="0" noProof="0" dirty="0">
                <a:ln>
                  <a:noFill/>
                </a:ln>
                <a:solidFill>
                  <a:srgbClr val="000000"/>
                </a:solidFill>
                <a:effectLst/>
                <a:uLnTx/>
                <a:uFillTx/>
                <a:latin typeface="Calibri"/>
                <a:ea typeface="+mn-ea"/>
                <a:cs typeface="Calibri"/>
              </a:rPr>
              <a:t>v</a:t>
            </a:r>
            <a:r>
              <a:rPr kumimoji="0" lang="en-US" sz="1800" b="0" i="1" u="none" strike="noStrike" kern="1200" cap="none" spc="0" normalizeH="0" baseline="0" noProof="0" dirty="0">
                <a:ln>
                  <a:noFill/>
                </a:ln>
                <a:solidFill>
                  <a:srgbClr val="000000"/>
                </a:solidFill>
                <a:effectLst/>
                <a:uLnTx/>
                <a:uFillTx/>
                <a:latin typeface="Calibri"/>
                <a:ea typeface="+mn-ea"/>
                <a:cs typeface="Calibri"/>
              </a:rPr>
              <a:t>. </a:t>
            </a:r>
            <a:r>
              <a:rPr kumimoji="0" lang="en-US" sz="1800" b="0" i="0" u="none" strike="noStrike" kern="1200" cap="none" spc="-15" normalizeH="0" baseline="0" noProof="0" dirty="0">
                <a:ln>
                  <a:noFill/>
                </a:ln>
                <a:solidFill>
                  <a:srgbClr val="000000"/>
                </a:solidFill>
                <a:effectLst/>
                <a:uLnTx/>
                <a:uFillTx/>
                <a:latin typeface="Calibri"/>
                <a:ea typeface="+mn-ea"/>
                <a:cs typeface="Calibri"/>
              </a:rPr>
              <a:t>U</a:t>
            </a:r>
            <a:r>
              <a:rPr kumimoji="0" lang="en-US" sz="1800" b="0" i="0" u="none" strike="noStrike" kern="1200" cap="none" spc="-23" normalizeH="0" baseline="0" noProof="0" dirty="0">
                <a:ln>
                  <a:noFill/>
                </a:ln>
                <a:solidFill>
                  <a:srgbClr val="000000"/>
                </a:solidFill>
                <a:effectLst/>
                <a:uLnTx/>
                <a:uFillTx/>
                <a:latin typeface="Calibri"/>
                <a:ea typeface="+mn-ea"/>
                <a:cs typeface="Calibri"/>
              </a:rPr>
              <a:t>N</a:t>
            </a:r>
            <a:r>
              <a:rPr kumimoji="0" lang="en-US" sz="1800" b="0" i="0" u="none" strike="noStrike" kern="1200" cap="none" spc="0" normalizeH="0" baseline="0" noProof="0" dirty="0">
                <a:ln>
                  <a:noFill/>
                </a:ln>
                <a:solidFill>
                  <a:srgbClr val="000000"/>
                </a:solidFill>
                <a:effectLst/>
                <a:uLnTx/>
                <a:uFillTx/>
                <a:latin typeface="Calibri"/>
                <a:ea typeface="+mn-ea"/>
                <a:cs typeface="Calibri"/>
              </a:rPr>
              <a:t>I</a:t>
            </a:r>
            <a:r>
              <a:rPr kumimoji="0" lang="en-US" sz="1800" b="0" i="0" u="none" strike="noStrike" kern="1200" cap="none" spc="-11" normalizeH="0" baseline="0" noProof="0" dirty="0">
                <a:ln>
                  <a:noFill/>
                </a:ln>
                <a:solidFill>
                  <a:srgbClr val="000000"/>
                </a:solidFill>
                <a:effectLst/>
                <a:uLnTx/>
                <a:uFillTx/>
                <a:latin typeface="Calibri"/>
                <a:ea typeface="+mn-ea"/>
                <a:cs typeface="Calibri"/>
              </a:rPr>
              <a:t>T</a:t>
            </a:r>
            <a:r>
              <a:rPr kumimoji="0" lang="en-US" sz="1800" b="0" i="0" u="none" strike="noStrike" kern="1200" cap="none" spc="-4" normalizeH="0" baseline="0" noProof="0" dirty="0">
                <a:ln>
                  <a:noFill/>
                </a:ln>
                <a:solidFill>
                  <a:srgbClr val="000000"/>
                </a:solidFill>
                <a:effectLst/>
                <a:uLnTx/>
                <a:uFillTx/>
                <a:latin typeface="Calibri"/>
                <a:ea typeface="+mn-ea"/>
                <a:cs typeface="Calibri"/>
              </a:rPr>
              <a:t>E</a:t>
            </a:r>
            <a:r>
              <a:rPr kumimoji="0" lang="en-US" sz="1800" b="0" i="0" u="none" strike="noStrike" kern="1200" cap="none" spc="0" normalizeH="0" baseline="0" noProof="0" dirty="0">
                <a:ln>
                  <a:noFill/>
                </a:ln>
                <a:solidFill>
                  <a:srgbClr val="000000"/>
                </a:solidFill>
                <a:effectLst/>
                <a:uLnTx/>
                <a:uFillTx/>
                <a:latin typeface="Calibri"/>
                <a:ea typeface="+mn-ea"/>
                <a:cs typeface="Calibri"/>
              </a:rPr>
              <a:t>D</a:t>
            </a:r>
            <a:r>
              <a:rPr kumimoji="0" lang="en-US" sz="1800" b="0" i="0" u="none" strike="noStrike" kern="1200" cap="none" spc="8" normalizeH="0" baseline="0" noProof="0" dirty="0">
                <a:ln>
                  <a:noFill/>
                </a:ln>
                <a:solidFill>
                  <a:srgbClr val="000000"/>
                </a:solidFill>
                <a:effectLst/>
                <a:uLnTx/>
                <a:uFillTx/>
                <a:latin typeface="Calibri"/>
                <a:ea typeface="+mn-ea"/>
                <a:cs typeface="Calibri"/>
              </a:rPr>
              <a:t> </a:t>
            </a:r>
            <a:r>
              <a:rPr kumimoji="0" lang="en-US" sz="1800" b="0" i="0" u="none" strike="noStrike" kern="1200" cap="none" spc="-11" normalizeH="0" baseline="0" noProof="0" dirty="0">
                <a:ln>
                  <a:noFill/>
                </a:ln>
                <a:solidFill>
                  <a:srgbClr val="000000"/>
                </a:solidFill>
                <a:effectLst/>
                <a:uLnTx/>
                <a:uFillTx/>
                <a:latin typeface="Calibri"/>
                <a:ea typeface="+mn-ea"/>
                <a:cs typeface="Calibri"/>
              </a:rPr>
              <a:t>S</a:t>
            </a:r>
            <a:r>
              <a:rPr kumimoji="0" lang="en-US" sz="1800" b="0" i="0" u="none" strike="noStrike" kern="1200" cap="none" spc="-150" normalizeH="0" baseline="0" noProof="0" dirty="0">
                <a:ln>
                  <a:noFill/>
                </a:ln>
                <a:solidFill>
                  <a:srgbClr val="000000"/>
                </a:solidFill>
                <a:effectLst/>
                <a:uLnTx/>
                <a:uFillTx/>
                <a:latin typeface="Calibri"/>
                <a:ea typeface="+mn-ea"/>
                <a:cs typeface="Calibri"/>
              </a:rPr>
              <a:t>T</a:t>
            </a:r>
            <a:r>
              <a:rPr kumimoji="0" lang="en-US" sz="1800" b="0" i="0" u="none" strike="noStrike" kern="1200" cap="none" spc="-153" normalizeH="0" baseline="0" noProof="0" dirty="0">
                <a:ln>
                  <a:noFill/>
                </a:ln>
                <a:solidFill>
                  <a:srgbClr val="000000"/>
                </a:solidFill>
                <a:effectLst/>
                <a:uLnTx/>
                <a:uFillTx/>
                <a:latin typeface="Calibri"/>
                <a:ea typeface="+mn-ea"/>
                <a:cs typeface="Calibri"/>
              </a:rPr>
              <a:t>A</a:t>
            </a:r>
            <a:r>
              <a:rPr kumimoji="0" lang="en-US" sz="1800" b="0" i="0" u="none" strike="noStrike" kern="1200" cap="none" spc="-4" normalizeH="0" baseline="0" noProof="0" dirty="0">
                <a:ln>
                  <a:noFill/>
                </a:ln>
                <a:solidFill>
                  <a:srgbClr val="000000"/>
                </a:solidFill>
                <a:effectLst/>
                <a:uLnTx/>
                <a:uFillTx/>
                <a:latin typeface="Calibri"/>
                <a:ea typeface="+mn-ea"/>
                <a:cs typeface="Calibri"/>
              </a:rPr>
              <a:t>T</a:t>
            </a:r>
            <a:r>
              <a:rPr kumimoji="0" lang="en-US" sz="1800" b="0" i="0" u="none" strike="noStrike" kern="1200" cap="none" spc="-19" normalizeH="0" baseline="0" noProof="0" dirty="0">
                <a:ln>
                  <a:noFill/>
                </a:ln>
                <a:solidFill>
                  <a:srgbClr val="000000"/>
                </a:solidFill>
                <a:effectLst/>
                <a:uLnTx/>
                <a:uFillTx/>
                <a:latin typeface="Calibri"/>
                <a:ea typeface="+mn-ea"/>
                <a:cs typeface="Calibri"/>
              </a:rPr>
              <a:t>E</a:t>
            </a:r>
            <a:r>
              <a:rPr kumimoji="0" lang="en-US" sz="1800" b="0" i="0" u="none" strike="noStrike" kern="1200" cap="none" spc="0" normalizeH="0" baseline="0" noProof="0" dirty="0">
                <a:ln>
                  <a:noFill/>
                </a:ln>
                <a:solidFill>
                  <a:srgbClr val="000000"/>
                </a:solidFill>
                <a:effectLst/>
                <a:uLnTx/>
                <a:uFillTx/>
                <a:latin typeface="Calibri"/>
                <a:ea typeface="+mn-ea"/>
                <a:cs typeface="Calibri"/>
              </a:rPr>
              <a:t>S</a:t>
            </a:r>
          </a:p>
        </p:txBody>
      </p:sp>
    </p:spTree>
    <p:extLst>
      <p:ext uri="{BB962C8B-B14F-4D97-AF65-F5344CB8AC3E}">
        <p14:creationId xmlns:p14="http://schemas.microsoft.com/office/powerpoint/2010/main" val="167763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0"/>
            <a:ext cx="8549236" cy="3568081"/>
          </a:xfrm>
        </p:spPr>
        <p:txBody>
          <a:bodyPr>
            <a:normAutofit fontScale="47500" lnSpcReduction="20000"/>
          </a:bodyPr>
          <a:lstStyle/>
          <a:p>
            <a:pPr marL="0" indent="-400050" defTabSz="457200" fontAlgn="base">
              <a:buAutoNum type="romanLcParenBoth"/>
            </a:pPr>
            <a:r>
              <a:rPr lang="en-US" sz="3400" dirty="0">
                <a:solidFill>
                  <a:srgbClr val="284A74"/>
                </a:solidFill>
                <a:latin typeface="Arial" panose="020B0604020202020204"/>
              </a:rPr>
              <a:t>Not less than 51 percent of which is owned by one or more service-disabled Veterans or, in the case of any publicly owned business, not less than 51 percent of the stock of which is owned by one or more service-disabled Veterans or eligible surviving spouses (see VAAR802.101, Surviving Spouse definition;</a:t>
            </a:r>
          </a:p>
          <a:p>
            <a:pPr marL="0" indent="0" defTabSz="457200" fontAlgn="base">
              <a:buNone/>
            </a:pPr>
            <a:endParaRPr lang="en-US" sz="3400" dirty="0">
              <a:solidFill>
                <a:srgbClr val="284A74"/>
              </a:solidFill>
              <a:latin typeface="Arial" panose="020B0604020202020204"/>
            </a:endParaRPr>
          </a:p>
          <a:p>
            <a:pPr marL="0" indent="-400050" defTabSz="457200" fontAlgn="base">
              <a:buAutoNum type="romanLcParenBoth"/>
            </a:pPr>
            <a:r>
              <a:rPr lang="en-US" sz="3400" dirty="0">
                <a:solidFill>
                  <a:srgbClr val="284A74"/>
                </a:solidFill>
                <a:latin typeface="Arial" panose="020B0604020202020204"/>
              </a:rPr>
              <a:t>The management and daily business operations of which are controlled by service-disabled Veterans (or eligible surviving spouses) or in the case of a service-disabled Veteran with permanent and sever disability, the spouse or permanent caregiver of such Veteran;</a:t>
            </a:r>
          </a:p>
          <a:p>
            <a:pPr marL="0" indent="0" defTabSz="457200" fontAlgn="base">
              <a:buNone/>
            </a:pPr>
            <a:endParaRPr lang="en-US" sz="3400" dirty="0">
              <a:solidFill>
                <a:srgbClr val="284A74"/>
              </a:solidFill>
              <a:latin typeface="Arial" panose="020B0604020202020204"/>
            </a:endParaRPr>
          </a:p>
          <a:p>
            <a:pPr marL="0" indent="0" defTabSz="457200" fontAlgn="base">
              <a:buNone/>
            </a:pPr>
            <a:r>
              <a:rPr lang="en-US" sz="3400" dirty="0">
                <a:solidFill>
                  <a:srgbClr val="284A74"/>
                </a:solidFill>
                <a:latin typeface="Arial" panose="020B0604020202020204"/>
              </a:rPr>
              <a:t>(iii)    The business meets Federal small business size standards for the applicable North     American Industry Classification System (NAICS) code identified in the solicitation document;</a:t>
            </a:r>
          </a:p>
          <a:p>
            <a:pPr marL="0" indent="0" defTabSz="457200" fontAlgn="base">
              <a:buNone/>
            </a:pPr>
            <a:endParaRPr lang="en-US" sz="3400" dirty="0">
              <a:solidFill>
                <a:srgbClr val="284A74"/>
              </a:solidFill>
              <a:latin typeface="Arial" panose="020B0604020202020204"/>
            </a:endParaRPr>
          </a:p>
          <a:p>
            <a:pPr marL="0" indent="0" defTabSz="457200" fontAlgn="base">
              <a:buNone/>
            </a:pPr>
            <a:r>
              <a:rPr lang="en-US" sz="3400" dirty="0">
                <a:solidFill>
                  <a:srgbClr val="284A74"/>
                </a:solidFill>
                <a:latin typeface="Arial" panose="020B0604020202020204"/>
              </a:rPr>
              <a:t>(iv) 	The business has been verified for ownership and control pursuant to 38 CFR part 74 and is listed in U.S. Small Business Administration Veterans Small Business Certification (VetCert) database at https://veterans.certify.sba.gov/</a:t>
            </a:r>
            <a:endParaRPr lang="en-US" dirty="0"/>
          </a:p>
        </p:txBody>
      </p:sp>
      <p:sp>
        <p:nvSpPr>
          <p:cNvPr id="5" name="TextBox 4">
            <a:extLst>
              <a:ext uri="{FF2B5EF4-FFF2-40B4-BE49-F238E27FC236}">
                <a16:creationId xmlns:a16="http://schemas.microsoft.com/office/drawing/2014/main" id="{DD633061-D623-46C7-B7D0-9C7153722C06}"/>
              </a:ext>
            </a:extLst>
          </p:cNvPr>
          <p:cNvSpPr txBox="1"/>
          <p:nvPr/>
        </p:nvSpPr>
        <p:spPr>
          <a:xfrm>
            <a:off x="258945" y="31837"/>
            <a:ext cx="8945744" cy="984885"/>
          </a:xfrm>
          <a:prstGeom prst="rect">
            <a:avLst/>
          </a:prstGeom>
          <a:noFill/>
        </p:spPr>
        <p:txBody>
          <a:bodyPr wrap="square">
            <a:spAutoFit/>
          </a:bodyPr>
          <a:lstStyle/>
          <a:p>
            <a:pPr algn="ctr" fontAlgn="base"/>
            <a:r>
              <a:rPr kumimoji="0" lang="en-US" sz="2000" b="0" i="0" u="none" strike="noStrike" kern="1200" cap="none" spc="0" normalizeH="0" baseline="0" noProof="0" dirty="0">
                <a:ln>
                  <a:noFill/>
                </a:ln>
                <a:solidFill>
                  <a:srgbClr val="284A74"/>
                </a:solidFill>
                <a:effectLst/>
                <a:uLnTx/>
                <a:uFillTx/>
                <a:latin typeface="Arial" panose="020B0604020202020204"/>
                <a:ea typeface="+mn-ea"/>
                <a:cs typeface="+mn-cs"/>
              </a:rPr>
              <a:t>52.219-73 </a:t>
            </a:r>
            <a:r>
              <a:rPr lang="en-US" sz="2000" dirty="0">
                <a:solidFill>
                  <a:srgbClr val="284A74"/>
                </a:solidFill>
                <a:latin typeface="Arial" panose="020B0604020202020204"/>
              </a:rPr>
              <a:t>VA Notice of Total Set-Aside for Verified Service-Disabled Veteran-Owned Small Businesses (Nov 2022)</a:t>
            </a:r>
          </a:p>
          <a:p>
            <a:pPr algn="ctr"/>
            <a:endParaRPr lang="en-US" dirty="0"/>
          </a:p>
        </p:txBody>
      </p:sp>
    </p:spTree>
    <p:extLst>
      <p:ext uri="{BB962C8B-B14F-4D97-AF65-F5344CB8AC3E}">
        <p14:creationId xmlns:p14="http://schemas.microsoft.com/office/powerpoint/2010/main" val="86462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1"/>
            <a:ext cx="8549236" cy="3394472"/>
          </a:xfrm>
        </p:spPr>
        <p:txBody>
          <a:bodyPr>
            <a:normAutofit fontScale="77500" lnSpcReduction="20000"/>
          </a:bodyPr>
          <a:lstStyle/>
          <a:p>
            <a:pPr marL="0" indent="-400050" defTabSz="457200" fontAlgn="base">
              <a:buAutoNum type="romanLcParenBoth"/>
            </a:pPr>
            <a:r>
              <a:rPr lang="en-US" sz="2200" dirty="0">
                <a:solidFill>
                  <a:srgbClr val="284A74"/>
                </a:solidFill>
                <a:latin typeface="Arial" panose="020B0604020202020204"/>
              </a:rPr>
              <a:t>Not less than </a:t>
            </a:r>
            <a:r>
              <a:rPr lang="en-US" sz="2200" dirty="0">
                <a:solidFill>
                  <a:srgbClr val="284A74"/>
                </a:solidFill>
                <a:highlight>
                  <a:srgbClr val="FFFF00"/>
                </a:highlight>
                <a:latin typeface="Arial" panose="020B0604020202020204"/>
              </a:rPr>
              <a:t>51 percent</a:t>
            </a:r>
            <a:r>
              <a:rPr lang="en-US" sz="2200" dirty="0">
                <a:solidFill>
                  <a:srgbClr val="284A74"/>
                </a:solidFill>
                <a:latin typeface="Arial" panose="020B0604020202020204"/>
              </a:rPr>
              <a:t> of which is owned by one or more Veterans or, in the case of any publicly owned business, not less than 51 percent of the stock of which is owned by one or more Veteran(s)</a:t>
            </a:r>
          </a:p>
          <a:p>
            <a:pPr marL="0" indent="-400050" defTabSz="457200" fontAlgn="base">
              <a:buAutoNum type="romanLcParenBoth"/>
            </a:pPr>
            <a:endParaRPr lang="en-US" sz="2200" dirty="0">
              <a:solidFill>
                <a:srgbClr val="284A74"/>
              </a:solidFill>
              <a:latin typeface="Arial" panose="020B0604020202020204"/>
            </a:endParaRPr>
          </a:p>
          <a:p>
            <a:pPr marL="0" indent="-400050" defTabSz="457200" fontAlgn="base">
              <a:buAutoNum type="romanLcParenBoth"/>
            </a:pPr>
            <a:r>
              <a:rPr lang="en-US" sz="2200" dirty="0">
                <a:solidFill>
                  <a:srgbClr val="284A74"/>
                </a:solidFill>
                <a:latin typeface="Arial" panose="020B0604020202020204"/>
              </a:rPr>
              <a:t>The management and daily business operations of which are controlled by one or more Veteran(s);</a:t>
            </a:r>
          </a:p>
          <a:p>
            <a:pPr marL="0" indent="0" defTabSz="457200" fontAlgn="base">
              <a:buNone/>
            </a:pPr>
            <a:endParaRPr lang="en-US" sz="2200" dirty="0">
              <a:solidFill>
                <a:srgbClr val="284A74"/>
              </a:solidFill>
              <a:latin typeface="Arial" panose="020B0604020202020204"/>
            </a:endParaRPr>
          </a:p>
          <a:p>
            <a:pPr marL="0" indent="0" defTabSz="457200" fontAlgn="base">
              <a:buNone/>
            </a:pPr>
            <a:r>
              <a:rPr lang="en-US" sz="2200" dirty="0">
                <a:solidFill>
                  <a:srgbClr val="284A74"/>
                </a:solidFill>
                <a:latin typeface="Arial" panose="020B0604020202020204"/>
              </a:rPr>
              <a:t>(iii)  The business meets Federal small business size standards for the applicable North American Industry Classification System (NAICS) code identified in the solicitation document;</a:t>
            </a:r>
          </a:p>
          <a:p>
            <a:pPr marL="0" indent="0" defTabSz="457200" fontAlgn="base">
              <a:buNone/>
            </a:pPr>
            <a:endParaRPr lang="en-US" sz="2200" dirty="0">
              <a:solidFill>
                <a:srgbClr val="284A74"/>
              </a:solidFill>
              <a:latin typeface="Arial" panose="020B0604020202020204"/>
            </a:endParaRPr>
          </a:p>
          <a:p>
            <a:pPr marL="0" indent="0" defTabSz="457200" fontAlgn="base">
              <a:buNone/>
            </a:pPr>
            <a:r>
              <a:rPr lang="en-US" sz="2200" dirty="0">
                <a:solidFill>
                  <a:srgbClr val="284A74"/>
                </a:solidFill>
                <a:latin typeface="Arial" panose="020B0604020202020204"/>
              </a:rPr>
              <a:t>(iv) 	The business has been verified for ownership and control pursuant to 38 CFR part 74 and is listed in U.S. Small Business Administration Veterans Small Business Certification (VetCert) database at https://veterans.certify.sba.gov/</a:t>
            </a:r>
            <a:endParaRPr lang="en-US" dirty="0"/>
          </a:p>
        </p:txBody>
      </p:sp>
      <p:sp>
        <p:nvSpPr>
          <p:cNvPr id="5" name="TextBox 4">
            <a:extLst>
              <a:ext uri="{FF2B5EF4-FFF2-40B4-BE49-F238E27FC236}">
                <a16:creationId xmlns:a16="http://schemas.microsoft.com/office/drawing/2014/main" id="{DD633061-D623-46C7-B7D0-9C7153722C06}"/>
              </a:ext>
            </a:extLst>
          </p:cNvPr>
          <p:cNvSpPr txBox="1"/>
          <p:nvPr/>
        </p:nvSpPr>
        <p:spPr>
          <a:xfrm>
            <a:off x="258945" y="31837"/>
            <a:ext cx="8945744" cy="984885"/>
          </a:xfrm>
          <a:prstGeom prst="rect">
            <a:avLst/>
          </a:prstGeom>
          <a:noFill/>
        </p:spPr>
        <p:txBody>
          <a:bodyPr wrap="square">
            <a:spAutoFit/>
          </a:bodyPr>
          <a:lstStyle/>
          <a:p>
            <a:pPr algn="ctr" fontAlgn="base"/>
            <a:r>
              <a:rPr kumimoji="0" lang="en-US" sz="2000" b="0" i="0" u="none" strike="noStrike" kern="1200" cap="none" spc="0" normalizeH="0" baseline="0" noProof="0" dirty="0">
                <a:ln>
                  <a:noFill/>
                </a:ln>
                <a:solidFill>
                  <a:srgbClr val="284A74"/>
                </a:solidFill>
                <a:effectLst/>
                <a:uLnTx/>
                <a:uFillTx/>
                <a:latin typeface="Arial" panose="020B0604020202020204"/>
                <a:ea typeface="+mn-ea"/>
                <a:cs typeface="+mn-cs"/>
              </a:rPr>
              <a:t>52.219-74 </a:t>
            </a:r>
            <a:r>
              <a:rPr lang="en-US" sz="2000" dirty="0">
                <a:solidFill>
                  <a:srgbClr val="284A74"/>
                </a:solidFill>
                <a:latin typeface="Arial" panose="020B0604020202020204"/>
              </a:rPr>
              <a:t>VA Notice of Total Set-Aside for Verified Veteran-Owned Small Businesses (Nov 2022)</a:t>
            </a:r>
          </a:p>
          <a:p>
            <a:pPr algn="ctr"/>
            <a:endParaRPr lang="en-US" dirty="0"/>
          </a:p>
        </p:txBody>
      </p:sp>
    </p:spTree>
    <p:extLst>
      <p:ext uri="{BB962C8B-B14F-4D97-AF65-F5344CB8AC3E}">
        <p14:creationId xmlns:p14="http://schemas.microsoft.com/office/powerpoint/2010/main" val="336514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1"/>
            <a:ext cx="8229600" cy="3394472"/>
          </a:xfrm>
        </p:spPr>
        <p:txBody>
          <a:bodyPr>
            <a:normAutofit/>
          </a:bodyPr>
          <a:lstStyle/>
          <a:p>
            <a:pPr marL="42863" indent="0">
              <a:buNone/>
            </a:pPr>
            <a:endParaRPr lang="en-US" dirty="0"/>
          </a:p>
          <a:p>
            <a:endParaRPr lang="en-US" dirty="0"/>
          </a:p>
          <a:p>
            <a:pPr lvl="1"/>
            <a:endParaRPr lang="en-US" dirty="0"/>
          </a:p>
          <a:p>
            <a:endParaRPr lang="en-US" dirty="0"/>
          </a:p>
          <a:p>
            <a:pPr lvl="1"/>
            <a:endParaRPr lang="en-US" dirty="0"/>
          </a:p>
        </p:txBody>
      </p:sp>
      <p:sp>
        <p:nvSpPr>
          <p:cNvPr id="7" name="TextBox 6">
            <a:extLst>
              <a:ext uri="{FF2B5EF4-FFF2-40B4-BE49-F238E27FC236}">
                <a16:creationId xmlns:a16="http://schemas.microsoft.com/office/drawing/2014/main" id="{00BBF84D-1EB0-4BA6-8E50-C7A35316BE52}"/>
              </a:ext>
            </a:extLst>
          </p:cNvPr>
          <p:cNvSpPr txBox="1"/>
          <p:nvPr/>
        </p:nvSpPr>
        <p:spPr>
          <a:xfrm>
            <a:off x="2136298" y="0"/>
            <a:ext cx="5696792" cy="646331"/>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Georgia" pitchFamily="18" charset="0"/>
                <a:ea typeface="+mn-ea"/>
                <a:cs typeface="+mn-cs"/>
              </a:rPr>
              <a:t>Opportunities Forecast 2024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Georgia" pitchFamily="18" charset="0"/>
                <a:ea typeface="+mn-ea"/>
                <a:cs typeface="+mn-cs"/>
              </a:rPr>
              <a:t>CFM – Office of Real Property (ORP)</a:t>
            </a:r>
          </a:p>
        </p:txBody>
      </p:sp>
      <p:graphicFrame>
        <p:nvGraphicFramePr>
          <p:cNvPr id="2" name="Table 3">
            <a:extLst>
              <a:ext uri="{FF2B5EF4-FFF2-40B4-BE49-F238E27FC236}">
                <a16:creationId xmlns:a16="http://schemas.microsoft.com/office/drawing/2014/main" id="{E4CB5A2E-F57B-C7B1-9D4A-67752D52D8AB}"/>
              </a:ext>
            </a:extLst>
          </p:cNvPr>
          <p:cNvGraphicFramePr>
            <a:graphicFrameLocks noGrp="1"/>
          </p:cNvGraphicFramePr>
          <p:nvPr>
            <p:extLst>
              <p:ext uri="{D42A27DB-BD31-4B8C-83A1-F6EECF244321}">
                <p14:modId xmlns:p14="http://schemas.microsoft.com/office/powerpoint/2010/main" val="709462571"/>
              </p:ext>
            </p:extLst>
          </p:nvPr>
        </p:nvGraphicFramePr>
        <p:xfrm>
          <a:off x="1836893" y="777477"/>
          <a:ext cx="6497904" cy="3792986"/>
        </p:xfrm>
        <a:graphic>
          <a:graphicData uri="http://schemas.openxmlformats.org/drawingml/2006/table">
            <a:tbl>
              <a:tblPr firstRow="1" bandRow="1">
                <a:tableStyleId>{93296810-A885-4BE3-A3E7-6D5BEEA58F35}</a:tableStyleId>
              </a:tblPr>
              <a:tblGrid>
                <a:gridCol w="2085928">
                  <a:extLst>
                    <a:ext uri="{9D8B030D-6E8A-4147-A177-3AD203B41FA5}">
                      <a16:colId xmlns:a16="http://schemas.microsoft.com/office/drawing/2014/main" val="4294605362"/>
                    </a:ext>
                  </a:extLst>
                </a:gridCol>
                <a:gridCol w="2205988">
                  <a:extLst>
                    <a:ext uri="{9D8B030D-6E8A-4147-A177-3AD203B41FA5}">
                      <a16:colId xmlns:a16="http://schemas.microsoft.com/office/drawing/2014/main" val="966946260"/>
                    </a:ext>
                  </a:extLst>
                </a:gridCol>
                <a:gridCol w="2205988">
                  <a:extLst>
                    <a:ext uri="{9D8B030D-6E8A-4147-A177-3AD203B41FA5}">
                      <a16:colId xmlns:a16="http://schemas.microsoft.com/office/drawing/2014/main" val="615653890"/>
                    </a:ext>
                  </a:extLst>
                </a:gridCol>
              </a:tblGrid>
              <a:tr h="338931">
                <a:tc>
                  <a:txBody>
                    <a:bodyPr/>
                    <a:lstStyle/>
                    <a:p>
                      <a:pPr algn="ctr" fontAlgn="b"/>
                      <a:r>
                        <a:rPr lang="en-US" sz="1400" b="1" i="0" u="none" strike="noStrike" dirty="0">
                          <a:solidFill>
                            <a:srgbClr val="000000"/>
                          </a:solidFill>
                          <a:effectLst/>
                          <a:latin typeface="+mj-lt"/>
                        </a:rPr>
                        <a:t>Location</a:t>
                      </a:r>
                    </a:p>
                  </a:txBody>
                  <a:tcPr marL="6350" marR="6350" marT="6350" marB="0" anchor="b"/>
                </a:tc>
                <a:tc>
                  <a:txBody>
                    <a:bodyPr/>
                    <a:lstStyle/>
                    <a:p>
                      <a:pPr algn="ctr"/>
                      <a:r>
                        <a:rPr lang="en-US" sz="1400" b="1" dirty="0">
                          <a:solidFill>
                            <a:schemeClr val="tx1"/>
                          </a:solidFill>
                          <a:latin typeface="+mj-lt"/>
                        </a:rPr>
                        <a:t>Proposed sized</a:t>
                      </a:r>
                    </a:p>
                  </a:txBody>
                  <a:tcPr/>
                </a:tc>
                <a:tc>
                  <a:txBody>
                    <a:bodyPr/>
                    <a:lstStyle/>
                    <a:p>
                      <a:pPr algn="ctr"/>
                      <a:r>
                        <a:rPr lang="en-US" sz="1400" b="1" dirty="0">
                          <a:solidFill>
                            <a:schemeClr val="tx1"/>
                          </a:solidFill>
                          <a:latin typeface="+mj-lt"/>
                        </a:rPr>
                        <a:t>New/Replacement</a:t>
                      </a:r>
                    </a:p>
                  </a:txBody>
                  <a:tcPr/>
                </a:tc>
                <a:extLst>
                  <a:ext uri="{0D108BD9-81ED-4DB2-BD59-A6C34878D82A}">
                    <a16:rowId xmlns:a16="http://schemas.microsoft.com/office/drawing/2014/main" val="34017317"/>
                  </a:ext>
                </a:extLst>
              </a:tr>
              <a:tr h="343143">
                <a:tc>
                  <a:txBody>
                    <a:bodyPr/>
                    <a:lstStyle/>
                    <a:p>
                      <a:pPr algn="l" fontAlgn="b"/>
                      <a:r>
                        <a:rPr lang="en-US" sz="1100" b="0" i="0" u="none" strike="noStrike" dirty="0">
                          <a:solidFill>
                            <a:srgbClr val="000000"/>
                          </a:solidFill>
                          <a:effectLst/>
                          <a:latin typeface="Calibri" panose="020F0502020204030204" pitchFamily="34" charset="0"/>
                        </a:rPr>
                        <a:t>Cumberland County, PA</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218,708</a:t>
                      </a:r>
                    </a:p>
                  </a:txBody>
                  <a:tcPr marL="6350" marR="6350" marT="6350" marB="0" anchor="b"/>
                </a:tc>
                <a:tc>
                  <a:txBody>
                    <a:bodyPr/>
                    <a:lstStyle/>
                    <a:p>
                      <a:r>
                        <a:rPr lang="en-US" dirty="0"/>
                        <a:t>New</a:t>
                      </a:r>
                    </a:p>
                  </a:txBody>
                  <a:tcPr/>
                </a:tc>
                <a:extLst>
                  <a:ext uri="{0D108BD9-81ED-4DB2-BD59-A6C34878D82A}">
                    <a16:rowId xmlns:a16="http://schemas.microsoft.com/office/drawing/2014/main" val="246431333"/>
                  </a:ext>
                </a:extLst>
              </a:tr>
              <a:tr h="343143">
                <a:tc>
                  <a:txBody>
                    <a:bodyPr/>
                    <a:lstStyle/>
                    <a:p>
                      <a:pPr algn="l" fontAlgn="b"/>
                      <a:r>
                        <a:rPr lang="en-US" sz="1100" b="0" i="0" u="none" strike="noStrike" dirty="0">
                          <a:solidFill>
                            <a:srgbClr val="000000"/>
                          </a:solidFill>
                          <a:effectLst/>
                          <a:latin typeface="Calibri" panose="020F0502020204030204" pitchFamily="34" charset="0"/>
                        </a:rPr>
                        <a:t>Sussex County, DE</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135,979</a:t>
                      </a:r>
                    </a:p>
                  </a:txBody>
                  <a:tcPr marL="6350" marR="6350" marT="6350" marB="0" anchor="b"/>
                </a:tc>
                <a:tc>
                  <a:txBody>
                    <a:bodyPr/>
                    <a:lstStyle/>
                    <a:p>
                      <a:r>
                        <a:rPr lang="en-US" dirty="0"/>
                        <a:t>Replacement</a:t>
                      </a:r>
                    </a:p>
                  </a:txBody>
                  <a:tcPr/>
                </a:tc>
                <a:extLst>
                  <a:ext uri="{0D108BD9-81ED-4DB2-BD59-A6C34878D82A}">
                    <a16:rowId xmlns:a16="http://schemas.microsoft.com/office/drawing/2014/main" val="4232533650"/>
                  </a:ext>
                </a:extLst>
              </a:tr>
              <a:tr h="343143">
                <a:tc>
                  <a:txBody>
                    <a:bodyPr/>
                    <a:lstStyle/>
                    <a:p>
                      <a:pPr algn="l" fontAlgn="b"/>
                      <a:r>
                        <a:rPr lang="en-US" sz="1100" b="0" i="0" u="none" strike="noStrike" dirty="0">
                          <a:solidFill>
                            <a:srgbClr val="000000"/>
                          </a:solidFill>
                          <a:effectLst/>
                          <a:latin typeface="Calibri" panose="020F0502020204030204" pitchFamily="34" charset="0"/>
                        </a:rPr>
                        <a:t>Southern New Jersey</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157,671</a:t>
                      </a:r>
                    </a:p>
                  </a:txBody>
                  <a:tcPr marL="6350" marR="6350" marT="6350" marB="0" anchor="b"/>
                </a:tc>
                <a:tc>
                  <a:txBody>
                    <a:bodyPr/>
                    <a:lstStyle/>
                    <a:p>
                      <a:r>
                        <a:rPr lang="en-US" dirty="0"/>
                        <a:t>Replacement</a:t>
                      </a:r>
                    </a:p>
                  </a:txBody>
                  <a:tcPr/>
                </a:tc>
                <a:extLst>
                  <a:ext uri="{0D108BD9-81ED-4DB2-BD59-A6C34878D82A}">
                    <a16:rowId xmlns:a16="http://schemas.microsoft.com/office/drawing/2014/main" val="360819444"/>
                  </a:ext>
                </a:extLst>
              </a:tr>
              <a:tr h="343143">
                <a:tc>
                  <a:txBody>
                    <a:bodyPr/>
                    <a:lstStyle/>
                    <a:p>
                      <a:pPr algn="l" fontAlgn="b"/>
                      <a:r>
                        <a:rPr lang="en-US" sz="1100" b="0" i="0" u="none" strike="noStrike" dirty="0">
                          <a:solidFill>
                            <a:srgbClr val="000000"/>
                          </a:solidFill>
                          <a:effectLst/>
                          <a:latin typeface="Calibri" panose="020F0502020204030204" pitchFamily="34" charset="0"/>
                        </a:rPr>
                        <a:t>Charleston, SC Research</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139,953</a:t>
                      </a:r>
                    </a:p>
                  </a:txBody>
                  <a:tcPr marL="6350" marR="6350" marT="6350" marB="0" anchor="b"/>
                </a:tc>
                <a:tc>
                  <a:txBody>
                    <a:bodyPr/>
                    <a:lstStyle/>
                    <a:p>
                      <a:r>
                        <a:rPr lang="en-US" dirty="0"/>
                        <a:t>Replacement</a:t>
                      </a:r>
                    </a:p>
                  </a:txBody>
                  <a:tcPr/>
                </a:tc>
                <a:extLst>
                  <a:ext uri="{0D108BD9-81ED-4DB2-BD59-A6C34878D82A}">
                    <a16:rowId xmlns:a16="http://schemas.microsoft.com/office/drawing/2014/main" val="1105838459"/>
                  </a:ext>
                </a:extLst>
              </a:tr>
              <a:tr h="343143">
                <a:tc>
                  <a:txBody>
                    <a:bodyPr/>
                    <a:lstStyle/>
                    <a:p>
                      <a:pPr algn="l" fontAlgn="b"/>
                      <a:r>
                        <a:rPr lang="en-US" sz="1100" b="0" i="0" u="none" strike="noStrike" dirty="0">
                          <a:solidFill>
                            <a:srgbClr val="000000"/>
                          </a:solidFill>
                          <a:effectLst/>
                          <a:latin typeface="Calibri" panose="020F0502020204030204" pitchFamily="34" charset="0"/>
                        </a:rPr>
                        <a:t>Gainesville, FL</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188,418</a:t>
                      </a:r>
                    </a:p>
                  </a:txBody>
                  <a:tcPr marL="6350" marR="6350" marT="6350" marB="0" anchor="b"/>
                </a:tc>
                <a:tc>
                  <a:txBody>
                    <a:bodyPr/>
                    <a:lstStyle/>
                    <a:p>
                      <a:r>
                        <a:rPr lang="en-US" dirty="0"/>
                        <a:t>Replacement</a:t>
                      </a:r>
                    </a:p>
                  </a:txBody>
                  <a:tcPr/>
                </a:tc>
                <a:extLst>
                  <a:ext uri="{0D108BD9-81ED-4DB2-BD59-A6C34878D82A}">
                    <a16:rowId xmlns:a16="http://schemas.microsoft.com/office/drawing/2014/main" val="1961558290"/>
                  </a:ext>
                </a:extLst>
              </a:tr>
              <a:tr h="343143">
                <a:tc>
                  <a:txBody>
                    <a:bodyPr/>
                    <a:lstStyle/>
                    <a:p>
                      <a:pPr algn="l" fontAlgn="b"/>
                      <a:r>
                        <a:rPr lang="en-US" sz="1100" b="0" i="0" u="none" strike="noStrike" dirty="0">
                          <a:solidFill>
                            <a:srgbClr val="000000"/>
                          </a:solidFill>
                          <a:effectLst/>
                          <a:latin typeface="Calibri" panose="020F0502020204030204" pitchFamily="34" charset="0"/>
                        </a:rPr>
                        <a:t>Port Saint Lucie, FL</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119,009</a:t>
                      </a:r>
                    </a:p>
                  </a:txBody>
                  <a:tcPr marL="6350" marR="6350" marT="6350" marB="0" anchor="b"/>
                </a:tc>
                <a:tc>
                  <a:txBody>
                    <a:bodyPr/>
                    <a:lstStyle/>
                    <a:p>
                      <a:r>
                        <a:rPr lang="en-US" dirty="0"/>
                        <a:t>Replacement</a:t>
                      </a:r>
                    </a:p>
                  </a:txBody>
                  <a:tcPr/>
                </a:tc>
                <a:extLst>
                  <a:ext uri="{0D108BD9-81ED-4DB2-BD59-A6C34878D82A}">
                    <a16:rowId xmlns:a16="http://schemas.microsoft.com/office/drawing/2014/main" val="1632236655"/>
                  </a:ext>
                </a:extLst>
              </a:tr>
              <a:tr h="343143">
                <a:tc>
                  <a:txBody>
                    <a:bodyPr/>
                    <a:lstStyle/>
                    <a:p>
                      <a:pPr algn="l" fontAlgn="b"/>
                      <a:r>
                        <a:rPr lang="en-US" sz="1100" b="0" i="0" u="none" strike="noStrike" dirty="0">
                          <a:solidFill>
                            <a:srgbClr val="000000"/>
                          </a:solidFill>
                          <a:effectLst/>
                          <a:latin typeface="Calibri" panose="020F0502020204030204" pitchFamily="34" charset="0"/>
                        </a:rPr>
                        <a:t>New Orleans, LA RRTP</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97,743</a:t>
                      </a:r>
                    </a:p>
                  </a:txBody>
                  <a:tcPr marL="6350" marR="6350" marT="6350" marB="0" anchor="b"/>
                </a:tc>
                <a:tc>
                  <a:txBody>
                    <a:bodyPr/>
                    <a:lstStyle/>
                    <a:p>
                      <a:r>
                        <a:rPr lang="en-US" dirty="0"/>
                        <a:t>New</a:t>
                      </a:r>
                    </a:p>
                  </a:txBody>
                  <a:tcPr/>
                </a:tc>
                <a:extLst>
                  <a:ext uri="{0D108BD9-81ED-4DB2-BD59-A6C34878D82A}">
                    <a16:rowId xmlns:a16="http://schemas.microsoft.com/office/drawing/2014/main" val="2463631261"/>
                  </a:ext>
                </a:extLst>
              </a:tr>
              <a:tr h="365768">
                <a:tc>
                  <a:txBody>
                    <a:bodyPr/>
                    <a:lstStyle/>
                    <a:p>
                      <a:pPr algn="l" fontAlgn="b"/>
                      <a:r>
                        <a:rPr lang="en-US" sz="1100" b="0" i="0" u="none" strike="noStrike" dirty="0">
                          <a:solidFill>
                            <a:srgbClr val="000000"/>
                          </a:solidFill>
                          <a:effectLst/>
                          <a:latin typeface="Calibri" panose="020F0502020204030204" pitchFamily="34" charset="0"/>
                        </a:rPr>
                        <a:t>Conroe, TX OPC</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191,305</a:t>
                      </a:r>
                    </a:p>
                  </a:txBody>
                  <a:tcPr marL="6350" marR="6350" marT="6350" marB="0" anchor="b"/>
                </a:tc>
                <a:tc>
                  <a:txBody>
                    <a:bodyPr/>
                    <a:lstStyle/>
                    <a:p>
                      <a:r>
                        <a:rPr lang="en-US" dirty="0"/>
                        <a:t>Replacement</a:t>
                      </a:r>
                    </a:p>
                  </a:txBody>
                  <a:tcPr/>
                </a:tc>
                <a:extLst>
                  <a:ext uri="{0D108BD9-81ED-4DB2-BD59-A6C34878D82A}">
                    <a16:rowId xmlns:a16="http://schemas.microsoft.com/office/drawing/2014/main" val="2275306846"/>
                  </a:ext>
                </a:extLst>
              </a:tr>
              <a:tr h="343143">
                <a:tc>
                  <a:txBody>
                    <a:bodyPr/>
                    <a:lstStyle/>
                    <a:p>
                      <a:pPr algn="l" fontAlgn="b"/>
                      <a:r>
                        <a:rPr lang="en-US" sz="1100" b="0" i="0" u="none" strike="noStrike" dirty="0">
                          <a:solidFill>
                            <a:srgbClr val="000000"/>
                          </a:solidFill>
                          <a:effectLst/>
                          <a:latin typeface="Calibri" panose="020F0502020204030204" pitchFamily="34" charset="0"/>
                        </a:rPr>
                        <a:t>Conroe, TX CLC</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110,114</a:t>
                      </a:r>
                    </a:p>
                  </a:txBody>
                  <a:tcPr marL="6350" marR="6350" marT="6350" marB="0" anchor="b"/>
                </a:tc>
                <a:tc>
                  <a:txBody>
                    <a:bodyPr/>
                    <a:lstStyle/>
                    <a:p>
                      <a:r>
                        <a:rPr lang="en-US" dirty="0"/>
                        <a:t>Replacement</a:t>
                      </a:r>
                    </a:p>
                  </a:txBody>
                  <a:tcPr/>
                </a:tc>
                <a:extLst>
                  <a:ext uri="{0D108BD9-81ED-4DB2-BD59-A6C34878D82A}">
                    <a16:rowId xmlns:a16="http://schemas.microsoft.com/office/drawing/2014/main" val="4003064604"/>
                  </a:ext>
                </a:extLst>
              </a:tr>
              <a:tr h="343143">
                <a:tc>
                  <a:txBody>
                    <a:bodyPr/>
                    <a:lstStyle/>
                    <a:p>
                      <a:pPr algn="l" fontAlgn="b"/>
                      <a:r>
                        <a:rPr lang="en-US" sz="1100" b="0" i="0" u="none" strike="noStrike" dirty="0">
                          <a:solidFill>
                            <a:srgbClr val="000000"/>
                          </a:solidFill>
                          <a:effectLst/>
                          <a:latin typeface="Calibri" panose="020F0502020204030204" pitchFamily="34" charset="0"/>
                        </a:rPr>
                        <a:t>Katy, TX OPC</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146,088</a:t>
                      </a:r>
                    </a:p>
                  </a:txBody>
                  <a:tcPr marL="6350" marR="6350" marT="6350" marB="0" anchor="b"/>
                </a:tc>
                <a:tc>
                  <a:txBody>
                    <a:bodyPr/>
                    <a:lstStyle/>
                    <a:p>
                      <a:r>
                        <a:rPr lang="en-US" dirty="0"/>
                        <a:t>New</a:t>
                      </a:r>
                    </a:p>
                  </a:txBody>
                  <a:tcPr/>
                </a:tc>
                <a:extLst>
                  <a:ext uri="{0D108BD9-81ED-4DB2-BD59-A6C34878D82A}">
                    <a16:rowId xmlns:a16="http://schemas.microsoft.com/office/drawing/2014/main" val="2320987031"/>
                  </a:ext>
                </a:extLst>
              </a:tr>
            </a:tbl>
          </a:graphicData>
        </a:graphic>
      </p:graphicFrame>
    </p:spTree>
    <p:extLst>
      <p:ext uri="{BB962C8B-B14F-4D97-AF65-F5344CB8AC3E}">
        <p14:creationId xmlns:p14="http://schemas.microsoft.com/office/powerpoint/2010/main" val="424559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1"/>
            <a:ext cx="8229600" cy="3394472"/>
          </a:xfrm>
        </p:spPr>
        <p:txBody>
          <a:bodyPr>
            <a:normAutofit/>
          </a:bodyPr>
          <a:lstStyle/>
          <a:p>
            <a:pPr marL="42863" indent="0">
              <a:buNone/>
            </a:pPr>
            <a:endParaRPr lang="en-US" dirty="0"/>
          </a:p>
          <a:p>
            <a:endParaRPr lang="en-US" dirty="0"/>
          </a:p>
          <a:p>
            <a:pPr lvl="1"/>
            <a:endParaRPr lang="en-US" dirty="0"/>
          </a:p>
          <a:p>
            <a:endParaRPr lang="en-US" dirty="0"/>
          </a:p>
          <a:p>
            <a:pPr lvl="1"/>
            <a:endParaRPr lang="en-US" dirty="0"/>
          </a:p>
        </p:txBody>
      </p:sp>
      <p:sp>
        <p:nvSpPr>
          <p:cNvPr id="7" name="TextBox 6">
            <a:extLst>
              <a:ext uri="{FF2B5EF4-FFF2-40B4-BE49-F238E27FC236}">
                <a16:creationId xmlns:a16="http://schemas.microsoft.com/office/drawing/2014/main" id="{00BBF84D-1EB0-4BA6-8E50-C7A35316BE52}"/>
              </a:ext>
            </a:extLst>
          </p:cNvPr>
          <p:cNvSpPr txBox="1"/>
          <p:nvPr/>
        </p:nvSpPr>
        <p:spPr>
          <a:xfrm>
            <a:off x="2136298" y="0"/>
            <a:ext cx="5696792" cy="646331"/>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Georgia" pitchFamily="18" charset="0"/>
                <a:ea typeface="+mn-ea"/>
                <a:cs typeface="+mn-cs"/>
              </a:rPr>
              <a:t>Opportunities Forecast 2024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Georgia" pitchFamily="18" charset="0"/>
                <a:ea typeface="+mn-ea"/>
                <a:cs typeface="+mn-cs"/>
              </a:rPr>
              <a:t>CFM – Office of Real Property (ORP)</a:t>
            </a:r>
          </a:p>
        </p:txBody>
      </p:sp>
      <p:graphicFrame>
        <p:nvGraphicFramePr>
          <p:cNvPr id="2" name="Table 3">
            <a:extLst>
              <a:ext uri="{FF2B5EF4-FFF2-40B4-BE49-F238E27FC236}">
                <a16:creationId xmlns:a16="http://schemas.microsoft.com/office/drawing/2014/main" id="{E4CB5A2E-F57B-C7B1-9D4A-67752D52D8AB}"/>
              </a:ext>
            </a:extLst>
          </p:cNvPr>
          <p:cNvGraphicFramePr>
            <a:graphicFrameLocks noGrp="1"/>
          </p:cNvGraphicFramePr>
          <p:nvPr>
            <p:extLst>
              <p:ext uri="{D42A27DB-BD31-4B8C-83A1-F6EECF244321}">
                <p14:modId xmlns:p14="http://schemas.microsoft.com/office/powerpoint/2010/main" val="1269866217"/>
              </p:ext>
            </p:extLst>
          </p:nvPr>
        </p:nvGraphicFramePr>
        <p:xfrm>
          <a:off x="1836893" y="646331"/>
          <a:ext cx="5788339" cy="3870960"/>
        </p:xfrm>
        <a:graphic>
          <a:graphicData uri="http://schemas.openxmlformats.org/drawingml/2006/table">
            <a:tbl>
              <a:tblPr firstRow="1" bandRow="1">
                <a:tableStyleId>{93296810-A885-4BE3-A3E7-6D5BEEA58F35}</a:tableStyleId>
              </a:tblPr>
              <a:tblGrid>
                <a:gridCol w="1376363">
                  <a:extLst>
                    <a:ext uri="{9D8B030D-6E8A-4147-A177-3AD203B41FA5}">
                      <a16:colId xmlns:a16="http://schemas.microsoft.com/office/drawing/2014/main" val="4294605362"/>
                    </a:ext>
                  </a:extLst>
                </a:gridCol>
                <a:gridCol w="2205988">
                  <a:extLst>
                    <a:ext uri="{9D8B030D-6E8A-4147-A177-3AD203B41FA5}">
                      <a16:colId xmlns:a16="http://schemas.microsoft.com/office/drawing/2014/main" val="966946260"/>
                    </a:ext>
                  </a:extLst>
                </a:gridCol>
                <a:gridCol w="2205988">
                  <a:extLst>
                    <a:ext uri="{9D8B030D-6E8A-4147-A177-3AD203B41FA5}">
                      <a16:colId xmlns:a16="http://schemas.microsoft.com/office/drawing/2014/main" val="615653890"/>
                    </a:ext>
                  </a:extLst>
                </a:gridCol>
              </a:tblGrid>
              <a:tr h="292889">
                <a:tc>
                  <a:txBody>
                    <a:bodyPr/>
                    <a:lstStyle/>
                    <a:p>
                      <a:pPr algn="ctr" fontAlgn="b"/>
                      <a:r>
                        <a:rPr lang="en-US" sz="1400" b="1" i="0" u="none" strike="noStrike" dirty="0">
                          <a:solidFill>
                            <a:srgbClr val="000000"/>
                          </a:solidFill>
                          <a:effectLst/>
                          <a:latin typeface="+mj-lt"/>
                        </a:rPr>
                        <a:t>Location</a:t>
                      </a:r>
                    </a:p>
                  </a:txBody>
                  <a:tcPr marL="6350" marR="6350" marT="6350" marB="0" anchor="b"/>
                </a:tc>
                <a:tc>
                  <a:txBody>
                    <a:bodyPr/>
                    <a:lstStyle/>
                    <a:p>
                      <a:pPr algn="ctr"/>
                      <a:r>
                        <a:rPr lang="en-US" sz="1400" b="1" dirty="0">
                          <a:solidFill>
                            <a:schemeClr val="tx1"/>
                          </a:solidFill>
                          <a:latin typeface="+mj-lt"/>
                        </a:rPr>
                        <a:t>Proposed sized</a:t>
                      </a:r>
                    </a:p>
                  </a:txBody>
                  <a:tcPr/>
                </a:tc>
                <a:tc>
                  <a:txBody>
                    <a:bodyPr/>
                    <a:lstStyle/>
                    <a:p>
                      <a:pPr algn="ctr"/>
                      <a:r>
                        <a:rPr lang="en-US" sz="1400" b="1" dirty="0">
                          <a:solidFill>
                            <a:schemeClr val="tx1"/>
                          </a:solidFill>
                          <a:latin typeface="+mj-lt"/>
                        </a:rPr>
                        <a:t>New/Replacement</a:t>
                      </a:r>
                    </a:p>
                  </a:txBody>
                  <a:tcPr/>
                </a:tc>
                <a:extLst>
                  <a:ext uri="{0D108BD9-81ED-4DB2-BD59-A6C34878D82A}">
                    <a16:rowId xmlns:a16="http://schemas.microsoft.com/office/drawing/2014/main" val="34017317"/>
                  </a:ext>
                </a:extLst>
              </a:tr>
              <a:tr h="285567">
                <a:tc>
                  <a:txBody>
                    <a:bodyPr/>
                    <a:lstStyle/>
                    <a:p>
                      <a:pPr algn="l" fontAlgn="b"/>
                      <a:r>
                        <a:rPr lang="en-US" sz="1100" b="0" i="0" u="none" strike="noStrike" dirty="0">
                          <a:solidFill>
                            <a:srgbClr val="000000"/>
                          </a:solidFill>
                          <a:effectLst/>
                          <a:latin typeface="Calibri" panose="020F0502020204030204" pitchFamily="34" charset="0"/>
                        </a:rPr>
                        <a:t>Katy, TX CLC</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104,100</a:t>
                      </a:r>
                    </a:p>
                  </a:txBody>
                  <a:tcPr marL="6350" marR="6350" marT="6350" marB="0" anchor="b"/>
                </a:tc>
                <a:tc>
                  <a:txBody>
                    <a:bodyPr/>
                    <a:lstStyle/>
                    <a:p>
                      <a:r>
                        <a:rPr lang="en-US" dirty="0"/>
                        <a:t>New</a:t>
                      </a:r>
                    </a:p>
                  </a:txBody>
                  <a:tcPr/>
                </a:tc>
                <a:extLst>
                  <a:ext uri="{0D108BD9-81ED-4DB2-BD59-A6C34878D82A}">
                    <a16:rowId xmlns:a16="http://schemas.microsoft.com/office/drawing/2014/main" val="246431333"/>
                  </a:ext>
                </a:extLst>
              </a:tr>
              <a:tr h="285567">
                <a:tc>
                  <a:txBody>
                    <a:bodyPr/>
                    <a:lstStyle/>
                    <a:p>
                      <a:pPr algn="l" fontAlgn="b"/>
                      <a:r>
                        <a:rPr lang="en-US" sz="1100" b="0" i="0" u="none" strike="noStrike" dirty="0">
                          <a:solidFill>
                            <a:srgbClr val="000000"/>
                          </a:solidFill>
                          <a:effectLst/>
                          <a:latin typeface="Calibri" panose="020F0502020204030204" pitchFamily="34" charset="0"/>
                        </a:rPr>
                        <a:t>Bangor, ME</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110,114</a:t>
                      </a:r>
                    </a:p>
                  </a:txBody>
                  <a:tcPr marL="6350" marR="6350" marT="6350" marB="0" anchor="b"/>
                </a:tc>
                <a:tc>
                  <a:txBody>
                    <a:bodyPr/>
                    <a:lstStyle/>
                    <a:p>
                      <a:r>
                        <a:rPr lang="en-US" dirty="0"/>
                        <a:t>Replacement</a:t>
                      </a:r>
                    </a:p>
                  </a:txBody>
                  <a:tcPr/>
                </a:tc>
                <a:extLst>
                  <a:ext uri="{0D108BD9-81ED-4DB2-BD59-A6C34878D82A}">
                    <a16:rowId xmlns:a16="http://schemas.microsoft.com/office/drawing/2014/main" val="4232533650"/>
                  </a:ext>
                </a:extLst>
              </a:tr>
              <a:tr h="285567">
                <a:tc>
                  <a:txBody>
                    <a:bodyPr/>
                    <a:lstStyle/>
                    <a:p>
                      <a:pPr algn="l" fontAlgn="b"/>
                      <a:r>
                        <a:rPr lang="en-US" sz="1100" b="0" i="0" u="none" strike="noStrike" dirty="0">
                          <a:solidFill>
                            <a:srgbClr val="000000"/>
                          </a:solidFill>
                          <a:effectLst/>
                          <a:latin typeface="Calibri" panose="020F0502020204030204" pitchFamily="34" charset="0"/>
                        </a:rPr>
                        <a:t>Keene, NH</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39,737</a:t>
                      </a:r>
                    </a:p>
                  </a:txBody>
                  <a:tcPr marL="6350" marR="6350" marT="6350" marB="0" anchor="b"/>
                </a:tc>
                <a:tc>
                  <a:txBody>
                    <a:bodyPr/>
                    <a:lstStyle/>
                    <a:p>
                      <a:r>
                        <a:rPr lang="en-US" dirty="0"/>
                        <a:t>Replacement</a:t>
                      </a:r>
                    </a:p>
                  </a:txBody>
                  <a:tcPr/>
                </a:tc>
                <a:extLst>
                  <a:ext uri="{0D108BD9-81ED-4DB2-BD59-A6C34878D82A}">
                    <a16:rowId xmlns:a16="http://schemas.microsoft.com/office/drawing/2014/main" val="1858166307"/>
                  </a:ext>
                </a:extLst>
              </a:tr>
              <a:tr h="285567">
                <a:tc>
                  <a:txBody>
                    <a:bodyPr/>
                    <a:lstStyle/>
                    <a:p>
                      <a:pPr algn="l" fontAlgn="b"/>
                      <a:r>
                        <a:rPr lang="en-US" sz="1100" b="0" i="0" u="none" strike="noStrike" dirty="0">
                          <a:solidFill>
                            <a:srgbClr val="000000"/>
                          </a:solidFill>
                          <a:effectLst/>
                          <a:latin typeface="Calibri" panose="020F0502020204030204" pitchFamily="34" charset="0"/>
                        </a:rPr>
                        <a:t>Burlington, VT</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39,737</a:t>
                      </a:r>
                    </a:p>
                  </a:txBody>
                  <a:tcPr marL="6350" marR="6350" marT="6350" marB="0" anchor="b"/>
                </a:tc>
                <a:tc>
                  <a:txBody>
                    <a:bodyPr/>
                    <a:lstStyle/>
                    <a:p>
                      <a:pPr algn="l"/>
                      <a:r>
                        <a:rPr lang="en-US" dirty="0"/>
                        <a:t>Replacement</a:t>
                      </a:r>
                    </a:p>
                  </a:txBody>
                  <a:tcPr/>
                </a:tc>
                <a:extLst>
                  <a:ext uri="{0D108BD9-81ED-4DB2-BD59-A6C34878D82A}">
                    <a16:rowId xmlns:a16="http://schemas.microsoft.com/office/drawing/2014/main" val="4001292527"/>
                  </a:ext>
                </a:extLst>
              </a:tr>
              <a:tr h="285567">
                <a:tc>
                  <a:txBody>
                    <a:bodyPr/>
                    <a:lstStyle/>
                    <a:p>
                      <a:pPr algn="l" fontAlgn="b"/>
                      <a:r>
                        <a:rPr lang="en-US" sz="1100" b="0" i="0" u="none" strike="noStrike" dirty="0">
                          <a:solidFill>
                            <a:srgbClr val="000000"/>
                          </a:solidFill>
                          <a:effectLst/>
                          <a:latin typeface="Calibri" panose="020F0502020204030204" pitchFamily="34" charset="0"/>
                        </a:rPr>
                        <a:t>New Albany, IN</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37,931</a:t>
                      </a:r>
                    </a:p>
                  </a:txBody>
                  <a:tcPr marL="6350" marR="6350" marT="6350" marB="0" anchor="b"/>
                </a:tc>
                <a:tc>
                  <a:txBody>
                    <a:bodyPr/>
                    <a:lstStyle/>
                    <a:p>
                      <a:r>
                        <a:rPr lang="en-US" dirty="0"/>
                        <a:t>Replacement</a:t>
                      </a:r>
                    </a:p>
                  </a:txBody>
                  <a:tcPr/>
                </a:tc>
                <a:extLst>
                  <a:ext uri="{0D108BD9-81ED-4DB2-BD59-A6C34878D82A}">
                    <a16:rowId xmlns:a16="http://schemas.microsoft.com/office/drawing/2014/main" val="360819444"/>
                  </a:ext>
                </a:extLst>
              </a:tr>
              <a:tr h="285567">
                <a:tc>
                  <a:txBody>
                    <a:bodyPr/>
                    <a:lstStyle/>
                    <a:p>
                      <a:pPr algn="l" fontAlgn="b"/>
                      <a:r>
                        <a:rPr lang="en-US" sz="1100" b="0" i="0" u="none" strike="noStrike" dirty="0">
                          <a:solidFill>
                            <a:srgbClr val="000000"/>
                          </a:solidFill>
                          <a:effectLst/>
                          <a:latin typeface="Calibri" panose="020F0502020204030204" pitchFamily="34" charset="0"/>
                        </a:rPr>
                        <a:t>Columbia, TN</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48,794</a:t>
                      </a:r>
                    </a:p>
                  </a:txBody>
                  <a:tcPr marL="6350" marR="6350" marT="6350" marB="0" anchor="b"/>
                </a:tc>
                <a:tc>
                  <a:txBody>
                    <a:bodyPr/>
                    <a:lstStyle/>
                    <a:p>
                      <a:r>
                        <a:rPr lang="en-US" dirty="0"/>
                        <a:t>New</a:t>
                      </a:r>
                    </a:p>
                  </a:txBody>
                  <a:tcPr/>
                </a:tc>
                <a:extLst>
                  <a:ext uri="{0D108BD9-81ED-4DB2-BD59-A6C34878D82A}">
                    <a16:rowId xmlns:a16="http://schemas.microsoft.com/office/drawing/2014/main" val="1105838459"/>
                  </a:ext>
                </a:extLst>
              </a:tr>
              <a:tr h="285567">
                <a:tc>
                  <a:txBody>
                    <a:bodyPr/>
                    <a:lstStyle/>
                    <a:p>
                      <a:pPr algn="l" fontAlgn="b"/>
                      <a:r>
                        <a:rPr lang="en-US" sz="1100" b="0" i="0" u="none" strike="noStrike" dirty="0">
                          <a:solidFill>
                            <a:srgbClr val="000000"/>
                          </a:solidFill>
                          <a:effectLst/>
                          <a:latin typeface="Calibri" panose="020F0502020204030204" pitchFamily="34" charset="0"/>
                        </a:rPr>
                        <a:t>Bowling Green, KY</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41,337</a:t>
                      </a:r>
                    </a:p>
                  </a:txBody>
                  <a:tcPr marL="6350" marR="6350" marT="6350" marB="0" anchor="b"/>
                </a:tc>
                <a:tc>
                  <a:txBody>
                    <a:bodyPr/>
                    <a:lstStyle/>
                    <a:p>
                      <a:r>
                        <a:rPr lang="en-US" dirty="0"/>
                        <a:t>New</a:t>
                      </a:r>
                    </a:p>
                  </a:txBody>
                  <a:tcPr/>
                </a:tc>
                <a:extLst>
                  <a:ext uri="{0D108BD9-81ED-4DB2-BD59-A6C34878D82A}">
                    <a16:rowId xmlns:a16="http://schemas.microsoft.com/office/drawing/2014/main" val="1961558290"/>
                  </a:ext>
                </a:extLst>
              </a:tr>
              <a:tr h="285567">
                <a:tc>
                  <a:txBody>
                    <a:bodyPr/>
                    <a:lstStyle/>
                    <a:p>
                      <a:pPr algn="l" fontAlgn="b"/>
                      <a:r>
                        <a:rPr lang="en-US" sz="1100" b="0" i="0" u="none" strike="noStrike" dirty="0">
                          <a:solidFill>
                            <a:srgbClr val="000000"/>
                          </a:solidFill>
                          <a:effectLst/>
                          <a:latin typeface="Calibri" panose="020F0502020204030204" pitchFamily="34" charset="0"/>
                        </a:rPr>
                        <a:t>Junction City, KS</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25,000</a:t>
                      </a:r>
                    </a:p>
                  </a:txBody>
                  <a:tcPr marL="6350" marR="6350" marT="6350" marB="0" anchor="b"/>
                </a:tc>
                <a:tc>
                  <a:txBody>
                    <a:bodyPr/>
                    <a:lstStyle/>
                    <a:p>
                      <a:r>
                        <a:rPr lang="en-US" dirty="0"/>
                        <a:t>Replacement</a:t>
                      </a:r>
                    </a:p>
                  </a:txBody>
                  <a:tcPr/>
                </a:tc>
                <a:extLst>
                  <a:ext uri="{0D108BD9-81ED-4DB2-BD59-A6C34878D82A}">
                    <a16:rowId xmlns:a16="http://schemas.microsoft.com/office/drawing/2014/main" val="1632236655"/>
                  </a:ext>
                </a:extLst>
              </a:tr>
              <a:tr h="285567">
                <a:tc>
                  <a:txBody>
                    <a:bodyPr/>
                    <a:lstStyle/>
                    <a:p>
                      <a:pPr algn="l" fontAlgn="b"/>
                      <a:r>
                        <a:rPr lang="en-US" sz="1100" b="0" i="0" u="none" strike="noStrike" dirty="0">
                          <a:solidFill>
                            <a:srgbClr val="000000"/>
                          </a:solidFill>
                          <a:effectLst/>
                          <a:latin typeface="Calibri" panose="020F0502020204030204" pitchFamily="34" charset="0"/>
                        </a:rPr>
                        <a:t>Modesto, CA</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42,397</a:t>
                      </a:r>
                    </a:p>
                  </a:txBody>
                  <a:tcPr marL="6350" marR="6350" marT="6350" marB="0" anchor="b"/>
                </a:tc>
                <a:tc>
                  <a:txBody>
                    <a:bodyPr/>
                    <a:lstStyle/>
                    <a:p>
                      <a:r>
                        <a:rPr lang="en-US" dirty="0"/>
                        <a:t>Replacement</a:t>
                      </a:r>
                    </a:p>
                  </a:txBody>
                  <a:tcPr/>
                </a:tc>
                <a:extLst>
                  <a:ext uri="{0D108BD9-81ED-4DB2-BD59-A6C34878D82A}">
                    <a16:rowId xmlns:a16="http://schemas.microsoft.com/office/drawing/2014/main" val="2463631261"/>
                  </a:ext>
                </a:extLst>
              </a:tr>
              <a:tr h="285567">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Murrieta, CA</a:t>
                      </a:r>
                    </a:p>
                  </a:txBody>
                  <a:tcPr marL="6350" marR="6350" marT="6350" marB="0" anchor="b"/>
                </a:tc>
                <a:tc>
                  <a:txBody>
                    <a:bodyPr/>
                    <a:lstStyle/>
                    <a:p>
                      <a:pPr algn="ctr" fontAlgn="b"/>
                      <a:r>
                        <a:rPr lang="en-US" sz="1100" b="0" i="0" u="none" strike="noStrike" dirty="0">
                          <a:solidFill>
                            <a:srgbClr val="000000"/>
                          </a:solidFill>
                          <a:effectLst/>
                          <a:highlight>
                            <a:srgbClr val="FFFF00"/>
                          </a:highlight>
                          <a:latin typeface="Calibri" panose="020F0502020204030204" pitchFamily="34" charset="0"/>
                        </a:rPr>
                        <a:t>25,732</a:t>
                      </a:r>
                    </a:p>
                  </a:txBody>
                  <a:tcPr marL="6350" marR="6350" marT="6350" marB="0" anchor="b"/>
                </a:tc>
                <a:tc>
                  <a:txBody>
                    <a:bodyPr/>
                    <a:lstStyle/>
                    <a:p>
                      <a:r>
                        <a:rPr lang="en-US" dirty="0">
                          <a:highlight>
                            <a:srgbClr val="FFFF00"/>
                          </a:highlight>
                        </a:rPr>
                        <a:t>New </a:t>
                      </a:r>
                    </a:p>
                  </a:txBody>
                  <a:tcPr/>
                </a:tc>
                <a:extLst>
                  <a:ext uri="{0D108BD9-81ED-4DB2-BD59-A6C34878D82A}">
                    <a16:rowId xmlns:a16="http://schemas.microsoft.com/office/drawing/2014/main" val="2275306846"/>
                  </a:ext>
                </a:extLst>
              </a:tr>
              <a:tr h="285567">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Victorville, CA</a:t>
                      </a:r>
                    </a:p>
                  </a:txBody>
                  <a:tcPr marL="6350" marR="6350" marT="6350" marB="0" anchor="b"/>
                </a:tc>
                <a:tc>
                  <a:txBody>
                    <a:bodyPr/>
                    <a:lstStyle/>
                    <a:p>
                      <a:pPr algn="ctr" fontAlgn="b"/>
                      <a:r>
                        <a:rPr lang="en-US" sz="1100" b="0" i="0" u="none" strike="noStrike" dirty="0">
                          <a:solidFill>
                            <a:srgbClr val="000000"/>
                          </a:solidFill>
                          <a:effectLst/>
                          <a:highlight>
                            <a:srgbClr val="FFFF00"/>
                          </a:highlight>
                          <a:latin typeface="Calibri" panose="020F0502020204030204" pitchFamily="34" charset="0"/>
                        </a:rPr>
                        <a:t>22,000</a:t>
                      </a:r>
                    </a:p>
                  </a:txBody>
                  <a:tcPr marL="6350" marR="6350" marT="6350" marB="0" anchor="b"/>
                </a:tc>
                <a:tc>
                  <a:txBody>
                    <a:bodyPr/>
                    <a:lstStyle/>
                    <a:p>
                      <a:r>
                        <a:rPr lang="en-US" dirty="0">
                          <a:highlight>
                            <a:srgbClr val="FFFF00"/>
                          </a:highlight>
                        </a:rPr>
                        <a:t>New</a:t>
                      </a:r>
                    </a:p>
                  </a:txBody>
                  <a:tcPr/>
                </a:tc>
                <a:extLst>
                  <a:ext uri="{0D108BD9-81ED-4DB2-BD59-A6C34878D82A}">
                    <a16:rowId xmlns:a16="http://schemas.microsoft.com/office/drawing/2014/main" val="4003064604"/>
                  </a:ext>
                </a:extLst>
              </a:tr>
              <a:tr h="285567">
                <a:tc>
                  <a:txBody>
                    <a:bodyPr/>
                    <a:lstStyle/>
                    <a:p>
                      <a:pPr algn="l" fontAlgn="b"/>
                      <a:r>
                        <a:rPr lang="en-US" sz="1100" b="0" i="0" u="none" strike="noStrike" dirty="0">
                          <a:solidFill>
                            <a:srgbClr val="000000"/>
                          </a:solidFill>
                          <a:effectLst/>
                          <a:latin typeface="Calibri" panose="020F0502020204030204" pitchFamily="34" charset="0"/>
                        </a:rPr>
                        <a:t>San Diego, CA Research</a:t>
                      </a: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41,252</a:t>
                      </a:r>
                    </a:p>
                  </a:txBody>
                  <a:tcPr marL="6350" marR="6350" marT="6350" marB="0" anchor="b"/>
                </a:tc>
                <a:tc>
                  <a:txBody>
                    <a:bodyPr/>
                    <a:lstStyle/>
                    <a:p>
                      <a:r>
                        <a:rPr lang="en-US" dirty="0"/>
                        <a:t>Replacement</a:t>
                      </a:r>
                    </a:p>
                  </a:txBody>
                  <a:tcPr/>
                </a:tc>
                <a:extLst>
                  <a:ext uri="{0D108BD9-81ED-4DB2-BD59-A6C34878D82A}">
                    <a16:rowId xmlns:a16="http://schemas.microsoft.com/office/drawing/2014/main" val="2320987031"/>
                  </a:ext>
                </a:extLst>
              </a:tr>
            </a:tbl>
          </a:graphicData>
        </a:graphic>
      </p:graphicFrame>
    </p:spTree>
    <p:extLst>
      <p:ext uri="{BB962C8B-B14F-4D97-AF65-F5344CB8AC3E}">
        <p14:creationId xmlns:p14="http://schemas.microsoft.com/office/powerpoint/2010/main" val="279031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350" dirty="0">
                <a:latin typeface="Arial" panose="020B0604020202020204" pitchFamily="34" charset="0"/>
                <a:cs typeface="Arial" panose="020B0604020202020204" pitchFamily="34" charset="0"/>
              </a:rPr>
              <a:t>Leasing - TX</a:t>
            </a:r>
          </a:p>
        </p:txBody>
      </p:sp>
      <p:sp>
        <p:nvSpPr>
          <p:cNvPr id="8" name="TextBox 7">
            <a:extLst>
              <a:ext uri="{FF2B5EF4-FFF2-40B4-BE49-F238E27FC236}">
                <a16:creationId xmlns:a16="http://schemas.microsoft.com/office/drawing/2014/main" id="{C2EC3B6A-B8B2-638D-C252-59AED58D8DDA}"/>
              </a:ext>
            </a:extLst>
          </p:cNvPr>
          <p:cNvSpPr txBox="1"/>
          <p:nvPr/>
        </p:nvSpPr>
        <p:spPr>
          <a:xfrm>
            <a:off x="1667429" y="3926543"/>
            <a:ext cx="5800819" cy="507831"/>
          </a:xfrm>
          <a:prstGeom prst="rect">
            <a:avLst/>
          </a:prstGeom>
          <a:noFill/>
        </p:spPr>
        <p:txBody>
          <a:bodyPr wrap="none" rtlCol="0">
            <a:spAutoFit/>
          </a:bodyPr>
          <a:lstStyle/>
          <a:p>
            <a:pPr marL="214313" indent="-214313" defTabSz="685800">
              <a:buFont typeface="Arial" panose="020B0604020202020204" pitchFamily="34" charset="0"/>
              <a:buChar char="•"/>
            </a:pPr>
            <a:r>
              <a:rPr lang="en-US" sz="1350" dirty="0">
                <a:solidFill>
                  <a:prstClr val="black"/>
                </a:solidFill>
                <a:latin typeface="Calibri"/>
              </a:rPr>
              <a:t>New –  Lease with new terms and conditions and new lease contract number</a:t>
            </a:r>
          </a:p>
          <a:p>
            <a:pPr marL="214313" indent="-214313" defTabSz="685800">
              <a:buFont typeface="Arial" panose="020B0604020202020204" pitchFamily="34" charset="0"/>
              <a:buChar char="•"/>
            </a:pPr>
            <a:r>
              <a:rPr lang="en-US" sz="1350" dirty="0">
                <a:solidFill>
                  <a:prstClr val="black"/>
                </a:solidFill>
                <a:latin typeface="Calibri"/>
              </a:rPr>
              <a:t>New Replacing – Replace an existing expiring lease </a:t>
            </a:r>
          </a:p>
        </p:txBody>
      </p:sp>
      <p:pic>
        <p:nvPicPr>
          <p:cNvPr id="9" name="Picture 8">
            <a:extLst>
              <a:ext uri="{FF2B5EF4-FFF2-40B4-BE49-F238E27FC236}">
                <a16:creationId xmlns:a16="http://schemas.microsoft.com/office/drawing/2014/main" id="{5864EE0E-9CF4-E887-DE70-B80C4C473142}"/>
              </a:ext>
            </a:extLst>
          </p:cNvPr>
          <p:cNvPicPr>
            <a:picLocks noChangeAspect="1"/>
          </p:cNvPicPr>
          <p:nvPr/>
        </p:nvPicPr>
        <p:blipFill>
          <a:blip r:embed="rId3"/>
          <a:stretch>
            <a:fillRect/>
          </a:stretch>
        </p:blipFill>
        <p:spPr>
          <a:xfrm>
            <a:off x="792915" y="732210"/>
            <a:ext cx="7558171" cy="2926051"/>
          </a:xfrm>
          <a:prstGeom prst="rect">
            <a:avLst/>
          </a:prstGeom>
        </p:spPr>
      </p:pic>
    </p:spTree>
    <p:extLst>
      <p:ext uri="{BB962C8B-B14F-4D97-AF65-F5344CB8AC3E}">
        <p14:creationId xmlns:p14="http://schemas.microsoft.com/office/powerpoint/2010/main" val="414875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350" dirty="0">
                <a:latin typeface="Arial" panose="020B0604020202020204" pitchFamily="34" charset="0"/>
                <a:cs typeface="Arial" panose="020B0604020202020204" pitchFamily="34" charset="0"/>
              </a:rPr>
              <a:t>Leasing – OK /CO /MT /ID</a:t>
            </a:r>
          </a:p>
        </p:txBody>
      </p:sp>
      <p:sp>
        <p:nvSpPr>
          <p:cNvPr id="8" name="TextBox 7">
            <a:extLst>
              <a:ext uri="{FF2B5EF4-FFF2-40B4-BE49-F238E27FC236}">
                <a16:creationId xmlns:a16="http://schemas.microsoft.com/office/drawing/2014/main" id="{C2EC3B6A-B8B2-638D-C252-59AED58D8DDA}"/>
              </a:ext>
            </a:extLst>
          </p:cNvPr>
          <p:cNvSpPr txBox="1"/>
          <p:nvPr/>
        </p:nvSpPr>
        <p:spPr>
          <a:xfrm>
            <a:off x="1667429" y="3926543"/>
            <a:ext cx="5800819" cy="507831"/>
          </a:xfrm>
          <a:prstGeom prst="rect">
            <a:avLst/>
          </a:prstGeom>
          <a:noFill/>
        </p:spPr>
        <p:txBody>
          <a:bodyPr wrap="none" rtlCol="0">
            <a:spAutoFit/>
          </a:bodyPr>
          <a:lstStyle/>
          <a:p>
            <a:pPr marL="214313" indent="-214313" defTabSz="685800">
              <a:buFont typeface="Arial" panose="020B0604020202020204" pitchFamily="34" charset="0"/>
              <a:buChar char="•"/>
            </a:pPr>
            <a:r>
              <a:rPr lang="en-US" sz="1350" dirty="0">
                <a:solidFill>
                  <a:prstClr val="black"/>
                </a:solidFill>
                <a:latin typeface="Calibri"/>
              </a:rPr>
              <a:t>New –  Lease with new terms and conditions and new lease contract number</a:t>
            </a:r>
          </a:p>
          <a:p>
            <a:pPr marL="214313" indent="-214313" defTabSz="685800">
              <a:buFont typeface="Arial" panose="020B0604020202020204" pitchFamily="34" charset="0"/>
              <a:buChar char="•"/>
            </a:pPr>
            <a:r>
              <a:rPr lang="en-US" sz="1350" dirty="0">
                <a:solidFill>
                  <a:prstClr val="black"/>
                </a:solidFill>
                <a:latin typeface="Calibri"/>
              </a:rPr>
              <a:t>New Replacing – Replace an existing expiring lease </a:t>
            </a:r>
          </a:p>
        </p:txBody>
      </p:sp>
      <p:graphicFrame>
        <p:nvGraphicFramePr>
          <p:cNvPr id="3" name="Table 3">
            <a:extLst>
              <a:ext uri="{FF2B5EF4-FFF2-40B4-BE49-F238E27FC236}">
                <a16:creationId xmlns:a16="http://schemas.microsoft.com/office/drawing/2014/main" id="{52439838-5AD6-12F5-EB7A-DFBC9A1BE81A}"/>
              </a:ext>
            </a:extLst>
          </p:cNvPr>
          <p:cNvGraphicFramePr>
            <a:graphicFrameLocks noGrp="1"/>
          </p:cNvGraphicFramePr>
          <p:nvPr/>
        </p:nvGraphicFramePr>
        <p:xfrm>
          <a:off x="295836" y="677173"/>
          <a:ext cx="8323730" cy="2886298"/>
        </p:xfrm>
        <a:graphic>
          <a:graphicData uri="http://schemas.openxmlformats.org/drawingml/2006/table">
            <a:tbl>
              <a:tblPr firstRow="1" bandRow="1">
                <a:tableStyleId>{93296810-A885-4BE3-A3E7-6D5BEEA58F35}</a:tableStyleId>
              </a:tblPr>
              <a:tblGrid>
                <a:gridCol w="2616328">
                  <a:extLst>
                    <a:ext uri="{9D8B030D-6E8A-4147-A177-3AD203B41FA5}">
                      <a16:colId xmlns:a16="http://schemas.microsoft.com/office/drawing/2014/main" val="4294605362"/>
                    </a:ext>
                  </a:extLst>
                </a:gridCol>
                <a:gridCol w="2975069">
                  <a:extLst>
                    <a:ext uri="{9D8B030D-6E8A-4147-A177-3AD203B41FA5}">
                      <a16:colId xmlns:a16="http://schemas.microsoft.com/office/drawing/2014/main" val="966946260"/>
                    </a:ext>
                  </a:extLst>
                </a:gridCol>
                <a:gridCol w="2732333">
                  <a:extLst>
                    <a:ext uri="{9D8B030D-6E8A-4147-A177-3AD203B41FA5}">
                      <a16:colId xmlns:a16="http://schemas.microsoft.com/office/drawing/2014/main" val="615653890"/>
                    </a:ext>
                  </a:extLst>
                </a:gridCol>
              </a:tblGrid>
              <a:tr h="362465">
                <a:tc>
                  <a:txBody>
                    <a:bodyPr/>
                    <a:lstStyle/>
                    <a:p>
                      <a:pPr algn="ctr" fontAlgn="b"/>
                      <a:r>
                        <a:rPr lang="en-US" sz="1400" b="1" i="0" u="none" strike="noStrike" dirty="0">
                          <a:solidFill>
                            <a:srgbClr val="000000"/>
                          </a:solidFill>
                          <a:effectLst/>
                          <a:latin typeface="+mj-lt"/>
                        </a:rPr>
                        <a:t>Location</a:t>
                      </a:r>
                    </a:p>
                  </a:txBody>
                  <a:tcPr marL="6350" marR="6350" marT="6350" marB="0" anchor="b"/>
                </a:tc>
                <a:tc>
                  <a:txBody>
                    <a:bodyPr/>
                    <a:lstStyle/>
                    <a:p>
                      <a:pPr algn="ctr"/>
                      <a:r>
                        <a:rPr lang="en-US" sz="1400" b="1" dirty="0">
                          <a:solidFill>
                            <a:schemeClr val="tx1"/>
                          </a:solidFill>
                          <a:latin typeface="+mj-lt"/>
                        </a:rPr>
                        <a:t>Proposed sized</a:t>
                      </a:r>
                    </a:p>
                  </a:txBody>
                  <a:tcPr/>
                </a:tc>
                <a:tc>
                  <a:txBody>
                    <a:bodyPr/>
                    <a:lstStyle/>
                    <a:p>
                      <a:pPr algn="ctr"/>
                      <a:r>
                        <a:rPr lang="en-US" sz="1400" b="1" dirty="0">
                          <a:solidFill>
                            <a:schemeClr val="tx1"/>
                          </a:solidFill>
                          <a:latin typeface="+mj-lt"/>
                        </a:rPr>
                        <a:t>New/Replacement</a:t>
                      </a:r>
                    </a:p>
                  </a:txBody>
                  <a:tcPr/>
                </a:tc>
                <a:extLst>
                  <a:ext uri="{0D108BD9-81ED-4DB2-BD59-A6C34878D82A}">
                    <a16:rowId xmlns:a16="http://schemas.microsoft.com/office/drawing/2014/main" val="34017317"/>
                  </a:ext>
                </a:extLst>
              </a:tr>
              <a:tr h="375890">
                <a:tc>
                  <a:txBody>
                    <a:bodyPr/>
                    <a:lstStyle/>
                    <a:p>
                      <a:pPr marL="0" marR="0" lvl="0" indent="0" algn="l" defTabSz="457189" rtl="0" eaLnBrk="1" fontAlgn="b"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OKC, OK - Other   </a:t>
                      </a:r>
                    </a:p>
                  </a:txBody>
                  <a:tcPr marL="6350" marR="6350" marT="6350" marB="0" anchor="b"/>
                </a:tc>
                <a:tc>
                  <a:txBody>
                    <a:bodyPr/>
                    <a:lstStyle/>
                    <a:p>
                      <a:pPr marL="0" marR="0" lvl="0" indent="0" algn="ctr" defTabSz="457189" rtl="0" eaLnBrk="1" fontAlgn="b"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22,299 </a:t>
                      </a:r>
                      <a:r>
                        <a:rPr lang="en-US" sz="1500" b="0" i="0" u="none" strike="noStrike" dirty="0">
                          <a:solidFill>
                            <a:srgbClr val="000000"/>
                          </a:solidFill>
                          <a:effectLst/>
                          <a:latin typeface="Calibri" panose="020F0502020204030204" pitchFamily="34" charset="0"/>
                        </a:rPr>
                        <a:t>RSF</a:t>
                      </a:r>
                      <a:endPar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350" marR="6350" marT="6350" marB="0" anchor="b"/>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a:ea typeface="+mn-ea"/>
                          <a:cs typeface="+mn-cs"/>
                        </a:rPr>
                        <a:t>New</a:t>
                      </a:r>
                    </a:p>
                  </a:txBody>
                  <a:tcPr/>
                </a:tc>
                <a:extLst>
                  <a:ext uri="{0D108BD9-81ED-4DB2-BD59-A6C34878D82A}">
                    <a16:rowId xmlns:a16="http://schemas.microsoft.com/office/drawing/2014/main" val="246431333"/>
                  </a:ext>
                </a:extLst>
              </a:tr>
              <a:tr h="375890">
                <a:tc>
                  <a:txBody>
                    <a:bodyPr/>
                    <a:lstStyle/>
                    <a:p>
                      <a:pPr marL="0" marR="0" lvl="0" indent="0" algn="l" defTabSz="457189" rtl="0" eaLnBrk="1" fontAlgn="b"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Norman, OK – CBOC </a:t>
                      </a:r>
                    </a:p>
                  </a:txBody>
                  <a:tcPr marL="6350" marR="6350" marT="6350" marB="0" anchor="b"/>
                </a:tc>
                <a:tc>
                  <a:txBody>
                    <a:bodyPr/>
                    <a:lstStyle/>
                    <a:p>
                      <a:pPr marL="0" marR="0" lvl="0" indent="0" algn="ctr" defTabSz="457189" rtl="0" eaLnBrk="1" fontAlgn="b"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20,535 </a:t>
                      </a:r>
                      <a:r>
                        <a:rPr lang="en-US" sz="1500" b="0" i="0" u="none" strike="noStrike" dirty="0">
                          <a:solidFill>
                            <a:srgbClr val="000000"/>
                          </a:solidFill>
                          <a:effectLst/>
                          <a:latin typeface="Calibri" panose="020F0502020204030204" pitchFamily="34" charset="0"/>
                        </a:rPr>
                        <a:t>RSF</a:t>
                      </a:r>
                      <a:endPar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350" marR="6350" marT="6350" marB="0" anchor="b"/>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New Replacing</a:t>
                      </a:r>
                    </a:p>
                  </a:txBody>
                  <a:tcPr/>
                </a:tc>
                <a:extLst>
                  <a:ext uri="{0D108BD9-81ED-4DB2-BD59-A6C34878D82A}">
                    <a16:rowId xmlns:a16="http://schemas.microsoft.com/office/drawing/2014/main" val="4232533650"/>
                  </a:ext>
                </a:extLst>
              </a:tr>
              <a:tr h="375890">
                <a:tc>
                  <a:txBody>
                    <a:bodyPr/>
                    <a:lstStyle/>
                    <a:p>
                      <a:pPr marL="0" marR="0" lvl="0" indent="0" algn="l" defTabSz="457189" rtl="0" eaLnBrk="1" fontAlgn="b"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Denver, CO – Other </a:t>
                      </a:r>
                    </a:p>
                  </a:txBody>
                  <a:tcPr marL="6350" marR="6350" marT="6350" marB="0" anchor="b"/>
                </a:tc>
                <a:tc>
                  <a:txBody>
                    <a:bodyPr/>
                    <a:lstStyle/>
                    <a:p>
                      <a:pPr marL="0" marR="0" lvl="0" indent="0" algn="ctr" defTabSz="457189" rtl="0" eaLnBrk="1" fontAlgn="b"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9,000 </a:t>
                      </a:r>
                      <a:r>
                        <a:rPr lang="en-US" sz="1500" b="0" i="0" u="none" strike="noStrike" dirty="0">
                          <a:solidFill>
                            <a:srgbClr val="000000"/>
                          </a:solidFill>
                          <a:effectLst/>
                          <a:latin typeface="Calibri" panose="020F0502020204030204" pitchFamily="34" charset="0"/>
                        </a:rPr>
                        <a:t>RSF</a:t>
                      </a:r>
                      <a:endPar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350" marR="6350" marT="6350" marB="0" anchor="b"/>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New Replacing</a:t>
                      </a:r>
                    </a:p>
                  </a:txBody>
                  <a:tcPr/>
                </a:tc>
                <a:extLst>
                  <a:ext uri="{0D108BD9-81ED-4DB2-BD59-A6C34878D82A}">
                    <a16:rowId xmlns:a16="http://schemas.microsoft.com/office/drawing/2014/main" val="1105838459"/>
                  </a:ext>
                </a:extLst>
              </a:tr>
              <a:tr h="375890">
                <a:tc>
                  <a:txBody>
                    <a:bodyPr/>
                    <a:lstStyle/>
                    <a:p>
                      <a:pPr algn="l" fontAlgn="b"/>
                      <a:r>
                        <a:rPr lang="en-US" sz="1500" b="0" i="0" u="none" strike="noStrike" dirty="0">
                          <a:solidFill>
                            <a:srgbClr val="000000"/>
                          </a:solidFill>
                          <a:effectLst/>
                          <a:latin typeface="Calibri" panose="020F0502020204030204" pitchFamily="34" charset="0"/>
                        </a:rPr>
                        <a:t>Miles City, MT – CLC </a:t>
                      </a:r>
                    </a:p>
                  </a:txBody>
                  <a:tcPr marL="6350" marR="6350" marT="6350" marB="0" anchor="b"/>
                </a:tc>
                <a:tc>
                  <a:txBody>
                    <a:bodyPr/>
                    <a:lstStyle/>
                    <a:p>
                      <a:pPr algn="ctr" fontAlgn="b"/>
                      <a:r>
                        <a:rPr lang="en-US" sz="1500" b="0" i="0" u="none" strike="noStrike" dirty="0">
                          <a:solidFill>
                            <a:srgbClr val="000000"/>
                          </a:solidFill>
                          <a:effectLst/>
                          <a:latin typeface="Calibri" panose="020F0502020204030204" pitchFamily="34" charset="0"/>
                        </a:rPr>
                        <a:t>18,000 RSF</a:t>
                      </a:r>
                    </a:p>
                  </a:txBody>
                  <a:tcPr marL="6350" marR="6350" marT="6350" marB="0" anchor="b"/>
                </a:tc>
                <a:tc>
                  <a:txBody>
                    <a:bodyPr/>
                    <a:lstStyle/>
                    <a:p>
                      <a:r>
                        <a:rPr lang="en-US" sz="1500" dirty="0"/>
                        <a:t>New</a:t>
                      </a:r>
                    </a:p>
                  </a:txBody>
                  <a:tcPr/>
                </a:tc>
                <a:extLst>
                  <a:ext uri="{0D108BD9-81ED-4DB2-BD59-A6C34878D82A}">
                    <a16:rowId xmlns:a16="http://schemas.microsoft.com/office/drawing/2014/main" val="1961558290"/>
                  </a:ext>
                </a:extLst>
              </a:tr>
              <a:tr h="375890">
                <a:tc>
                  <a:txBody>
                    <a:bodyPr/>
                    <a:lstStyle/>
                    <a:p>
                      <a:pPr marL="0" marR="0" lvl="0" indent="0" algn="l" defTabSz="457189" rtl="0" eaLnBrk="1" fontAlgn="b"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Lewistown, MT – CBOC </a:t>
                      </a:r>
                    </a:p>
                  </a:txBody>
                  <a:tcPr marL="6350" marR="6350" marT="6350" marB="0" anchor="b"/>
                </a:tc>
                <a:tc>
                  <a:txBody>
                    <a:bodyPr/>
                    <a:lstStyle/>
                    <a:p>
                      <a:pPr marL="0" marR="0" lvl="0" indent="0" algn="ctr" defTabSz="457189" rtl="0" eaLnBrk="1" fontAlgn="b"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5,000 </a:t>
                      </a:r>
                      <a:r>
                        <a:rPr lang="en-US" sz="1500" b="0" i="0" u="none" strike="noStrike" dirty="0">
                          <a:solidFill>
                            <a:srgbClr val="000000"/>
                          </a:solidFill>
                          <a:effectLst/>
                          <a:latin typeface="Calibri" panose="020F0502020204030204" pitchFamily="34" charset="0"/>
                        </a:rPr>
                        <a:t>RSF</a:t>
                      </a:r>
                      <a:endPar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350" marR="6350" marT="6350" marB="0" anchor="b"/>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New Replacing</a:t>
                      </a:r>
                    </a:p>
                  </a:txBody>
                  <a:tcPr/>
                </a:tc>
                <a:extLst>
                  <a:ext uri="{0D108BD9-81ED-4DB2-BD59-A6C34878D82A}">
                    <a16:rowId xmlns:a16="http://schemas.microsoft.com/office/drawing/2014/main" val="1632236655"/>
                  </a:ext>
                </a:extLst>
              </a:tr>
              <a:tr h="644383">
                <a:tc>
                  <a:txBody>
                    <a:bodyPr/>
                    <a:lstStyle/>
                    <a:p>
                      <a:pPr algn="l" fontAlgn="b"/>
                      <a:r>
                        <a:rPr lang="en-US" sz="1500" b="0" i="0" u="none" strike="noStrike" dirty="0">
                          <a:solidFill>
                            <a:srgbClr val="000000"/>
                          </a:solidFill>
                          <a:effectLst/>
                          <a:latin typeface="Calibri" panose="020F0502020204030204" pitchFamily="34" charset="0"/>
                        </a:rPr>
                        <a:t>Boise, ID – Other</a:t>
                      </a:r>
                    </a:p>
                  </a:txBody>
                  <a:tcPr marL="6350" marR="6350" marT="6350" marB="0" anchor="b"/>
                </a:tc>
                <a:tc>
                  <a:txBody>
                    <a:bodyPr/>
                    <a:lstStyle/>
                    <a:p>
                      <a:pPr algn="ctr" fontAlgn="b"/>
                      <a:r>
                        <a:rPr lang="en-US" sz="1500" b="0" i="0" u="none" strike="noStrike" dirty="0">
                          <a:solidFill>
                            <a:srgbClr val="000000"/>
                          </a:solidFill>
                          <a:effectLst/>
                          <a:latin typeface="Calibri" panose="020F0502020204030204" pitchFamily="34" charset="0"/>
                        </a:rPr>
                        <a:t>20,875 RSF</a:t>
                      </a:r>
                    </a:p>
                  </a:txBody>
                  <a:tcPr marL="6350" marR="6350" marT="6350" marB="0" anchor="b"/>
                </a:tc>
                <a:tc>
                  <a:txBody>
                    <a:bodyPr/>
                    <a:lstStyle/>
                    <a:p>
                      <a:endParaRPr lang="en-US" sz="1500" dirty="0"/>
                    </a:p>
                    <a:p>
                      <a:r>
                        <a:rPr lang="en-US" sz="1500" dirty="0"/>
                        <a:t>New</a:t>
                      </a:r>
                    </a:p>
                  </a:txBody>
                  <a:tcPr/>
                </a:tc>
                <a:extLst>
                  <a:ext uri="{0D108BD9-81ED-4DB2-BD59-A6C34878D82A}">
                    <a16:rowId xmlns:a16="http://schemas.microsoft.com/office/drawing/2014/main" val="2463631261"/>
                  </a:ext>
                </a:extLst>
              </a:tr>
            </a:tbl>
          </a:graphicData>
        </a:graphic>
      </p:graphicFrame>
    </p:spTree>
    <p:extLst>
      <p:ext uri="{BB962C8B-B14F-4D97-AF65-F5344CB8AC3E}">
        <p14:creationId xmlns:p14="http://schemas.microsoft.com/office/powerpoint/2010/main" val="170993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1"/>
            <a:ext cx="8229600" cy="3394472"/>
          </a:xfrm>
        </p:spPr>
        <p:txBody>
          <a:bodyPr>
            <a:normAutofit/>
          </a:bodyPr>
          <a:lstStyle/>
          <a:p>
            <a:pPr marL="42863" indent="0">
              <a:buNone/>
            </a:pPr>
            <a:endParaRPr lang="en-US" dirty="0"/>
          </a:p>
          <a:p>
            <a:pPr marL="42863" indent="0">
              <a:buNone/>
            </a:pPr>
            <a:endParaRPr lang="en-US" dirty="0"/>
          </a:p>
          <a:p>
            <a:pPr marL="42863" indent="0">
              <a:buNone/>
            </a:pPr>
            <a:r>
              <a:rPr lang="en-US" dirty="0"/>
              <a:t>Dr. Katrina Baptiste, Department of Veterans Affairs, Office of Construction &amp; Facilities Management / Office of Real Property</a:t>
            </a:r>
          </a:p>
          <a:p>
            <a:pPr marL="42863" indent="0">
              <a:buNone/>
            </a:pPr>
            <a:endParaRPr lang="en-US" dirty="0"/>
          </a:p>
          <a:p>
            <a:pPr marL="42863" indent="0">
              <a:buNone/>
            </a:pPr>
            <a:endParaRPr lang="en-US" dirty="0"/>
          </a:p>
          <a:p>
            <a:endParaRPr lang="en-US" dirty="0"/>
          </a:p>
          <a:p>
            <a:pPr lvl="1"/>
            <a:endParaRPr lang="en-US" dirty="0"/>
          </a:p>
          <a:p>
            <a:endParaRPr lang="en-US" dirty="0"/>
          </a:p>
          <a:p>
            <a:pPr lvl="1"/>
            <a:endParaRPr lang="en-US" dirty="0"/>
          </a:p>
        </p:txBody>
      </p:sp>
      <p:sp>
        <p:nvSpPr>
          <p:cNvPr id="4" name="Title 3">
            <a:extLst>
              <a:ext uri="{FF2B5EF4-FFF2-40B4-BE49-F238E27FC236}">
                <a16:creationId xmlns:a16="http://schemas.microsoft.com/office/drawing/2014/main" id="{2FA2994B-DC0A-4BF6-8EAC-7AD77ABA8503}"/>
              </a:ext>
            </a:extLst>
          </p:cNvPr>
          <p:cNvSpPr txBox="1">
            <a:spLocks/>
          </p:cNvSpPr>
          <p:nvPr/>
        </p:nvSpPr>
        <p:spPr>
          <a:xfrm>
            <a:off x="-1" y="0"/>
            <a:ext cx="9144000" cy="600164"/>
          </a:xfrm>
          <a:prstGeom prst="rect">
            <a:avLst/>
          </a:prstGeom>
          <a:solidFill>
            <a:schemeClr val="tx2">
              <a:lumMod val="75000"/>
            </a:schemeClr>
          </a:solidFill>
          <a:ln>
            <a:noFill/>
          </a:ln>
        </p:spPr>
        <p:style>
          <a:lnRef idx="3">
            <a:schemeClr val="lt1"/>
          </a:lnRef>
          <a:fillRef idx="1">
            <a:schemeClr val="accent2"/>
          </a:fillRef>
          <a:effectRef idx="1">
            <a:schemeClr val="accent2"/>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j-ea"/>
                <a:cs typeface="+mj-cs"/>
              </a:rPr>
              <a:t>VA Leasing Opportunities</a:t>
            </a:r>
          </a:p>
        </p:txBody>
      </p:sp>
    </p:spTree>
    <p:extLst>
      <p:ext uri="{BB962C8B-B14F-4D97-AF65-F5344CB8AC3E}">
        <p14:creationId xmlns:p14="http://schemas.microsoft.com/office/powerpoint/2010/main" val="1292234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350" dirty="0">
                <a:latin typeface="Arial" panose="020B0604020202020204" pitchFamily="34" charset="0"/>
                <a:cs typeface="Arial" panose="020B0604020202020204" pitchFamily="34" charset="0"/>
              </a:rPr>
              <a:t>Leasing – NV /OR /WA  /HI</a:t>
            </a:r>
          </a:p>
        </p:txBody>
      </p:sp>
      <p:sp>
        <p:nvSpPr>
          <p:cNvPr id="8" name="TextBox 7">
            <a:extLst>
              <a:ext uri="{FF2B5EF4-FFF2-40B4-BE49-F238E27FC236}">
                <a16:creationId xmlns:a16="http://schemas.microsoft.com/office/drawing/2014/main" id="{C2EC3B6A-B8B2-638D-C252-59AED58D8DDA}"/>
              </a:ext>
            </a:extLst>
          </p:cNvPr>
          <p:cNvSpPr txBox="1"/>
          <p:nvPr/>
        </p:nvSpPr>
        <p:spPr>
          <a:xfrm>
            <a:off x="1667429" y="3926543"/>
            <a:ext cx="5800819" cy="507831"/>
          </a:xfrm>
          <a:prstGeom prst="rect">
            <a:avLst/>
          </a:prstGeom>
          <a:noFill/>
        </p:spPr>
        <p:txBody>
          <a:bodyPr wrap="none" rtlCol="0">
            <a:spAutoFit/>
          </a:bodyPr>
          <a:lstStyle/>
          <a:p>
            <a:pPr marL="214313" indent="-214313" defTabSz="685800">
              <a:buFont typeface="Arial" panose="020B0604020202020204" pitchFamily="34" charset="0"/>
              <a:buChar char="•"/>
            </a:pPr>
            <a:r>
              <a:rPr lang="en-US" sz="1350" dirty="0">
                <a:solidFill>
                  <a:prstClr val="black"/>
                </a:solidFill>
                <a:latin typeface="Calibri"/>
              </a:rPr>
              <a:t>New –  Lease with new terms and conditions and new lease contract number</a:t>
            </a:r>
          </a:p>
          <a:p>
            <a:pPr marL="214313" indent="-214313" defTabSz="685800">
              <a:buFont typeface="Arial" panose="020B0604020202020204" pitchFamily="34" charset="0"/>
              <a:buChar char="•"/>
            </a:pPr>
            <a:r>
              <a:rPr lang="en-US" sz="1350" dirty="0">
                <a:solidFill>
                  <a:prstClr val="black"/>
                </a:solidFill>
                <a:latin typeface="Calibri"/>
              </a:rPr>
              <a:t>New Replacing – Replace an existing expiring lease </a:t>
            </a:r>
          </a:p>
        </p:txBody>
      </p:sp>
      <p:graphicFrame>
        <p:nvGraphicFramePr>
          <p:cNvPr id="2" name="Table 3">
            <a:extLst>
              <a:ext uri="{FF2B5EF4-FFF2-40B4-BE49-F238E27FC236}">
                <a16:creationId xmlns:a16="http://schemas.microsoft.com/office/drawing/2014/main" id="{4AB90B42-7EA7-D438-CFAD-370D86C69325}"/>
              </a:ext>
            </a:extLst>
          </p:cNvPr>
          <p:cNvGraphicFramePr>
            <a:graphicFrameLocks noGrp="1"/>
          </p:cNvGraphicFramePr>
          <p:nvPr/>
        </p:nvGraphicFramePr>
        <p:xfrm>
          <a:off x="610298" y="635792"/>
          <a:ext cx="7915135" cy="3332506"/>
        </p:xfrm>
        <a:graphic>
          <a:graphicData uri="http://schemas.openxmlformats.org/drawingml/2006/table">
            <a:tbl>
              <a:tblPr firstRow="1" bandRow="1">
                <a:tableStyleId>{93296810-A885-4BE3-A3E7-6D5BEEA58F35}</a:tableStyleId>
              </a:tblPr>
              <a:tblGrid>
                <a:gridCol w="2496951">
                  <a:extLst>
                    <a:ext uri="{9D8B030D-6E8A-4147-A177-3AD203B41FA5}">
                      <a16:colId xmlns:a16="http://schemas.microsoft.com/office/drawing/2014/main" val="4294605362"/>
                    </a:ext>
                  </a:extLst>
                </a:gridCol>
                <a:gridCol w="2824310">
                  <a:extLst>
                    <a:ext uri="{9D8B030D-6E8A-4147-A177-3AD203B41FA5}">
                      <a16:colId xmlns:a16="http://schemas.microsoft.com/office/drawing/2014/main" val="966946260"/>
                    </a:ext>
                  </a:extLst>
                </a:gridCol>
                <a:gridCol w="2593874">
                  <a:extLst>
                    <a:ext uri="{9D8B030D-6E8A-4147-A177-3AD203B41FA5}">
                      <a16:colId xmlns:a16="http://schemas.microsoft.com/office/drawing/2014/main" val="615653890"/>
                    </a:ext>
                  </a:extLst>
                </a:gridCol>
              </a:tblGrid>
              <a:tr h="308610">
                <a:tc>
                  <a:txBody>
                    <a:bodyPr/>
                    <a:lstStyle/>
                    <a:p>
                      <a:pPr algn="ctr" fontAlgn="b"/>
                      <a:r>
                        <a:rPr lang="en-US" sz="1400" b="1" i="0" u="none" strike="noStrike" dirty="0">
                          <a:solidFill>
                            <a:srgbClr val="000000"/>
                          </a:solidFill>
                          <a:effectLst/>
                          <a:latin typeface="+mj-lt"/>
                        </a:rPr>
                        <a:t>Location</a:t>
                      </a:r>
                    </a:p>
                  </a:txBody>
                  <a:tcPr marL="6350" marR="6350" marT="6350" marB="0" anchor="b"/>
                </a:tc>
                <a:tc>
                  <a:txBody>
                    <a:bodyPr/>
                    <a:lstStyle/>
                    <a:p>
                      <a:pPr algn="ctr"/>
                      <a:r>
                        <a:rPr lang="en-US" sz="1400" b="1" dirty="0">
                          <a:solidFill>
                            <a:schemeClr val="tx1"/>
                          </a:solidFill>
                          <a:latin typeface="+mj-lt"/>
                        </a:rPr>
                        <a:t>Proposed sized</a:t>
                      </a:r>
                    </a:p>
                  </a:txBody>
                  <a:tcPr/>
                </a:tc>
                <a:tc>
                  <a:txBody>
                    <a:bodyPr/>
                    <a:lstStyle/>
                    <a:p>
                      <a:pPr algn="ctr"/>
                      <a:r>
                        <a:rPr lang="en-US" sz="1400" b="1" dirty="0">
                          <a:solidFill>
                            <a:schemeClr val="tx1"/>
                          </a:solidFill>
                          <a:latin typeface="+mj-lt"/>
                        </a:rPr>
                        <a:t>New/Replacement</a:t>
                      </a:r>
                    </a:p>
                  </a:txBody>
                  <a:tcPr/>
                </a:tc>
                <a:extLst>
                  <a:ext uri="{0D108BD9-81ED-4DB2-BD59-A6C34878D82A}">
                    <a16:rowId xmlns:a16="http://schemas.microsoft.com/office/drawing/2014/main" val="34017317"/>
                  </a:ext>
                </a:extLst>
              </a:tr>
              <a:tr h="320040">
                <a:tc>
                  <a:txBody>
                    <a:bodyPr/>
                    <a:lstStyle/>
                    <a:p>
                      <a:pPr algn="l" fontAlgn="b"/>
                      <a:r>
                        <a:rPr lang="en-US" sz="1500" b="0" i="0" u="none" strike="noStrike" dirty="0">
                          <a:solidFill>
                            <a:srgbClr val="000000"/>
                          </a:solidFill>
                          <a:effectLst/>
                          <a:latin typeface="+mn-lt"/>
                        </a:rPr>
                        <a:t>Reno, NV- </a:t>
                      </a:r>
                      <a:r>
                        <a:rPr lang="en-US" sz="1500" b="0" i="0" u="none" strike="noStrike" dirty="0">
                          <a:solidFill>
                            <a:srgbClr val="000000"/>
                          </a:solidFill>
                          <a:effectLst/>
                          <a:latin typeface="+mj-lt"/>
                        </a:rPr>
                        <a:t>East</a:t>
                      </a:r>
                      <a:r>
                        <a:rPr lang="en-US" sz="1500" b="0" i="0" u="none" strike="noStrike" dirty="0">
                          <a:solidFill>
                            <a:srgbClr val="000000"/>
                          </a:solidFill>
                          <a:effectLst/>
                          <a:latin typeface="+mn-lt"/>
                        </a:rPr>
                        <a:t> Campus CBOC</a:t>
                      </a:r>
                    </a:p>
                  </a:txBody>
                  <a:tcPr marL="6350" marR="6350" marT="6350" marB="0" anchor="b"/>
                </a:tc>
                <a:tc>
                  <a:txBody>
                    <a:bodyPr/>
                    <a:lstStyle/>
                    <a:p>
                      <a:pPr algn="ctr" fontAlgn="b"/>
                      <a:r>
                        <a:rPr lang="en-US" sz="1500" b="0" i="0" u="none" strike="noStrike" dirty="0">
                          <a:solidFill>
                            <a:srgbClr val="000000"/>
                          </a:solidFill>
                          <a:effectLst/>
                          <a:latin typeface="+mn-lt"/>
                        </a:rPr>
                        <a:t>15,000 RSF</a:t>
                      </a:r>
                    </a:p>
                  </a:txBody>
                  <a:tcPr marL="6350" marR="6350" marT="6350" marB="0" anchor="b"/>
                </a:tc>
                <a:tc>
                  <a:txBody>
                    <a:bodyPr/>
                    <a:lstStyle/>
                    <a:p>
                      <a:r>
                        <a:rPr lang="en-US" sz="1500" dirty="0">
                          <a:latin typeface="+mn-lt"/>
                        </a:rPr>
                        <a:t>New Replacing</a:t>
                      </a:r>
                    </a:p>
                  </a:txBody>
                  <a:tcPr/>
                </a:tc>
                <a:extLst>
                  <a:ext uri="{0D108BD9-81ED-4DB2-BD59-A6C34878D82A}">
                    <a16:rowId xmlns:a16="http://schemas.microsoft.com/office/drawing/2014/main" val="246431333"/>
                  </a:ext>
                </a:extLst>
              </a:tr>
              <a:tr h="320040">
                <a:tc>
                  <a:txBody>
                    <a:bodyPr/>
                    <a:lstStyle/>
                    <a:p>
                      <a:pPr algn="l" fontAlgn="b"/>
                      <a:r>
                        <a:rPr lang="en-US" sz="1500" b="0" i="0" u="none" strike="noStrike" dirty="0">
                          <a:solidFill>
                            <a:srgbClr val="000000"/>
                          </a:solidFill>
                          <a:effectLst/>
                          <a:latin typeface="+mn-lt"/>
                        </a:rPr>
                        <a:t>Reno, NV- Other</a:t>
                      </a:r>
                    </a:p>
                  </a:txBody>
                  <a:tcPr marL="6350" marR="6350" marT="6350" marB="0" anchor="b"/>
                </a:tc>
                <a:tc>
                  <a:txBody>
                    <a:bodyPr/>
                    <a:lstStyle/>
                    <a:p>
                      <a:pPr algn="ctr" fontAlgn="b"/>
                      <a:r>
                        <a:rPr lang="en-US" sz="1500" b="0" i="0" u="none" strike="noStrike" dirty="0">
                          <a:solidFill>
                            <a:srgbClr val="000000"/>
                          </a:solidFill>
                          <a:effectLst/>
                          <a:latin typeface="+mn-lt"/>
                        </a:rPr>
                        <a:t>14,000 RSF</a:t>
                      </a:r>
                    </a:p>
                  </a:txBody>
                  <a:tcPr marL="6350" marR="6350" marT="6350" marB="0" anchor="b"/>
                </a:tc>
                <a:tc>
                  <a:txBody>
                    <a:bodyPr/>
                    <a:lstStyle/>
                    <a:p>
                      <a:r>
                        <a:rPr lang="en-US" sz="1500" dirty="0">
                          <a:latin typeface="+mn-lt"/>
                        </a:rPr>
                        <a:t>New Replacing</a:t>
                      </a:r>
                    </a:p>
                  </a:txBody>
                  <a:tcPr/>
                </a:tc>
                <a:extLst>
                  <a:ext uri="{0D108BD9-81ED-4DB2-BD59-A6C34878D82A}">
                    <a16:rowId xmlns:a16="http://schemas.microsoft.com/office/drawing/2014/main" val="4232533650"/>
                  </a:ext>
                </a:extLst>
              </a:tr>
              <a:tr h="368948">
                <a:tc>
                  <a:txBody>
                    <a:bodyPr/>
                    <a:lstStyle/>
                    <a:p>
                      <a:pPr algn="l" fontAlgn="b"/>
                      <a:r>
                        <a:rPr lang="en-US" sz="1500" b="0" i="0" u="none" strike="noStrike" dirty="0">
                          <a:solidFill>
                            <a:srgbClr val="000000"/>
                          </a:solidFill>
                          <a:effectLst/>
                          <a:latin typeface="+mn-lt"/>
                        </a:rPr>
                        <a:t>Carson Valley, NV- CBOC</a:t>
                      </a:r>
                    </a:p>
                  </a:txBody>
                  <a:tcPr marL="6350" marR="6350" marT="6350" marB="0" anchor="b"/>
                </a:tc>
                <a:tc>
                  <a:txBody>
                    <a:bodyPr/>
                    <a:lstStyle/>
                    <a:p>
                      <a:pPr algn="ctr" fontAlgn="b"/>
                      <a:r>
                        <a:rPr lang="en-US" sz="1500" b="0" i="0" u="none" strike="noStrike" dirty="0">
                          <a:solidFill>
                            <a:srgbClr val="000000"/>
                          </a:solidFill>
                          <a:effectLst/>
                          <a:latin typeface="+mn-lt"/>
                        </a:rPr>
                        <a:t>15,000 RSF</a:t>
                      </a:r>
                    </a:p>
                  </a:txBody>
                  <a:tcPr marL="6350" marR="6350" marT="6350" marB="0" anchor="b"/>
                </a:tc>
                <a:tc>
                  <a:txBody>
                    <a:bodyPr/>
                    <a:lstStyle/>
                    <a:p>
                      <a:r>
                        <a:rPr lang="en-US" sz="1500" dirty="0">
                          <a:latin typeface="+mn-lt"/>
                        </a:rPr>
                        <a:t>New Replacing</a:t>
                      </a:r>
                    </a:p>
                  </a:txBody>
                  <a:tcPr/>
                </a:tc>
                <a:extLst>
                  <a:ext uri="{0D108BD9-81ED-4DB2-BD59-A6C34878D82A}">
                    <a16:rowId xmlns:a16="http://schemas.microsoft.com/office/drawing/2014/main" val="360819444"/>
                  </a:ext>
                </a:extLst>
              </a:tr>
              <a:tr h="548640">
                <a:tc>
                  <a:txBody>
                    <a:bodyPr/>
                    <a:lstStyle/>
                    <a:p>
                      <a:pPr algn="l" fontAlgn="b"/>
                      <a:r>
                        <a:rPr lang="en-US" sz="1500" b="0" i="0" u="none" strike="noStrike" dirty="0">
                          <a:solidFill>
                            <a:srgbClr val="000000"/>
                          </a:solidFill>
                          <a:effectLst/>
                          <a:latin typeface="Calibri" panose="020F0502020204030204" pitchFamily="34" charset="0"/>
                        </a:rPr>
                        <a:t>Eugene, OR – Other</a:t>
                      </a:r>
                    </a:p>
                  </a:txBody>
                  <a:tcPr marL="6350" marR="6350" marT="6350" marB="0" anchor="b"/>
                </a:tc>
                <a:tc>
                  <a:txBody>
                    <a:bodyPr/>
                    <a:lstStyle/>
                    <a:p>
                      <a:pPr algn="ctr" fontAlgn="b"/>
                      <a:r>
                        <a:rPr lang="en-US" sz="1500" b="0" i="0" u="none" strike="noStrike" dirty="0">
                          <a:solidFill>
                            <a:srgbClr val="000000"/>
                          </a:solidFill>
                          <a:effectLst/>
                          <a:latin typeface="Calibri" panose="020F0502020204030204" pitchFamily="34" charset="0"/>
                        </a:rPr>
                        <a:t>25,788 RSF</a:t>
                      </a:r>
                    </a:p>
                  </a:txBody>
                  <a:tcPr marL="6350" marR="6350" marT="6350" marB="0" anchor="b"/>
                </a:tc>
                <a:tc>
                  <a:txBody>
                    <a:bodyPr/>
                    <a:lstStyle/>
                    <a:p>
                      <a:endParaRPr lang="en-US" sz="1500" dirty="0"/>
                    </a:p>
                    <a:p>
                      <a:r>
                        <a:rPr lang="en-US" sz="1500" dirty="0"/>
                        <a:t>New Replacing</a:t>
                      </a:r>
                    </a:p>
                  </a:txBody>
                  <a:tcPr/>
                </a:tc>
                <a:extLst>
                  <a:ext uri="{0D108BD9-81ED-4DB2-BD59-A6C34878D82A}">
                    <a16:rowId xmlns:a16="http://schemas.microsoft.com/office/drawing/2014/main" val="3273880873"/>
                  </a:ext>
                </a:extLst>
              </a:tr>
              <a:tr h="548640">
                <a:tc>
                  <a:txBody>
                    <a:bodyPr/>
                    <a:lstStyle/>
                    <a:p>
                      <a:pPr algn="l" fontAlgn="b"/>
                      <a:r>
                        <a:rPr lang="en-US" sz="1500" b="0" i="0" u="none" strike="noStrike" dirty="0">
                          <a:solidFill>
                            <a:srgbClr val="000000"/>
                          </a:solidFill>
                          <a:effectLst/>
                          <a:latin typeface="Calibri" panose="020F0502020204030204" pitchFamily="34" charset="0"/>
                        </a:rPr>
                        <a:t>Grants Pass, OR – CBOC</a:t>
                      </a:r>
                    </a:p>
                  </a:txBody>
                  <a:tcPr marL="6350" marR="6350" marT="6350" marB="0" anchor="b"/>
                </a:tc>
                <a:tc>
                  <a:txBody>
                    <a:bodyPr/>
                    <a:lstStyle/>
                    <a:p>
                      <a:pPr algn="ctr" fontAlgn="b"/>
                      <a:r>
                        <a:rPr lang="en-US" sz="1500" b="0" i="0" u="none" strike="noStrike" dirty="0">
                          <a:solidFill>
                            <a:srgbClr val="000000"/>
                          </a:solidFill>
                          <a:effectLst/>
                          <a:latin typeface="Calibri" panose="020F0502020204030204" pitchFamily="34" charset="0"/>
                        </a:rPr>
                        <a:t>22,770 RSF</a:t>
                      </a:r>
                    </a:p>
                  </a:txBody>
                  <a:tcPr marL="6350" marR="6350" marT="6350" marB="0" anchor="b"/>
                </a:tc>
                <a:tc>
                  <a:txBody>
                    <a:bodyPr/>
                    <a:lstStyle/>
                    <a:p>
                      <a:endParaRPr lang="en-US" sz="1500" dirty="0"/>
                    </a:p>
                    <a:p>
                      <a:r>
                        <a:rPr lang="en-US" sz="1500" dirty="0"/>
                        <a:t>New Replacing</a:t>
                      </a:r>
                    </a:p>
                  </a:txBody>
                  <a:tcPr/>
                </a:tc>
                <a:extLst>
                  <a:ext uri="{0D108BD9-81ED-4DB2-BD59-A6C34878D82A}">
                    <a16:rowId xmlns:a16="http://schemas.microsoft.com/office/drawing/2014/main" val="1105838459"/>
                  </a:ext>
                </a:extLst>
              </a:tr>
              <a:tr h="548640">
                <a:tc>
                  <a:txBody>
                    <a:bodyPr/>
                    <a:lstStyle/>
                    <a:p>
                      <a:pPr algn="l" fontAlgn="b"/>
                      <a:r>
                        <a:rPr lang="en-US" sz="1500" b="0" i="0" u="none" strike="noStrike" dirty="0">
                          <a:solidFill>
                            <a:srgbClr val="000000"/>
                          </a:solidFill>
                          <a:effectLst/>
                          <a:latin typeface="Calibri" panose="020F0502020204030204" pitchFamily="34" charset="0"/>
                        </a:rPr>
                        <a:t>Mount Vernon, WA – CBOC</a:t>
                      </a:r>
                    </a:p>
                  </a:txBody>
                  <a:tcPr marL="6350" marR="6350" marT="6350" marB="0" anchor="b"/>
                </a:tc>
                <a:tc>
                  <a:txBody>
                    <a:bodyPr/>
                    <a:lstStyle/>
                    <a:p>
                      <a:pPr algn="ctr" fontAlgn="b"/>
                      <a:r>
                        <a:rPr lang="en-US" sz="1500" b="0" i="0" u="none" strike="noStrike" dirty="0">
                          <a:solidFill>
                            <a:srgbClr val="000000"/>
                          </a:solidFill>
                          <a:effectLst/>
                          <a:latin typeface="Calibri" panose="020F0502020204030204" pitchFamily="34" charset="0"/>
                        </a:rPr>
                        <a:t>18,340 RSF</a:t>
                      </a:r>
                    </a:p>
                  </a:txBody>
                  <a:tcPr marL="6350" marR="6350" marT="6350" marB="0" anchor="b"/>
                </a:tc>
                <a:tc>
                  <a:txBody>
                    <a:bodyPr/>
                    <a:lstStyle/>
                    <a:p>
                      <a:endParaRPr lang="en-US" sz="1500" dirty="0"/>
                    </a:p>
                    <a:p>
                      <a:r>
                        <a:rPr lang="en-US" sz="1500" dirty="0"/>
                        <a:t>New Replacing</a:t>
                      </a:r>
                    </a:p>
                  </a:txBody>
                  <a:tcPr/>
                </a:tc>
                <a:extLst>
                  <a:ext uri="{0D108BD9-81ED-4DB2-BD59-A6C34878D82A}">
                    <a16:rowId xmlns:a16="http://schemas.microsoft.com/office/drawing/2014/main" val="1961558290"/>
                  </a:ext>
                </a:extLst>
              </a:tr>
              <a:tr h="368948">
                <a:tc>
                  <a:txBody>
                    <a:bodyPr/>
                    <a:lstStyle/>
                    <a:p>
                      <a:pPr algn="l" fontAlgn="b"/>
                      <a:r>
                        <a:rPr lang="en-US" sz="1500" b="0" i="0" u="none" strike="noStrike" dirty="0">
                          <a:solidFill>
                            <a:srgbClr val="000000"/>
                          </a:solidFill>
                          <a:effectLst/>
                          <a:latin typeface="+mn-lt"/>
                        </a:rPr>
                        <a:t>Maui, HI- Other</a:t>
                      </a:r>
                    </a:p>
                  </a:txBody>
                  <a:tcPr marL="6350" marR="6350" marT="6350" marB="0" anchor="b"/>
                </a:tc>
                <a:tc>
                  <a:txBody>
                    <a:bodyPr/>
                    <a:lstStyle/>
                    <a:p>
                      <a:pPr algn="ctr" fontAlgn="b"/>
                      <a:r>
                        <a:rPr lang="en-US" sz="1500" b="0" i="0" u="none" strike="noStrike" dirty="0">
                          <a:solidFill>
                            <a:srgbClr val="000000"/>
                          </a:solidFill>
                          <a:effectLst/>
                          <a:latin typeface="+mn-lt"/>
                        </a:rPr>
                        <a:t>2-4 Acres</a:t>
                      </a:r>
                    </a:p>
                  </a:txBody>
                  <a:tcPr marL="6350" marR="6350" marT="6350" marB="0" anchor="b"/>
                </a:tc>
                <a:tc>
                  <a:txBody>
                    <a:bodyPr/>
                    <a:lstStyle/>
                    <a:p>
                      <a:r>
                        <a:rPr lang="en-US" sz="1500" dirty="0">
                          <a:latin typeface="+mn-lt"/>
                        </a:rPr>
                        <a:t>New</a:t>
                      </a:r>
                    </a:p>
                  </a:txBody>
                  <a:tcPr/>
                </a:tc>
                <a:extLst>
                  <a:ext uri="{0D108BD9-81ED-4DB2-BD59-A6C34878D82A}">
                    <a16:rowId xmlns:a16="http://schemas.microsoft.com/office/drawing/2014/main" val="1553623479"/>
                  </a:ext>
                </a:extLst>
              </a:tr>
            </a:tbl>
          </a:graphicData>
        </a:graphic>
      </p:graphicFrame>
    </p:spTree>
    <p:extLst>
      <p:ext uri="{BB962C8B-B14F-4D97-AF65-F5344CB8AC3E}">
        <p14:creationId xmlns:p14="http://schemas.microsoft.com/office/powerpoint/2010/main" val="235408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350" dirty="0">
                <a:latin typeface="Arial" panose="020B0604020202020204" pitchFamily="34" charset="0"/>
                <a:cs typeface="Arial" panose="020B0604020202020204" pitchFamily="34" charset="0"/>
              </a:rPr>
              <a:t>Leasing – CA</a:t>
            </a:r>
          </a:p>
        </p:txBody>
      </p:sp>
      <p:sp>
        <p:nvSpPr>
          <p:cNvPr id="8" name="TextBox 7">
            <a:extLst>
              <a:ext uri="{FF2B5EF4-FFF2-40B4-BE49-F238E27FC236}">
                <a16:creationId xmlns:a16="http://schemas.microsoft.com/office/drawing/2014/main" id="{C2EC3B6A-B8B2-638D-C252-59AED58D8DDA}"/>
              </a:ext>
            </a:extLst>
          </p:cNvPr>
          <p:cNvSpPr txBox="1"/>
          <p:nvPr/>
        </p:nvSpPr>
        <p:spPr>
          <a:xfrm>
            <a:off x="1667429" y="3926543"/>
            <a:ext cx="5800819" cy="507831"/>
          </a:xfrm>
          <a:prstGeom prst="rect">
            <a:avLst/>
          </a:prstGeom>
          <a:noFill/>
        </p:spPr>
        <p:txBody>
          <a:bodyPr wrap="none" rtlCol="0">
            <a:spAutoFit/>
          </a:bodyPr>
          <a:lstStyle/>
          <a:p>
            <a:pPr marL="214313" indent="-214313" defTabSz="685800">
              <a:buFont typeface="Arial" panose="020B0604020202020204" pitchFamily="34" charset="0"/>
              <a:buChar char="•"/>
            </a:pPr>
            <a:r>
              <a:rPr lang="en-US" sz="1350" dirty="0">
                <a:solidFill>
                  <a:prstClr val="black"/>
                </a:solidFill>
                <a:latin typeface="Calibri"/>
              </a:rPr>
              <a:t>New –  Lease with new terms and conditions and new lease contract number</a:t>
            </a:r>
          </a:p>
          <a:p>
            <a:pPr marL="214313" indent="-214313" defTabSz="685800">
              <a:buFont typeface="Arial" panose="020B0604020202020204" pitchFamily="34" charset="0"/>
              <a:buChar char="•"/>
            </a:pPr>
            <a:r>
              <a:rPr lang="en-US" sz="1350" dirty="0">
                <a:solidFill>
                  <a:prstClr val="black"/>
                </a:solidFill>
                <a:latin typeface="Calibri"/>
              </a:rPr>
              <a:t>New Replacing – Replace an existing expiring lease </a:t>
            </a:r>
          </a:p>
        </p:txBody>
      </p:sp>
      <p:graphicFrame>
        <p:nvGraphicFramePr>
          <p:cNvPr id="3" name="Table 3">
            <a:extLst>
              <a:ext uri="{FF2B5EF4-FFF2-40B4-BE49-F238E27FC236}">
                <a16:creationId xmlns:a16="http://schemas.microsoft.com/office/drawing/2014/main" id="{9A4CF6FA-3A26-3548-F606-B86F0CEDD151}"/>
              </a:ext>
            </a:extLst>
          </p:cNvPr>
          <p:cNvGraphicFramePr>
            <a:graphicFrameLocks noGrp="1"/>
          </p:cNvGraphicFramePr>
          <p:nvPr/>
        </p:nvGraphicFramePr>
        <p:xfrm>
          <a:off x="389965" y="632012"/>
          <a:ext cx="8449234" cy="3105604"/>
        </p:xfrm>
        <a:graphic>
          <a:graphicData uri="http://schemas.openxmlformats.org/drawingml/2006/table">
            <a:tbl>
              <a:tblPr firstRow="1" bandRow="1">
                <a:tableStyleId>{93296810-A885-4BE3-A3E7-6D5BEEA58F35}</a:tableStyleId>
              </a:tblPr>
              <a:tblGrid>
                <a:gridCol w="2655776">
                  <a:extLst>
                    <a:ext uri="{9D8B030D-6E8A-4147-A177-3AD203B41FA5}">
                      <a16:colId xmlns:a16="http://schemas.microsoft.com/office/drawing/2014/main" val="4294605362"/>
                    </a:ext>
                  </a:extLst>
                </a:gridCol>
                <a:gridCol w="2896729">
                  <a:extLst>
                    <a:ext uri="{9D8B030D-6E8A-4147-A177-3AD203B41FA5}">
                      <a16:colId xmlns:a16="http://schemas.microsoft.com/office/drawing/2014/main" val="966946260"/>
                    </a:ext>
                  </a:extLst>
                </a:gridCol>
                <a:gridCol w="2896729">
                  <a:extLst>
                    <a:ext uri="{9D8B030D-6E8A-4147-A177-3AD203B41FA5}">
                      <a16:colId xmlns:a16="http://schemas.microsoft.com/office/drawing/2014/main" val="615653890"/>
                    </a:ext>
                  </a:extLst>
                </a:gridCol>
              </a:tblGrid>
              <a:tr h="334068">
                <a:tc>
                  <a:txBody>
                    <a:bodyPr/>
                    <a:lstStyle/>
                    <a:p>
                      <a:pPr algn="ctr" fontAlgn="b"/>
                      <a:r>
                        <a:rPr lang="en-US" sz="1400" b="1" i="0" u="none" strike="noStrike" dirty="0">
                          <a:solidFill>
                            <a:srgbClr val="000000"/>
                          </a:solidFill>
                          <a:effectLst/>
                          <a:latin typeface="+mj-lt"/>
                        </a:rPr>
                        <a:t>Location</a:t>
                      </a:r>
                    </a:p>
                  </a:txBody>
                  <a:tcPr marL="6350" marR="6350" marT="6350" marB="0" anchor="b"/>
                </a:tc>
                <a:tc>
                  <a:txBody>
                    <a:bodyPr/>
                    <a:lstStyle/>
                    <a:p>
                      <a:pPr algn="ctr"/>
                      <a:r>
                        <a:rPr lang="en-US" sz="1400" b="1" dirty="0">
                          <a:solidFill>
                            <a:schemeClr val="tx1"/>
                          </a:solidFill>
                          <a:latin typeface="+mj-lt"/>
                        </a:rPr>
                        <a:t>Proposed sized</a:t>
                      </a:r>
                    </a:p>
                  </a:txBody>
                  <a:tcPr/>
                </a:tc>
                <a:tc>
                  <a:txBody>
                    <a:bodyPr/>
                    <a:lstStyle/>
                    <a:p>
                      <a:pPr algn="ctr"/>
                      <a:r>
                        <a:rPr lang="en-US" sz="1400" b="1" dirty="0">
                          <a:solidFill>
                            <a:schemeClr val="tx1"/>
                          </a:solidFill>
                          <a:latin typeface="+mj-lt"/>
                        </a:rPr>
                        <a:t>New/Replacement</a:t>
                      </a:r>
                    </a:p>
                  </a:txBody>
                  <a:tcPr/>
                </a:tc>
                <a:extLst>
                  <a:ext uri="{0D108BD9-81ED-4DB2-BD59-A6C34878D82A}">
                    <a16:rowId xmlns:a16="http://schemas.microsoft.com/office/drawing/2014/main" val="34017317"/>
                  </a:ext>
                </a:extLst>
              </a:tr>
              <a:tr h="346442">
                <a:tc>
                  <a:txBody>
                    <a:bodyPr/>
                    <a:lstStyle/>
                    <a:p>
                      <a:pPr algn="l" fontAlgn="b"/>
                      <a:r>
                        <a:rPr lang="en-US" sz="1500" b="0" i="0" u="none" strike="noStrike" dirty="0">
                          <a:solidFill>
                            <a:srgbClr val="000000"/>
                          </a:solidFill>
                          <a:effectLst/>
                          <a:latin typeface="+mn-lt"/>
                        </a:rPr>
                        <a:t>Murrieta, CA – CBOC</a:t>
                      </a:r>
                    </a:p>
                  </a:txBody>
                  <a:tcPr marL="6350" marR="6350" marT="6350" marB="0" anchor="b"/>
                </a:tc>
                <a:tc>
                  <a:txBody>
                    <a:bodyPr/>
                    <a:lstStyle/>
                    <a:p>
                      <a:pPr algn="ctr" fontAlgn="b"/>
                      <a:r>
                        <a:rPr lang="en-US" sz="1500" b="0" i="0" u="none" strike="noStrike" dirty="0">
                          <a:solidFill>
                            <a:srgbClr val="000000"/>
                          </a:solidFill>
                          <a:effectLst/>
                          <a:latin typeface="+mn-lt"/>
                        </a:rPr>
                        <a:t>25,732 RSF</a:t>
                      </a:r>
                    </a:p>
                  </a:txBody>
                  <a:tcPr marL="6350" marR="6350" marT="6350" marB="0" anchor="b"/>
                </a:tc>
                <a:tc>
                  <a:txBody>
                    <a:bodyPr/>
                    <a:lstStyle/>
                    <a:p>
                      <a:r>
                        <a:rPr lang="en-US" sz="1500" dirty="0">
                          <a:latin typeface="+mn-lt"/>
                        </a:rPr>
                        <a:t>New</a:t>
                      </a:r>
                    </a:p>
                  </a:txBody>
                  <a:tcPr/>
                </a:tc>
                <a:extLst>
                  <a:ext uri="{0D108BD9-81ED-4DB2-BD59-A6C34878D82A}">
                    <a16:rowId xmlns:a16="http://schemas.microsoft.com/office/drawing/2014/main" val="246431333"/>
                  </a:ext>
                </a:extLst>
              </a:tr>
              <a:tr h="346442">
                <a:tc>
                  <a:txBody>
                    <a:bodyPr/>
                    <a:lstStyle/>
                    <a:p>
                      <a:pPr algn="l" fontAlgn="b"/>
                      <a:r>
                        <a:rPr lang="en-US" sz="1500" b="0" i="0" u="none" strike="noStrike" dirty="0">
                          <a:solidFill>
                            <a:srgbClr val="000000"/>
                          </a:solidFill>
                          <a:effectLst/>
                          <a:latin typeface="+mn-lt"/>
                        </a:rPr>
                        <a:t>Palm Desert, CA – CBOC</a:t>
                      </a:r>
                    </a:p>
                  </a:txBody>
                  <a:tcPr marL="6350" marR="6350" marT="6350" marB="0" anchor="b"/>
                </a:tc>
                <a:tc>
                  <a:txBody>
                    <a:bodyPr/>
                    <a:lstStyle/>
                    <a:p>
                      <a:pPr algn="ctr" fontAlgn="b"/>
                      <a:r>
                        <a:rPr lang="en-US" sz="1500" b="0" i="0" u="none" strike="noStrike" dirty="0">
                          <a:solidFill>
                            <a:srgbClr val="000000"/>
                          </a:solidFill>
                          <a:effectLst/>
                          <a:latin typeface="+mn-lt"/>
                        </a:rPr>
                        <a:t>29,000 RSF</a:t>
                      </a:r>
                    </a:p>
                  </a:txBody>
                  <a:tcPr marL="6350" marR="6350" marT="6350" marB="0" anchor="b"/>
                </a:tc>
                <a:tc>
                  <a:txBody>
                    <a:bodyPr/>
                    <a:lstStyle/>
                    <a:p>
                      <a:r>
                        <a:rPr lang="en-US" sz="1500" dirty="0">
                          <a:latin typeface="+mn-lt"/>
                        </a:rPr>
                        <a:t>New</a:t>
                      </a:r>
                    </a:p>
                  </a:txBody>
                  <a:tcPr/>
                </a:tc>
                <a:extLst>
                  <a:ext uri="{0D108BD9-81ED-4DB2-BD59-A6C34878D82A}">
                    <a16:rowId xmlns:a16="http://schemas.microsoft.com/office/drawing/2014/main" val="4232533650"/>
                  </a:ext>
                </a:extLst>
              </a:tr>
              <a:tr h="346442">
                <a:tc>
                  <a:txBody>
                    <a:bodyPr/>
                    <a:lstStyle/>
                    <a:p>
                      <a:pPr algn="l" fontAlgn="b"/>
                      <a:r>
                        <a:rPr lang="en-US" sz="1500" b="0" i="0" u="none" strike="noStrike" dirty="0">
                          <a:solidFill>
                            <a:srgbClr val="000000"/>
                          </a:solidFill>
                          <a:effectLst/>
                          <a:latin typeface="+mn-lt"/>
                        </a:rPr>
                        <a:t>Corona, CA – CBOC </a:t>
                      </a:r>
                    </a:p>
                  </a:txBody>
                  <a:tcPr marL="6350" marR="6350" marT="6350" marB="0" anchor="b"/>
                </a:tc>
                <a:tc>
                  <a:txBody>
                    <a:bodyPr/>
                    <a:lstStyle/>
                    <a:p>
                      <a:pPr algn="ctr" fontAlgn="b"/>
                      <a:r>
                        <a:rPr lang="en-US" sz="1500" b="0" i="0" u="none" strike="noStrike" dirty="0">
                          <a:solidFill>
                            <a:srgbClr val="000000"/>
                          </a:solidFill>
                          <a:effectLst/>
                          <a:latin typeface="+mn-lt"/>
                        </a:rPr>
                        <a:t>13,700 RSF</a:t>
                      </a:r>
                    </a:p>
                  </a:txBody>
                  <a:tcPr marL="6350" marR="6350" marT="6350" marB="0" anchor="b"/>
                </a:tc>
                <a:tc>
                  <a:txBody>
                    <a:bodyPr/>
                    <a:lstStyle/>
                    <a:p>
                      <a:r>
                        <a:rPr lang="en-US" sz="1500" dirty="0">
                          <a:latin typeface="+mn-lt"/>
                        </a:rPr>
                        <a:t>New</a:t>
                      </a:r>
                    </a:p>
                  </a:txBody>
                  <a:tcPr/>
                </a:tc>
                <a:extLst>
                  <a:ext uri="{0D108BD9-81ED-4DB2-BD59-A6C34878D82A}">
                    <a16:rowId xmlns:a16="http://schemas.microsoft.com/office/drawing/2014/main" val="360819444"/>
                  </a:ext>
                </a:extLst>
              </a:tr>
              <a:tr h="346442">
                <a:tc>
                  <a:txBody>
                    <a:bodyPr/>
                    <a:lstStyle/>
                    <a:p>
                      <a:pPr algn="l" fontAlgn="b"/>
                      <a:r>
                        <a:rPr lang="en-US" sz="1500" b="0" i="0" u="none" strike="noStrike" dirty="0">
                          <a:solidFill>
                            <a:srgbClr val="000000"/>
                          </a:solidFill>
                          <a:effectLst/>
                          <a:latin typeface="+mn-lt"/>
                        </a:rPr>
                        <a:t>Rancho Cucamonga, CA – CBOC </a:t>
                      </a:r>
                    </a:p>
                  </a:txBody>
                  <a:tcPr marL="6350" marR="6350" marT="6350" marB="0" anchor="b"/>
                </a:tc>
                <a:tc>
                  <a:txBody>
                    <a:bodyPr/>
                    <a:lstStyle/>
                    <a:p>
                      <a:pPr algn="ctr" fontAlgn="b"/>
                      <a:r>
                        <a:rPr lang="en-US" sz="1500" b="0" i="0" u="none" strike="noStrike" dirty="0">
                          <a:solidFill>
                            <a:srgbClr val="000000"/>
                          </a:solidFill>
                          <a:effectLst/>
                          <a:latin typeface="+mn-lt"/>
                        </a:rPr>
                        <a:t>28,000 RSF</a:t>
                      </a:r>
                    </a:p>
                  </a:txBody>
                  <a:tcPr marL="6350" marR="6350" marT="6350" marB="0" anchor="b"/>
                </a:tc>
                <a:tc>
                  <a:txBody>
                    <a:bodyPr/>
                    <a:lstStyle/>
                    <a:p>
                      <a:r>
                        <a:rPr lang="en-US" sz="1500" dirty="0">
                          <a:latin typeface="+mn-lt"/>
                        </a:rPr>
                        <a:t>New</a:t>
                      </a:r>
                    </a:p>
                  </a:txBody>
                  <a:tcPr/>
                </a:tc>
                <a:extLst>
                  <a:ext uri="{0D108BD9-81ED-4DB2-BD59-A6C34878D82A}">
                    <a16:rowId xmlns:a16="http://schemas.microsoft.com/office/drawing/2014/main" val="1105838459"/>
                  </a:ext>
                </a:extLst>
              </a:tr>
              <a:tr h="346442">
                <a:tc>
                  <a:txBody>
                    <a:bodyPr/>
                    <a:lstStyle/>
                    <a:p>
                      <a:pPr algn="l" fontAlgn="b"/>
                      <a:r>
                        <a:rPr lang="en-US" sz="1500" b="0" i="0" u="none" strike="noStrike" dirty="0">
                          <a:solidFill>
                            <a:srgbClr val="000000"/>
                          </a:solidFill>
                          <a:effectLst/>
                          <a:latin typeface="+mn-lt"/>
                        </a:rPr>
                        <a:t>Victorville, CA – CBOC </a:t>
                      </a:r>
                    </a:p>
                  </a:txBody>
                  <a:tcPr marL="6350" marR="6350" marT="6350" marB="0" anchor="b"/>
                </a:tc>
                <a:tc>
                  <a:txBody>
                    <a:bodyPr/>
                    <a:lstStyle/>
                    <a:p>
                      <a:pPr algn="ctr" fontAlgn="b"/>
                      <a:r>
                        <a:rPr lang="en-US" sz="1500" b="0" i="0" u="none" strike="noStrike" dirty="0">
                          <a:solidFill>
                            <a:srgbClr val="000000"/>
                          </a:solidFill>
                          <a:effectLst/>
                          <a:latin typeface="+mn-lt"/>
                        </a:rPr>
                        <a:t>22,000 RSF</a:t>
                      </a:r>
                    </a:p>
                  </a:txBody>
                  <a:tcPr marL="6350" marR="6350" marT="6350" marB="0" anchor="b"/>
                </a:tc>
                <a:tc>
                  <a:txBody>
                    <a:bodyPr/>
                    <a:lstStyle/>
                    <a:p>
                      <a:r>
                        <a:rPr lang="en-US" sz="1500" dirty="0">
                          <a:latin typeface="+mn-lt"/>
                        </a:rPr>
                        <a:t>New</a:t>
                      </a:r>
                    </a:p>
                  </a:txBody>
                  <a:tcPr/>
                </a:tc>
                <a:extLst>
                  <a:ext uri="{0D108BD9-81ED-4DB2-BD59-A6C34878D82A}">
                    <a16:rowId xmlns:a16="http://schemas.microsoft.com/office/drawing/2014/main" val="1961558290"/>
                  </a:ext>
                </a:extLst>
              </a:tr>
              <a:tr h="346442">
                <a:tc>
                  <a:txBody>
                    <a:bodyPr/>
                    <a:lstStyle/>
                    <a:p>
                      <a:pPr marL="0" marR="0" lvl="0" indent="0" algn="l" defTabSz="457189"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mn-lt"/>
                        </a:rPr>
                        <a:t>Gardena, CA – CBOC </a:t>
                      </a:r>
                    </a:p>
                  </a:txBody>
                  <a:tcPr marL="6350" marR="6350" marT="6350" marB="0" anchor="b"/>
                </a:tc>
                <a:tc>
                  <a:txBody>
                    <a:bodyPr/>
                    <a:lstStyle/>
                    <a:p>
                      <a:pPr algn="ctr" fontAlgn="b"/>
                      <a:r>
                        <a:rPr lang="en-US" sz="1500" b="0" i="0" u="none" strike="noStrike" dirty="0">
                          <a:solidFill>
                            <a:srgbClr val="000000"/>
                          </a:solidFill>
                          <a:effectLst/>
                          <a:latin typeface="+mn-lt"/>
                        </a:rPr>
                        <a:t>12,899 RSF</a:t>
                      </a:r>
                    </a:p>
                  </a:txBody>
                  <a:tcPr marL="6350" marR="6350" marT="6350" marB="0" anchor="b"/>
                </a:tc>
                <a:tc>
                  <a:txBody>
                    <a:bodyPr/>
                    <a:lstStyle/>
                    <a:p>
                      <a:r>
                        <a:rPr lang="en-US" sz="1500" dirty="0">
                          <a:latin typeface="+mn-lt"/>
                        </a:rPr>
                        <a:t>New</a:t>
                      </a:r>
                    </a:p>
                  </a:txBody>
                  <a:tcPr/>
                </a:tc>
                <a:extLst>
                  <a:ext uri="{0D108BD9-81ED-4DB2-BD59-A6C34878D82A}">
                    <a16:rowId xmlns:a16="http://schemas.microsoft.com/office/drawing/2014/main" val="1632236655"/>
                  </a:ext>
                </a:extLst>
              </a:tr>
              <a:tr h="346442">
                <a:tc>
                  <a:txBody>
                    <a:bodyPr/>
                    <a:lstStyle/>
                    <a:p>
                      <a:pPr marL="0" marR="0" lvl="0" indent="0" algn="l" defTabSz="457189"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mn-lt"/>
                        </a:rPr>
                        <a:t>East Los Angeles, CA – CBOC </a:t>
                      </a:r>
                    </a:p>
                  </a:txBody>
                  <a:tcPr marL="6350" marR="6350" marT="6350" marB="0" anchor="b"/>
                </a:tc>
                <a:tc>
                  <a:txBody>
                    <a:bodyPr/>
                    <a:lstStyle/>
                    <a:p>
                      <a:pPr algn="ctr" fontAlgn="b"/>
                      <a:r>
                        <a:rPr lang="en-US" sz="1500" b="0" i="0" u="none" strike="noStrike" dirty="0">
                          <a:solidFill>
                            <a:srgbClr val="000000"/>
                          </a:solidFill>
                          <a:effectLst/>
                          <a:latin typeface="+mn-lt"/>
                        </a:rPr>
                        <a:t>13,963 RSF</a:t>
                      </a:r>
                    </a:p>
                  </a:txBody>
                  <a:tcPr marL="6350" marR="6350" marT="6350" marB="0" anchor="b"/>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500" dirty="0">
                          <a:latin typeface="+mn-lt"/>
                        </a:rPr>
                        <a:t>New</a:t>
                      </a:r>
                    </a:p>
                  </a:txBody>
                  <a:tcPr/>
                </a:tc>
                <a:extLst>
                  <a:ext uri="{0D108BD9-81ED-4DB2-BD59-A6C34878D82A}">
                    <a16:rowId xmlns:a16="http://schemas.microsoft.com/office/drawing/2014/main" val="2463631261"/>
                  </a:ext>
                </a:extLst>
              </a:tr>
              <a:tr h="346442">
                <a:tc>
                  <a:txBody>
                    <a:bodyPr/>
                    <a:lstStyle/>
                    <a:p>
                      <a:pPr algn="l" fontAlgn="b"/>
                      <a:r>
                        <a:rPr lang="en-US" sz="1500" b="0" i="0" u="none" strike="noStrike" dirty="0">
                          <a:solidFill>
                            <a:srgbClr val="000000"/>
                          </a:solidFill>
                          <a:effectLst/>
                          <a:latin typeface="+mn-lt"/>
                        </a:rPr>
                        <a:t>Palo Alto, CA - Other </a:t>
                      </a:r>
                    </a:p>
                  </a:txBody>
                  <a:tcPr marL="6350" marR="6350" marT="6350" marB="0" anchor="b"/>
                </a:tc>
                <a:tc>
                  <a:txBody>
                    <a:bodyPr/>
                    <a:lstStyle/>
                    <a:p>
                      <a:pPr algn="ctr" fontAlgn="b"/>
                      <a:r>
                        <a:rPr lang="en-US" sz="1500" b="0" i="0" u="none" strike="noStrike" dirty="0">
                          <a:solidFill>
                            <a:srgbClr val="000000"/>
                          </a:solidFill>
                          <a:effectLst/>
                          <a:latin typeface="+mn-lt"/>
                        </a:rPr>
                        <a:t>385 Parking Spaces</a:t>
                      </a:r>
                    </a:p>
                  </a:txBody>
                  <a:tcPr marL="6350" marR="6350" marT="6350" marB="0" anchor="b"/>
                </a:tc>
                <a:tc>
                  <a:txBody>
                    <a:bodyPr/>
                    <a:lstStyle/>
                    <a:p>
                      <a:r>
                        <a:rPr lang="en-US" sz="1500" dirty="0">
                          <a:latin typeface="+mn-lt"/>
                        </a:rPr>
                        <a:t>New Replacing</a:t>
                      </a:r>
                    </a:p>
                  </a:txBody>
                  <a:tcPr/>
                </a:tc>
                <a:extLst>
                  <a:ext uri="{0D108BD9-81ED-4DB2-BD59-A6C34878D82A}">
                    <a16:rowId xmlns:a16="http://schemas.microsoft.com/office/drawing/2014/main" val="3433011267"/>
                  </a:ext>
                </a:extLst>
              </a:tr>
            </a:tbl>
          </a:graphicData>
        </a:graphic>
      </p:graphicFrame>
    </p:spTree>
    <p:extLst>
      <p:ext uri="{BB962C8B-B14F-4D97-AF65-F5344CB8AC3E}">
        <p14:creationId xmlns:p14="http://schemas.microsoft.com/office/powerpoint/2010/main" val="358152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1"/>
            <a:ext cx="8229600" cy="3394472"/>
          </a:xfrm>
        </p:spPr>
        <p:txBody>
          <a:bodyPr>
            <a:normAutofit/>
          </a:bodyPr>
          <a:lstStyle/>
          <a:p>
            <a:pPr marL="42863" indent="0">
              <a:buNone/>
            </a:pPr>
            <a:endParaRPr lang="en-US" dirty="0"/>
          </a:p>
          <a:p>
            <a:pPr marL="42863" indent="0">
              <a:buNone/>
            </a:pPr>
            <a:endParaRPr lang="en-US" dirty="0"/>
          </a:p>
          <a:p>
            <a:pPr marL="42863" indent="0">
              <a:buNone/>
            </a:pPr>
            <a:r>
              <a:rPr lang="en-US" dirty="0"/>
              <a:t>Andrew Page, Department of </a:t>
            </a:r>
            <a:r>
              <a:rPr lang="en-US"/>
              <a:t>Veterans Affairs, </a:t>
            </a:r>
            <a:r>
              <a:rPr lang="en-US" dirty="0"/>
              <a:t>Office of Construction &amp; Facilities Management / Office of Facilities Acquisition </a:t>
            </a:r>
          </a:p>
          <a:p>
            <a:pPr marL="42863" indent="0">
              <a:buNone/>
            </a:pPr>
            <a:endParaRPr lang="en-US" dirty="0"/>
          </a:p>
          <a:p>
            <a:pPr marL="42863" indent="0">
              <a:buNone/>
            </a:pPr>
            <a:endParaRPr lang="en-US" dirty="0"/>
          </a:p>
          <a:p>
            <a:endParaRPr lang="en-US" dirty="0"/>
          </a:p>
          <a:p>
            <a:pPr lvl="1"/>
            <a:endParaRPr lang="en-US" dirty="0"/>
          </a:p>
          <a:p>
            <a:endParaRPr lang="en-US" dirty="0"/>
          </a:p>
          <a:p>
            <a:pPr lvl="1"/>
            <a:endParaRPr lang="en-US" dirty="0"/>
          </a:p>
        </p:txBody>
      </p:sp>
      <p:sp>
        <p:nvSpPr>
          <p:cNvPr id="4" name="Title 3">
            <a:extLst>
              <a:ext uri="{FF2B5EF4-FFF2-40B4-BE49-F238E27FC236}">
                <a16:creationId xmlns:a16="http://schemas.microsoft.com/office/drawing/2014/main" id="{2FA2994B-DC0A-4BF6-8EAC-7AD77ABA8503}"/>
              </a:ext>
            </a:extLst>
          </p:cNvPr>
          <p:cNvSpPr txBox="1">
            <a:spLocks/>
          </p:cNvSpPr>
          <p:nvPr/>
        </p:nvSpPr>
        <p:spPr>
          <a:xfrm>
            <a:off x="-1" y="0"/>
            <a:ext cx="9144000" cy="600164"/>
          </a:xfrm>
          <a:prstGeom prst="rect">
            <a:avLst/>
          </a:prstGeom>
          <a:solidFill>
            <a:schemeClr val="tx2">
              <a:lumMod val="75000"/>
            </a:schemeClr>
          </a:solidFill>
          <a:ln>
            <a:noFill/>
          </a:ln>
        </p:spPr>
        <p:style>
          <a:lnRef idx="3">
            <a:schemeClr val="lt1"/>
          </a:lnRef>
          <a:fillRef idx="1">
            <a:schemeClr val="accent2"/>
          </a:fillRef>
          <a:effectRef idx="1">
            <a:schemeClr val="accent2"/>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j-ea"/>
                <a:cs typeface="+mj-cs"/>
              </a:rPr>
              <a:t>VA Opportunities - OFA</a:t>
            </a:r>
          </a:p>
        </p:txBody>
      </p:sp>
    </p:spTree>
    <p:extLst>
      <p:ext uri="{BB962C8B-B14F-4D97-AF65-F5344CB8AC3E}">
        <p14:creationId xmlns:p14="http://schemas.microsoft.com/office/powerpoint/2010/main" val="82445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A4936F-044B-469F-BA73-4BEAFA1BAD61}"/>
              </a:ext>
            </a:extLst>
          </p:cNvPr>
          <p:cNvSpPr>
            <a:spLocks noGrp="1"/>
          </p:cNvSpPr>
          <p:nvPr>
            <p:ph idx="1"/>
          </p:nvPr>
        </p:nvSpPr>
        <p:spPr>
          <a:xfrm>
            <a:off x="346435" y="491490"/>
            <a:ext cx="8469984" cy="4068727"/>
          </a:xfrm>
        </p:spPr>
        <p:txBody>
          <a:bodyPr>
            <a:noAutofit/>
          </a:bodyPr>
          <a:lstStyle/>
          <a:p>
            <a:pPr marL="342900" indent="-342900">
              <a:buFont typeface="+mj-lt"/>
              <a:buAutoNum type="alphaLcParenR"/>
            </a:pPr>
            <a:r>
              <a:rPr lang="en-US" sz="1275" b="1" dirty="0">
                <a:latin typeface="Arial" panose="020B0604020202020204" pitchFamily="34" charset="0"/>
                <a:cs typeface="Arial" panose="020B0604020202020204" pitchFamily="34" charset="0"/>
              </a:rPr>
              <a:t>Responsible for acquisition and administration of procurements:</a:t>
            </a:r>
          </a:p>
          <a:p>
            <a:pPr lvl="1">
              <a:buFont typeface="Arial" panose="020B0604020202020204" pitchFamily="34" charset="0"/>
              <a:buChar char="•"/>
            </a:pPr>
            <a:r>
              <a:rPr lang="en-US" sz="1275" dirty="0">
                <a:latin typeface="Arial" panose="020B0604020202020204" pitchFamily="34" charset="0"/>
                <a:cs typeface="Arial" panose="020B0604020202020204" pitchFamily="34" charset="0"/>
              </a:rPr>
              <a:t>Major construction,</a:t>
            </a:r>
          </a:p>
          <a:p>
            <a:pPr lvl="1">
              <a:buFont typeface="Arial" panose="020B0604020202020204" pitchFamily="34" charset="0"/>
              <a:buChar char="•"/>
            </a:pPr>
            <a:r>
              <a:rPr lang="en-US" sz="1275" dirty="0">
                <a:latin typeface="Arial" panose="020B0604020202020204" pitchFamily="34" charset="0"/>
                <a:cs typeface="Arial" panose="020B0604020202020204" pitchFamily="34" charset="0"/>
              </a:rPr>
              <a:t>Architect - Engineer (AE), </a:t>
            </a:r>
          </a:p>
          <a:p>
            <a:pPr lvl="1">
              <a:buFont typeface="Arial" panose="020B0604020202020204" pitchFamily="34" charset="0"/>
              <a:buChar char="•"/>
            </a:pPr>
            <a:r>
              <a:rPr lang="en-US" sz="1275" dirty="0">
                <a:latin typeface="Arial" panose="020B0604020202020204" pitchFamily="34" charset="0"/>
                <a:cs typeface="Arial" panose="020B0604020202020204" pitchFamily="34" charset="0"/>
              </a:rPr>
              <a:t>Support services – Construction Management, Lease Acquisition Support Services, </a:t>
            </a:r>
          </a:p>
          <a:p>
            <a:pPr lvl="1">
              <a:buFont typeface="Arial" panose="020B0604020202020204" pitchFamily="34" charset="0"/>
              <a:buChar char="•"/>
            </a:pPr>
            <a:r>
              <a:rPr lang="en-US" sz="1275" dirty="0">
                <a:latin typeface="Arial" panose="020B0604020202020204" pitchFamily="34" charset="0"/>
                <a:cs typeface="Arial" panose="020B0604020202020204" pitchFamily="34" charset="0"/>
              </a:rPr>
              <a:t>Supporting  VHA, NCA, and VBA</a:t>
            </a:r>
          </a:p>
          <a:p>
            <a:pPr lvl="1">
              <a:buFont typeface="Arial" panose="020B0604020202020204" pitchFamily="34" charset="0"/>
              <a:buChar char="•"/>
            </a:pPr>
            <a:r>
              <a:rPr lang="en-US" sz="1275" dirty="0">
                <a:latin typeface="Arial" panose="020B0604020202020204" pitchFamily="34" charset="0"/>
                <a:cs typeface="Arial" panose="020B0604020202020204" pitchFamily="34" charset="0"/>
              </a:rPr>
              <a:t>Responsible for Major Construction Interagency Agreements </a:t>
            </a:r>
          </a:p>
          <a:p>
            <a:pPr lvl="1">
              <a:buFont typeface="Arial" panose="020B0604020202020204" pitchFamily="34" charset="0"/>
              <a:buChar char="•"/>
            </a:pPr>
            <a:r>
              <a:rPr lang="en-US" sz="1275" dirty="0">
                <a:latin typeface="Arial" panose="020B0604020202020204" pitchFamily="34" charset="0"/>
                <a:cs typeface="Arial" panose="020B0604020202020204" pitchFamily="34" charset="0"/>
              </a:rPr>
              <a:t>FY23 $2.4B spend</a:t>
            </a:r>
          </a:p>
          <a:p>
            <a:pPr lvl="1">
              <a:buFont typeface="Arial" panose="020B0604020202020204" pitchFamily="34" charset="0"/>
              <a:buChar char="•"/>
            </a:pPr>
            <a:r>
              <a:rPr lang="en-US" sz="1275" dirty="0">
                <a:latin typeface="Arial" panose="020B0604020202020204" pitchFamily="34" charset="0"/>
                <a:cs typeface="Arial" panose="020B0604020202020204" pitchFamily="34" charset="0"/>
              </a:rPr>
              <a:t>FY23 $151.3M spend to small businesses</a:t>
            </a:r>
          </a:p>
          <a:p>
            <a:pPr marL="685800" lvl="1" indent="-342900">
              <a:buFont typeface="+mj-lt"/>
              <a:buAutoNum type="arabicParenR"/>
            </a:pPr>
            <a:endParaRPr lang="en-US" sz="1275" dirty="0">
              <a:latin typeface="Arial" panose="020B0604020202020204" pitchFamily="34" charset="0"/>
              <a:cs typeface="Arial" panose="020B0604020202020204" pitchFamily="34" charset="0"/>
            </a:endParaRPr>
          </a:p>
          <a:p>
            <a:pPr marL="342900" indent="-342900">
              <a:buFont typeface="+mj-lt"/>
              <a:buAutoNum type="alphaLcParenR"/>
            </a:pPr>
            <a:r>
              <a:rPr lang="en-US" sz="1275" b="1" dirty="0">
                <a:latin typeface="Arial" panose="020B0604020202020204" pitchFamily="34" charset="0"/>
                <a:cs typeface="Arial" panose="020B0604020202020204" pitchFamily="34" charset="0"/>
              </a:rPr>
              <a:t>Assists with construction procurements for other organizations (Minor and Non-reoccurring Maintenance projects - under $20M)</a:t>
            </a:r>
          </a:p>
          <a:p>
            <a:pPr marL="342900" indent="-342900">
              <a:buFont typeface="+mj-lt"/>
              <a:buAutoNum type="alphaLcParenR"/>
            </a:pPr>
            <a:endParaRPr lang="en-US" sz="1275" b="1" dirty="0">
              <a:latin typeface="Arial" panose="020B0604020202020204" pitchFamily="34" charset="0"/>
              <a:cs typeface="Arial" panose="020B0604020202020204" pitchFamily="34" charset="0"/>
            </a:endParaRPr>
          </a:p>
          <a:p>
            <a:pPr marL="342900" indent="-342900">
              <a:buFont typeface="+mj-lt"/>
              <a:buAutoNum type="alphaLcParenR"/>
            </a:pPr>
            <a:r>
              <a:rPr lang="en-US" sz="1275" b="1" dirty="0">
                <a:latin typeface="Arial" panose="020B0604020202020204" pitchFamily="34" charset="0"/>
                <a:cs typeface="Arial" panose="020B0604020202020204" pitchFamily="34" charset="0"/>
              </a:rPr>
              <a:t>Promotes competition for small businesses (including Veterans First Program) in major construction, design, and support services:</a:t>
            </a:r>
          </a:p>
          <a:p>
            <a:pPr lvl="1">
              <a:buFont typeface="Arial" panose="020B0604020202020204" pitchFamily="34" charset="0"/>
              <a:buChar char="•"/>
            </a:pPr>
            <a:r>
              <a:rPr lang="en-US" sz="1275" dirty="0">
                <a:latin typeface="Arial" panose="020B0604020202020204" pitchFamily="34" charset="0"/>
                <a:cs typeface="Arial" panose="020B0604020202020204" pitchFamily="34" charset="0"/>
              </a:rPr>
              <a:t>Over 66% of contract dollars awarded to SDVOSB/VOSBs in FY23</a:t>
            </a:r>
          </a:p>
          <a:p>
            <a:pPr lvl="1">
              <a:buFont typeface="Arial" panose="020B0604020202020204" pitchFamily="34" charset="0"/>
              <a:buChar char="•"/>
            </a:pPr>
            <a:r>
              <a:rPr lang="en-US" sz="1275" dirty="0">
                <a:latin typeface="Arial" panose="020B0604020202020204" pitchFamily="34" charset="0"/>
                <a:cs typeface="Arial" panose="020B0604020202020204" pitchFamily="34" charset="0"/>
              </a:rPr>
              <a:t>Including Several Major Construction Projects</a:t>
            </a:r>
          </a:p>
          <a:p>
            <a:pPr marL="0" indent="0">
              <a:buNone/>
            </a:pPr>
            <a:r>
              <a:rPr lang="en-US" sz="1275" b="1" dirty="0">
                <a:latin typeface="Arial" panose="020B0604020202020204" pitchFamily="34" charset="0"/>
                <a:cs typeface="Arial" panose="020B0604020202020204" pitchFamily="34" charset="0"/>
              </a:rPr>
              <a:t>d)	Promote Diversity, Equity, and Inclusion - host Women Owned Small Business Industry Day</a:t>
            </a:r>
          </a:p>
        </p:txBody>
      </p:sp>
      <p:sp>
        <p:nvSpPr>
          <p:cNvPr id="3" name="Slide Number Placeholder 2">
            <a:extLst>
              <a:ext uri="{FF2B5EF4-FFF2-40B4-BE49-F238E27FC236}">
                <a16:creationId xmlns:a16="http://schemas.microsoft.com/office/drawing/2014/main" id="{2C2930DC-0CD2-4244-8DA1-E76820AD65BB}"/>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23</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191EAD7-2C5C-4861-B6D1-8589A32DE9B0}"/>
              </a:ext>
            </a:extLst>
          </p:cNvPr>
          <p:cNvSpPr>
            <a:spLocks noGrp="1"/>
          </p:cNvSpPr>
          <p:nvPr>
            <p:ph type="title"/>
          </p:nvPr>
        </p:nvSpPr>
        <p:spPr/>
        <p:txBody>
          <a:bodyPr>
            <a:normAutofit/>
          </a:bodyPr>
          <a:lstStyle/>
          <a:p>
            <a:r>
              <a:rPr lang="en-US" sz="2700" dirty="0">
                <a:latin typeface="Arial" panose="020B0604020202020204" pitchFamily="34" charset="0"/>
                <a:cs typeface="Arial" panose="020B0604020202020204" pitchFamily="34" charset="0"/>
              </a:rPr>
              <a:t>Office of Facilities Acquisition (OFA)</a:t>
            </a:r>
          </a:p>
        </p:txBody>
      </p:sp>
    </p:spTree>
    <p:extLst>
      <p:ext uri="{BB962C8B-B14F-4D97-AF65-F5344CB8AC3E}">
        <p14:creationId xmlns:p14="http://schemas.microsoft.com/office/powerpoint/2010/main" val="141090560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6BFBD8-A0AE-4A7E-8214-ABFFC5538B40}"/>
              </a:ext>
            </a:extLst>
          </p:cNvPr>
          <p:cNvSpPr>
            <a:spLocks noGrp="1"/>
          </p:cNvSpPr>
          <p:nvPr>
            <p:ph idx="1"/>
          </p:nvPr>
        </p:nvSpPr>
        <p:spPr>
          <a:xfrm>
            <a:off x="480768" y="544398"/>
            <a:ext cx="8540684" cy="3938048"/>
          </a:xfrm>
        </p:spPr>
        <p:txBody>
          <a:bodyPr>
            <a:normAutofit fontScale="92500" lnSpcReduction="20000"/>
          </a:bodyPr>
          <a:lstStyle/>
          <a:p>
            <a:pPr marL="385763" indent="-385763" fontAlgn="base">
              <a:spcAft>
                <a:spcPts val="450"/>
              </a:spcAft>
              <a:buFont typeface="+mj-lt"/>
              <a:buAutoNum type="arabicPeriod"/>
            </a:pPr>
            <a:r>
              <a:rPr lang="en-US" sz="1050" b="1" dirty="0">
                <a:latin typeface="Arial" panose="020B0604020202020204" pitchFamily="34" charset="0"/>
                <a:cs typeface="Arial" panose="020B0604020202020204" pitchFamily="34" charset="0"/>
              </a:rPr>
              <a:t>Award and administer contracts for Veterans Health Administration, Veteran Benefits Administration, and National Cemetery Administration for Major construction projects and support services</a:t>
            </a:r>
          </a:p>
          <a:p>
            <a:pPr marL="385763" indent="-385763" fontAlgn="base">
              <a:spcAft>
                <a:spcPts val="450"/>
              </a:spcAft>
              <a:buFont typeface="+mj-lt"/>
              <a:buAutoNum type="arabicPeriod"/>
            </a:pPr>
            <a:r>
              <a:rPr lang="en-US" sz="1050" b="1" dirty="0">
                <a:latin typeface="Arial" panose="020B0604020202020204" pitchFamily="34" charset="0"/>
                <a:cs typeface="Arial" panose="020B0604020202020204" pitchFamily="34" charset="0"/>
              </a:rPr>
              <a:t>Interagency Agreement with Non-Departmental Federal Entity</a:t>
            </a:r>
          </a:p>
          <a:p>
            <a:pPr marL="385763" indent="-385763" fontAlgn="base">
              <a:spcAft>
                <a:spcPts val="450"/>
              </a:spcAft>
              <a:buFont typeface="+mj-lt"/>
              <a:buAutoNum type="arabicPeriod"/>
            </a:pPr>
            <a:r>
              <a:rPr lang="en-US" sz="1050" b="1" dirty="0">
                <a:latin typeface="Arial" panose="020B0604020202020204" pitchFamily="34" charset="0"/>
                <a:cs typeface="Arial" panose="020B0604020202020204" pitchFamily="34" charset="0"/>
              </a:rPr>
              <a:t>Increase Industry Engagement </a:t>
            </a:r>
          </a:p>
          <a:p>
            <a:pPr marL="685800" lvl="1" indent="-385763" fontAlgn="base">
              <a:spcAft>
                <a:spcPts val="450"/>
              </a:spcAft>
              <a:buFont typeface="Arial" panose="020B0604020202020204" pitchFamily="34" charset="0"/>
              <a:buChar char="•"/>
            </a:pPr>
            <a:r>
              <a:rPr lang="en-US" sz="1050" dirty="0">
                <a:latin typeface="Arial" panose="020B0604020202020204" pitchFamily="34" charset="0"/>
                <a:cs typeface="Arial" panose="020B0604020202020204" pitchFamily="34" charset="0"/>
              </a:rPr>
              <a:t>Seeking Feedback (Industry Days, Sources Sought, Targeted Outreach) </a:t>
            </a:r>
          </a:p>
          <a:p>
            <a:pPr marL="685800" lvl="1" indent="-385763" fontAlgn="base">
              <a:spcAft>
                <a:spcPts val="450"/>
              </a:spcAft>
              <a:buFont typeface="Arial" panose="020B0604020202020204" pitchFamily="34" charset="0"/>
              <a:buChar char="•"/>
            </a:pPr>
            <a:r>
              <a:rPr lang="en-US" sz="1050" dirty="0">
                <a:latin typeface="Arial" panose="020B0604020202020204" pitchFamily="34" charset="0"/>
                <a:cs typeface="Arial" panose="020B0604020202020204" pitchFamily="34" charset="0"/>
              </a:rPr>
              <a:t>Partnering</a:t>
            </a:r>
          </a:p>
          <a:p>
            <a:pPr marL="685800" lvl="1" indent="-385763" fontAlgn="base">
              <a:spcAft>
                <a:spcPts val="450"/>
              </a:spcAft>
              <a:buFont typeface="Arial" panose="020B0604020202020204" pitchFamily="34" charset="0"/>
              <a:buChar char="•"/>
            </a:pPr>
            <a:r>
              <a:rPr lang="en-US" sz="1050" dirty="0">
                <a:latin typeface="Arial" panose="020B0604020202020204" pitchFamily="34" charset="0"/>
                <a:cs typeface="Arial" panose="020B0604020202020204" pitchFamily="34" charset="0"/>
              </a:rPr>
              <a:t>Pathfinder – Vendor Management</a:t>
            </a:r>
          </a:p>
          <a:p>
            <a:pPr marL="385763" indent="-385763" fontAlgn="base">
              <a:spcAft>
                <a:spcPts val="450"/>
              </a:spcAft>
              <a:buFont typeface="+mj-lt"/>
              <a:buAutoNum type="arabicPeriod"/>
            </a:pPr>
            <a:r>
              <a:rPr lang="en-US" sz="1050" b="1" dirty="0">
                <a:latin typeface="Arial" panose="020B0604020202020204" pitchFamily="34" charset="0"/>
                <a:cs typeface="Arial" panose="020B0604020202020204" pitchFamily="34" charset="0"/>
              </a:rPr>
              <a:t>Building capacity focused on speed and agility</a:t>
            </a:r>
          </a:p>
          <a:p>
            <a:pPr lvl="1" fontAlgn="base">
              <a:spcAft>
                <a:spcPts val="450"/>
              </a:spcAft>
              <a:buFont typeface="Arial" panose="020B0604020202020204" pitchFamily="34" charset="0"/>
              <a:buChar char="•"/>
            </a:pPr>
            <a:r>
              <a:rPr lang="en-US" sz="1050" dirty="0">
                <a:latin typeface="Arial" panose="020B0604020202020204" pitchFamily="34" charset="0"/>
                <a:cs typeface="Arial" panose="020B0604020202020204" pitchFamily="34" charset="0"/>
              </a:rPr>
              <a:t>Category Management/Strategic Acquisition Vehicles</a:t>
            </a:r>
          </a:p>
          <a:p>
            <a:pPr lvl="2" fontAlgn="base">
              <a:spcAft>
                <a:spcPts val="450"/>
              </a:spcAft>
              <a:buFont typeface="Courier New" panose="02070309020205020404" pitchFamily="49" charset="0"/>
              <a:buChar char="o"/>
            </a:pPr>
            <a:r>
              <a:rPr lang="en-US" sz="1050" dirty="0">
                <a:latin typeface="Arial" panose="020B0604020202020204" pitchFamily="34" charset="0"/>
                <a:cs typeface="Arial" panose="020B0604020202020204" pitchFamily="34" charset="0"/>
              </a:rPr>
              <a:t>Lease Acquisition Support Services IDIQ – FY22</a:t>
            </a:r>
          </a:p>
          <a:p>
            <a:pPr lvl="2" fontAlgn="base">
              <a:spcAft>
                <a:spcPts val="450"/>
              </a:spcAft>
              <a:buFont typeface="Courier New" panose="02070309020205020404" pitchFamily="49" charset="0"/>
              <a:buChar char="o"/>
            </a:pPr>
            <a:r>
              <a:rPr lang="en-US" sz="1050" dirty="0">
                <a:latin typeface="Arial" panose="020B0604020202020204" pitchFamily="34" charset="0"/>
                <a:cs typeface="Arial" panose="020B0604020202020204" pitchFamily="34" charset="0"/>
              </a:rPr>
              <a:t>Construction Management Services IDIQ – FY22</a:t>
            </a:r>
          </a:p>
          <a:p>
            <a:pPr lvl="2" fontAlgn="base">
              <a:spcAft>
                <a:spcPts val="450"/>
              </a:spcAft>
              <a:buFont typeface="Courier New" panose="02070309020205020404" pitchFamily="49" charset="0"/>
              <a:buChar char="o"/>
            </a:pPr>
            <a:r>
              <a:rPr lang="en-US" sz="1050" dirty="0">
                <a:latin typeface="Arial" panose="020B0604020202020204" pitchFamily="34" charset="0"/>
                <a:cs typeface="Arial" panose="020B0604020202020204" pitchFamily="34" charset="0"/>
              </a:rPr>
              <a:t>Cost Estimating – Planned award FY 23</a:t>
            </a:r>
          </a:p>
          <a:p>
            <a:pPr lvl="2" fontAlgn="base">
              <a:spcAft>
                <a:spcPts val="450"/>
              </a:spcAft>
              <a:buFont typeface="Courier New" panose="02070309020205020404" pitchFamily="49" charset="0"/>
              <a:buChar char="o"/>
            </a:pPr>
            <a:r>
              <a:rPr lang="en-US" sz="1050" dirty="0">
                <a:latin typeface="Arial" panose="020B0604020202020204" pitchFamily="34" charset="0"/>
                <a:cs typeface="Arial" panose="020B0604020202020204" pitchFamily="34" charset="0"/>
              </a:rPr>
              <a:t>MASHO/VFT&amp;HE – FY23</a:t>
            </a:r>
          </a:p>
          <a:p>
            <a:pPr lvl="2" fontAlgn="base">
              <a:spcAft>
                <a:spcPts val="450"/>
              </a:spcAft>
              <a:buFont typeface="Courier New" panose="02070309020205020404" pitchFamily="49" charset="0"/>
              <a:buChar char="o"/>
            </a:pPr>
            <a:r>
              <a:rPr lang="en-US" sz="1050" dirty="0">
                <a:latin typeface="Arial" panose="020B0604020202020204" pitchFamily="34" charset="0"/>
                <a:cs typeface="Arial" panose="020B0604020202020204" pitchFamily="34" charset="0"/>
              </a:rPr>
              <a:t>A/E IDIQ contracts – Planned award FY24</a:t>
            </a:r>
          </a:p>
          <a:p>
            <a:pPr lvl="2" fontAlgn="base">
              <a:spcAft>
                <a:spcPts val="450"/>
              </a:spcAft>
              <a:buFont typeface="Courier New" panose="02070309020205020404" pitchFamily="49" charset="0"/>
              <a:buChar char="o"/>
            </a:pPr>
            <a:r>
              <a:rPr lang="en-US" sz="1050" dirty="0">
                <a:latin typeface="Arial" panose="020B0604020202020204" pitchFamily="34" charset="0"/>
                <a:cs typeface="Arial" panose="020B0604020202020204" pitchFamily="34" charset="0"/>
              </a:rPr>
              <a:t>Design Build Multiple Award Contract – Planned award FY24</a:t>
            </a:r>
          </a:p>
          <a:p>
            <a:pPr lvl="2" fontAlgn="base">
              <a:spcAft>
                <a:spcPts val="450"/>
              </a:spcAft>
              <a:buFont typeface="Courier New" panose="02070309020205020404" pitchFamily="49" charset="0"/>
              <a:buChar char="o"/>
            </a:pPr>
            <a:r>
              <a:rPr lang="en-US" sz="1050" dirty="0">
                <a:latin typeface="Arial" panose="020B0604020202020204" pitchFamily="34" charset="0"/>
                <a:cs typeface="Arial" panose="020B0604020202020204" pitchFamily="34" charset="0"/>
              </a:rPr>
              <a:t>Feasibility Studies – Planned award FY24</a:t>
            </a:r>
          </a:p>
          <a:p>
            <a:pPr lvl="2" fontAlgn="base">
              <a:spcAft>
                <a:spcPts val="450"/>
              </a:spcAft>
              <a:buFont typeface="Courier New" panose="02070309020205020404" pitchFamily="49" charset="0"/>
              <a:buChar char="o"/>
            </a:pPr>
            <a:r>
              <a:rPr lang="en-US" sz="1050" dirty="0">
                <a:latin typeface="Arial" panose="020B0604020202020204" pitchFamily="34" charset="0"/>
                <a:cs typeface="Arial" panose="020B0604020202020204" pitchFamily="34" charset="0"/>
              </a:rPr>
              <a:t>A/E - Planned award FY24</a:t>
            </a:r>
          </a:p>
          <a:p>
            <a:pPr lvl="1" fontAlgn="base">
              <a:spcAft>
                <a:spcPts val="450"/>
              </a:spcAft>
              <a:buFont typeface="Arial" panose="020B0604020202020204" pitchFamily="34" charset="0"/>
              <a:buChar char="•"/>
            </a:pPr>
            <a:r>
              <a:rPr lang="en-US" sz="1050" dirty="0">
                <a:latin typeface="Arial" panose="020B0604020202020204" pitchFamily="34" charset="0"/>
                <a:cs typeface="Arial" panose="020B0604020202020204" pitchFamily="34" charset="0"/>
              </a:rPr>
              <a:t>Socioeconomic Goals</a:t>
            </a:r>
            <a:endParaRPr lang="en-US" sz="1050" dirty="0"/>
          </a:p>
        </p:txBody>
      </p:sp>
      <p:sp>
        <p:nvSpPr>
          <p:cNvPr id="3" name="Slide Number Placeholder 2">
            <a:extLst>
              <a:ext uri="{FF2B5EF4-FFF2-40B4-BE49-F238E27FC236}">
                <a16:creationId xmlns:a16="http://schemas.microsoft.com/office/drawing/2014/main" id="{C018A502-C60F-4B38-B74B-96D3AA1C5D83}"/>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24</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268C92E3-71E0-4A6E-96DD-89CBCA023217}"/>
              </a:ext>
            </a:extLst>
          </p:cNvPr>
          <p:cNvSpPr>
            <a:spLocks noGrp="1"/>
          </p:cNvSpPr>
          <p:nvPr>
            <p:ph type="title"/>
          </p:nvPr>
        </p:nvSpPr>
        <p:spPr/>
        <p:txBody>
          <a:bodyPr>
            <a:normAutofit/>
          </a:bodyPr>
          <a:lstStyle/>
          <a:p>
            <a:r>
              <a:rPr lang="en-US" sz="3000" dirty="0">
                <a:latin typeface="Arial" panose="020B0604020202020204" pitchFamily="34" charset="0"/>
                <a:cs typeface="Arial" panose="020B0604020202020204" pitchFamily="34" charset="0"/>
              </a:rPr>
              <a:t>OFA Top Priorities</a:t>
            </a:r>
          </a:p>
        </p:txBody>
      </p:sp>
    </p:spTree>
    <p:extLst>
      <p:ext uri="{BB962C8B-B14F-4D97-AF65-F5344CB8AC3E}">
        <p14:creationId xmlns:p14="http://schemas.microsoft.com/office/powerpoint/2010/main" val="169668047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45534-FB32-4B13-8B1F-1EF3D3A5B9B7}"/>
              </a:ext>
            </a:extLst>
          </p:cNvPr>
          <p:cNvSpPr>
            <a:spLocks noGrp="1"/>
          </p:cNvSpPr>
          <p:nvPr>
            <p:ph idx="1"/>
          </p:nvPr>
        </p:nvSpPr>
        <p:spPr/>
        <p:txBody>
          <a:bodyPr>
            <a:normAutofit fontScale="92500"/>
          </a:bodyPr>
          <a:lstStyle/>
          <a:p>
            <a:pPr marL="385763" indent="-385763">
              <a:buFont typeface="+mj-lt"/>
              <a:buAutoNum type="alphaLcParenR"/>
            </a:pPr>
            <a:r>
              <a:rPr lang="en-US" dirty="0">
                <a:latin typeface="Arial" panose="020B0604020202020204" pitchFamily="34" charset="0"/>
                <a:cs typeface="Arial" panose="020B0604020202020204" pitchFamily="34" charset="0"/>
              </a:rPr>
              <a:t>Implementation of Design/Build Delivery methods</a:t>
            </a:r>
          </a:p>
          <a:p>
            <a:pPr marL="385763" indent="-385763">
              <a:buFont typeface="+mj-lt"/>
              <a:buAutoNum type="alphaLcParenR"/>
            </a:pPr>
            <a:r>
              <a:rPr lang="en-US" dirty="0">
                <a:latin typeface="Arial" panose="020B0604020202020204" pitchFamily="34" charset="0"/>
                <a:cs typeface="Arial" panose="020B0604020202020204" pitchFamily="34" charset="0"/>
              </a:rPr>
              <a:t>Increase industry engagement</a:t>
            </a:r>
          </a:p>
          <a:p>
            <a:pPr marL="385763" indent="-385763">
              <a:buFont typeface="+mj-lt"/>
              <a:buAutoNum type="alphaLcParenR"/>
            </a:pPr>
            <a:r>
              <a:rPr lang="en-US" dirty="0">
                <a:latin typeface="Arial" panose="020B0604020202020204" pitchFamily="34" charset="0"/>
                <a:cs typeface="Arial" panose="020B0604020202020204" pitchFamily="34" charset="0"/>
              </a:rPr>
              <a:t>Focus on Quality, Cost, and Schedule</a:t>
            </a:r>
          </a:p>
          <a:p>
            <a:pPr marL="385763" indent="-385763">
              <a:buFont typeface="+mj-lt"/>
              <a:buAutoNum type="alphaLcParenR"/>
            </a:pPr>
            <a:r>
              <a:rPr lang="en-US" dirty="0">
                <a:latin typeface="Arial" panose="020B0604020202020204" pitchFamily="34" charset="0"/>
                <a:cs typeface="Arial" panose="020B0604020202020204" pitchFamily="34" charset="0"/>
              </a:rPr>
              <a:t>Integrated Program/Project Management</a:t>
            </a:r>
          </a:p>
          <a:p>
            <a:pPr marL="385763" indent="-385763">
              <a:buFont typeface="+mj-lt"/>
              <a:buAutoNum type="alphaLcParenR"/>
            </a:pPr>
            <a:r>
              <a:rPr lang="en-US" dirty="0">
                <a:latin typeface="Arial" panose="020B0604020202020204" pitchFamily="34" charset="0"/>
                <a:cs typeface="Arial" panose="020B0604020202020204" pitchFamily="34" charset="0"/>
              </a:rPr>
              <a:t>Leveraging technology – for example Pathfinders</a:t>
            </a:r>
          </a:p>
          <a:p>
            <a:pPr marL="385763" indent="-385763">
              <a:buFont typeface="+mj-lt"/>
              <a:buAutoNum type="alphaLcParenR"/>
            </a:pPr>
            <a:r>
              <a:rPr lang="en-US" dirty="0">
                <a:latin typeface="Arial" panose="020B0604020202020204" pitchFamily="34" charset="0"/>
                <a:cs typeface="Arial" panose="020B0604020202020204" pitchFamily="34" charset="0"/>
              </a:rPr>
              <a:t>Process improvement focused on speed to market and agility</a:t>
            </a:r>
          </a:p>
          <a:p>
            <a:pPr marL="385763" indent="-385763">
              <a:buFont typeface="+mj-lt"/>
              <a:buAutoNum type="alphaLcParenR"/>
            </a:pPr>
            <a:r>
              <a:rPr lang="en-US" dirty="0">
                <a:latin typeface="Arial" panose="020B0604020202020204" pitchFamily="34" charset="0"/>
                <a:cs typeface="Arial" panose="020B0604020202020204" pitchFamily="34" charset="0"/>
              </a:rPr>
              <a:t>Implement Strategic Acquisition Vehicles – Category Management</a:t>
            </a:r>
          </a:p>
        </p:txBody>
      </p:sp>
      <p:sp>
        <p:nvSpPr>
          <p:cNvPr id="3" name="Slide Number Placeholder 2">
            <a:extLst>
              <a:ext uri="{FF2B5EF4-FFF2-40B4-BE49-F238E27FC236}">
                <a16:creationId xmlns:a16="http://schemas.microsoft.com/office/drawing/2014/main" id="{44DDAFBC-0381-46C9-AB78-4C51C54680C4}"/>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25</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BB9CC9A-2D04-4870-A571-25292D0537C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Strategic Direction</a:t>
            </a:r>
          </a:p>
        </p:txBody>
      </p:sp>
    </p:spTree>
    <p:extLst>
      <p:ext uri="{BB962C8B-B14F-4D97-AF65-F5344CB8AC3E}">
        <p14:creationId xmlns:p14="http://schemas.microsoft.com/office/powerpoint/2010/main" val="235109165"/>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EFE"/>
              </a:solidFill>
              <a:latin typeface="Arial" panose="020B0604020202020204"/>
            </a:endParaRPr>
          </a:p>
        </p:txBody>
      </p:sp>
      <p:pic>
        <p:nvPicPr>
          <p:cNvPr id="4" name="Picture 3" descr="A building with a sign on the side&#10;&#10;Description automatically generated">
            <a:extLst>
              <a:ext uri="{FF2B5EF4-FFF2-40B4-BE49-F238E27FC236}">
                <a16:creationId xmlns:a16="http://schemas.microsoft.com/office/drawing/2014/main" id="{FAE9EDB7-BAFE-495C-37AF-8C565E9643CC}"/>
              </a:ext>
            </a:extLst>
          </p:cNvPr>
          <p:cNvPicPr>
            <a:picLocks noChangeAspect="1"/>
          </p:cNvPicPr>
          <p:nvPr/>
        </p:nvPicPr>
        <p:blipFill rotWithShape="1">
          <a:blip r:embed="rId2">
            <a:alphaModFix amt="35000"/>
          </a:blip>
          <a:srcRect b="2174"/>
          <a:stretch/>
        </p:blipFill>
        <p:spPr>
          <a:xfrm>
            <a:off x="15" y="-155114"/>
            <a:ext cx="9143985" cy="5143493"/>
          </a:xfrm>
          <a:prstGeom prst="rect">
            <a:avLst/>
          </a:prstGeom>
        </p:spPr>
      </p:pic>
      <p:graphicFrame>
        <p:nvGraphicFramePr>
          <p:cNvPr id="25" name="Content Placeholder 2">
            <a:extLst>
              <a:ext uri="{FF2B5EF4-FFF2-40B4-BE49-F238E27FC236}">
                <a16:creationId xmlns:a16="http://schemas.microsoft.com/office/drawing/2014/main" id="{1BF6A723-0FD2-C204-6B94-CC391CA8BDEB}"/>
              </a:ext>
            </a:extLst>
          </p:cNvPr>
          <p:cNvGraphicFramePr>
            <a:graphicFrameLocks noGrp="1"/>
          </p:cNvGraphicFramePr>
          <p:nvPr>
            <p:ph idx="4294967295"/>
          </p:nvPr>
        </p:nvGraphicFramePr>
        <p:xfrm>
          <a:off x="310896" y="1239133"/>
          <a:ext cx="8522208" cy="408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4B0FD61-24A5-9D43-474E-21580CE365E3}"/>
              </a:ext>
            </a:extLst>
          </p:cNvPr>
          <p:cNvSpPr txBox="1"/>
          <p:nvPr/>
        </p:nvSpPr>
        <p:spPr>
          <a:xfrm>
            <a:off x="310896" y="2571750"/>
            <a:ext cx="2393116" cy="2308324"/>
          </a:xfrm>
          <a:prstGeom prst="rect">
            <a:avLst/>
          </a:prstGeom>
          <a:noFill/>
        </p:spPr>
        <p:txBody>
          <a:bodyPr wrap="square" rtlCol="0">
            <a:spAutoFit/>
          </a:bodyPr>
          <a:lstStyle/>
          <a:p>
            <a:pPr defTabSz="685800">
              <a:defRPr/>
            </a:pPr>
            <a:r>
              <a:rPr lang="en-US" sz="1200" dirty="0">
                <a:solidFill>
                  <a:srgbClr val="FFFEFE"/>
                </a:solidFill>
                <a:latin typeface="Arial" panose="020B0604020202020204"/>
              </a:rPr>
              <a:t>CFM is managing 98 projects in planning, design, and construction valued at $12B.</a:t>
            </a:r>
          </a:p>
          <a:p>
            <a:pPr defTabSz="685800">
              <a:defRPr/>
            </a:pPr>
            <a:r>
              <a:rPr lang="en-US" sz="1200" dirty="0">
                <a:solidFill>
                  <a:srgbClr val="FFFEFE"/>
                </a:solidFill>
                <a:latin typeface="Arial" panose="020B0604020202020204"/>
              </a:rPr>
              <a:t>VHA is managing 5,563 NRM and Minor projects in planning, design, and construction valued at $26.3B.</a:t>
            </a:r>
          </a:p>
          <a:p>
            <a:pPr defTabSz="685800">
              <a:defRPr/>
            </a:pPr>
            <a:endParaRPr lang="en-US" sz="1200" dirty="0">
              <a:solidFill>
                <a:srgbClr val="FFFEFE"/>
              </a:solidFill>
              <a:latin typeface="Arial" panose="020B0604020202020204"/>
            </a:endParaRPr>
          </a:p>
          <a:p>
            <a:pPr marL="214313" indent="-214313" defTabSz="685800">
              <a:buFont typeface="Arial" panose="020B0604020202020204" pitchFamily="34" charset="0"/>
              <a:buChar char="•"/>
              <a:defRPr/>
            </a:pPr>
            <a:r>
              <a:rPr lang="en-US" sz="1200" dirty="0">
                <a:solidFill>
                  <a:srgbClr val="FFFEFE"/>
                </a:solidFill>
                <a:latin typeface="Arial" panose="020B0604020202020204"/>
              </a:rPr>
              <a:t>25 Super Construction projects (&gt;$100M  executed by the USACE valued at approximately $18B) </a:t>
            </a:r>
          </a:p>
        </p:txBody>
      </p:sp>
    </p:spTree>
    <p:extLst>
      <p:ext uri="{BB962C8B-B14F-4D97-AF65-F5344CB8AC3E}">
        <p14:creationId xmlns:p14="http://schemas.microsoft.com/office/powerpoint/2010/main" val="426345022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B1842221-FFDD-4E3F-8B5D-576EB014BDB2}"/>
              </a:ext>
            </a:extLst>
          </p:cNvPr>
          <p:cNvSpPr txBox="1">
            <a:spLocks/>
          </p:cNvSpPr>
          <p:nvPr/>
        </p:nvSpPr>
        <p:spPr>
          <a:xfrm>
            <a:off x="0" y="0"/>
            <a:ext cx="9144000" cy="874555"/>
          </a:xfrm>
          <a:prstGeom prst="rect">
            <a:avLst/>
          </a:prstGeom>
          <a:solidFill>
            <a:srgbClr val="002060"/>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endParaRPr lang="en-US" sz="2100" b="1" dirty="0">
              <a:solidFill>
                <a:prstClr val="white"/>
              </a:solidFill>
              <a:latin typeface="Arial" panose="020B0604020202020204" pitchFamily="34" charset="0"/>
              <a:cs typeface="Arial" panose="020B0604020202020204" pitchFamily="34" charset="0"/>
            </a:endParaRPr>
          </a:p>
          <a:p>
            <a:pPr defTabSz="685800"/>
            <a:r>
              <a:rPr lang="en-US" sz="2100" b="1" dirty="0">
                <a:solidFill>
                  <a:prstClr val="white"/>
                </a:solidFill>
                <a:latin typeface="Arial" panose="020B0604020202020204" pitchFamily="34" charset="0"/>
                <a:cs typeface="Arial" panose="020B0604020202020204" pitchFamily="34" charset="0"/>
              </a:rPr>
              <a:t>OFA has three regions, two functional areas</a:t>
            </a:r>
          </a:p>
          <a:p>
            <a:pPr defTabSz="685800"/>
            <a:endParaRPr lang="en-US" sz="2100" b="1" dirty="0">
              <a:solidFill>
                <a:prstClr val="white"/>
              </a:solidFill>
              <a:latin typeface="Arial" panose="020B0604020202020204" pitchFamily="34" charset="0"/>
              <a:cs typeface="Arial" panose="020B0604020202020204" pitchFamily="34" charset="0"/>
            </a:endParaRPr>
          </a:p>
        </p:txBody>
      </p:sp>
      <p:pic>
        <p:nvPicPr>
          <p:cNvPr id="66" name="Picture 65">
            <a:extLst>
              <a:ext uri="{FF2B5EF4-FFF2-40B4-BE49-F238E27FC236}">
                <a16:creationId xmlns:a16="http://schemas.microsoft.com/office/drawing/2014/main" id="{374033BF-00D4-47E4-A518-02682B53E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488" y="1189435"/>
            <a:ext cx="5000625" cy="2764631"/>
          </a:xfrm>
          <a:prstGeom prst="rect">
            <a:avLst/>
          </a:prstGeom>
        </p:spPr>
      </p:pic>
      <p:sp>
        <p:nvSpPr>
          <p:cNvPr id="72" name="Rectangle 71">
            <a:extLst>
              <a:ext uri="{FF2B5EF4-FFF2-40B4-BE49-F238E27FC236}">
                <a16:creationId xmlns:a16="http://schemas.microsoft.com/office/drawing/2014/main" id="{7B2F7D46-6ED8-4181-8C4D-F7093760DC2B}"/>
              </a:ext>
            </a:extLst>
          </p:cNvPr>
          <p:cNvSpPr/>
          <p:nvPr/>
        </p:nvSpPr>
        <p:spPr>
          <a:xfrm>
            <a:off x="1314450" y="942975"/>
            <a:ext cx="6057900" cy="325755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74" name="Freeform 7">
            <a:extLst>
              <a:ext uri="{FF2B5EF4-FFF2-40B4-BE49-F238E27FC236}">
                <a16:creationId xmlns:a16="http://schemas.microsoft.com/office/drawing/2014/main" id="{7B5B69C9-7903-4863-9325-614F376DB361}"/>
              </a:ext>
            </a:extLst>
          </p:cNvPr>
          <p:cNvSpPr/>
          <p:nvPr/>
        </p:nvSpPr>
        <p:spPr>
          <a:xfrm>
            <a:off x="4896439" y="2201777"/>
            <a:ext cx="698475" cy="1136439"/>
          </a:xfrm>
          <a:custGeom>
            <a:avLst/>
            <a:gdLst>
              <a:gd name="connsiteX0" fmla="*/ 1042112 w 1069273"/>
              <a:gd name="connsiteY0" fmla="*/ 0 h 2245260"/>
              <a:gd name="connsiteX1" fmla="*/ 1060219 w 1069273"/>
              <a:gd name="connsiteY1" fmla="*/ 45268 h 2245260"/>
              <a:gd name="connsiteX2" fmla="*/ 1069273 w 1069273"/>
              <a:gd name="connsiteY2" fmla="*/ 72428 h 2245260"/>
              <a:gd name="connsiteX3" fmla="*/ 1060219 w 1069273"/>
              <a:gd name="connsiteY3" fmla="*/ 199177 h 2245260"/>
              <a:gd name="connsiteX4" fmla="*/ 1042112 w 1069273"/>
              <a:gd name="connsiteY4" fmla="*/ 253497 h 2245260"/>
              <a:gd name="connsiteX5" fmla="*/ 1033059 w 1069273"/>
              <a:gd name="connsiteY5" fmla="*/ 280658 h 2245260"/>
              <a:gd name="connsiteX6" fmla="*/ 1005898 w 1069273"/>
              <a:gd name="connsiteY6" fmla="*/ 334979 h 2245260"/>
              <a:gd name="connsiteX7" fmla="*/ 978738 w 1069273"/>
              <a:gd name="connsiteY7" fmla="*/ 353086 h 2245260"/>
              <a:gd name="connsiteX8" fmla="*/ 951577 w 1069273"/>
              <a:gd name="connsiteY8" fmla="*/ 380246 h 2245260"/>
              <a:gd name="connsiteX9" fmla="*/ 897257 w 1069273"/>
              <a:gd name="connsiteY9" fmla="*/ 398353 h 2245260"/>
              <a:gd name="connsiteX10" fmla="*/ 842936 w 1069273"/>
              <a:gd name="connsiteY10" fmla="*/ 416460 h 2245260"/>
              <a:gd name="connsiteX11" fmla="*/ 806722 w 1069273"/>
              <a:gd name="connsiteY11" fmla="*/ 425513 h 2245260"/>
              <a:gd name="connsiteX12" fmla="*/ 752401 w 1069273"/>
              <a:gd name="connsiteY12" fmla="*/ 443620 h 2245260"/>
              <a:gd name="connsiteX13" fmla="*/ 725241 w 1069273"/>
              <a:gd name="connsiteY13" fmla="*/ 452674 h 2245260"/>
              <a:gd name="connsiteX14" fmla="*/ 698080 w 1069273"/>
              <a:gd name="connsiteY14" fmla="*/ 470781 h 2245260"/>
              <a:gd name="connsiteX15" fmla="*/ 679974 w 1069273"/>
              <a:gd name="connsiteY15" fmla="*/ 497941 h 2245260"/>
              <a:gd name="connsiteX16" fmla="*/ 652813 w 1069273"/>
              <a:gd name="connsiteY16" fmla="*/ 506995 h 2245260"/>
              <a:gd name="connsiteX17" fmla="*/ 625653 w 1069273"/>
              <a:gd name="connsiteY17" fmla="*/ 525101 h 2245260"/>
              <a:gd name="connsiteX18" fmla="*/ 571332 w 1069273"/>
              <a:gd name="connsiteY18" fmla="*/ 570369 h 2245260"/>
              <a:gd name="connsiteX19" fmla="*/ 526065 w 1069273"/>
              <a:gd name="connsiteY19" fmla="*/ 615636 h 2245260"/>
              <a:gd name="connsiteX20" fmla="*/ 471744 w 1069273"/>
              <a:gd name="connsiteY20" fmla="*/ 660903 h 2245260"/>
              <a:gd name="connsiteX21" fmla="*/ 426476 w 1069273"/>
              <a:gd name="connsiteY21" fmla="*/ 697117 h 2245260"/>
              <a:gd name="connsiteX22" fmla="*/ 381209 w 1069273"/>
              <a:gd name="connsiteY22" fmla="*/ 733331 h 2245260"/>
              <a:gd name="connsiteX23" fmla="*/ 272568 w 1069273"/>
              <a:gd name="connsiteY23" fmla="*/ 805759 h 2245260"/>
              <a:gd name="connsiteX24" fmla="*/ 245407 w 1069273"/>
              <a:gd name="connsiteY24" fmla="*/ 841973 h 2245260"/>
              <a:gd name="connsiteX25" fmla="*/ 209193 w 1069273"/>
              <a:gd name="connsiteY25" fmla="*/ 860080 h 2245260"/>
              <a:gd name="connsiteX26" fmla="*/ 182033 w 1069273"/>
              <a:gd name="connsiteY26" fmla="*/ 878187 h 2245260"/>
              <a:gd name="connsiteX27" fmla="*/ 172979 w 1069273"/>
              <a:gd name="connsiteY27" fmla="*/ 1041149 h 2245260"/>
              <a:gd name="connsiteX28" fmla="*/ 182033 w 1069273"/>
              <a:gd name="connsiteY28" fmla="*/ 1068309 h 2245260"/>
              <a:gd name="connsiteX29" fmla="*/ 236354 w 1069273"/>
              <a:gd name="connsiteY29" fmla="*/ 1086416 h 2245260"/>
              <a:gd name="connsiteX30" fmla="*/ 263514 w 1069273"/>
              <a:gd name="connsiteY30" fmla="*/ 1104523 h 2245260"/>
              <a:gd name="connsiteX31" fmla="*/ 317835 w 1069273"/>
              <a:gd name="connsiteY31" fmla="*/ 1122630 h 2245260"/>
              <a:gd name="connsiteX32" fmla="*/ 426476 w 1069273"/>
              <a:gd name="connsiteY32" fmla="*/ 1195058 h 2245260"/>
              <a:gd name="connsiteX33" fmla="*/ 453637 w 1069273"/>
              <a:gd name="connsiteY33" fmla="*/ 1213165 h 2245260"/>
              <a:gd name="connsiteX34" fmla="*/ 480797 w 1069273"/>
              <a:gd name="connsiteY34" fmla="*/ 1231272 h 2245260"/>
              <a:gd name="connsiteX35" fmla="*/ 526065 w 1069273"/>
              <a:gd name="connsiteY35" fmla="*/ 1312753 h 2245260"/>
              <a:gd name="connsiteX36" fmla="*/ 553225 w 1069273"/>
              <a:gd name="connsiteY36" fmla="*/ 1330860 h 2245260"/>
              <a:gd name="connsiteX37" fmla="*/ 589439 w 1069273"/>
              <a:gd name="connsiteY37" fmla="*/ 1376127 h 2245260"/>
              <a:gd name="connsiteX38" fmla="*/ 598492 w 1069273"/>
              <a:gd name="connsiteY38" fmla="*/ 1403288 h 2245260"/>
              <a:gd name="connsiteX39" fmla="*/ 625653 w 1069273"/>
              <a:gd name="connsiteY39" fmla="*/ 1430448 h 2245260"/>
              <a:gd name="connsiteX40" fmla="*/ 652813 w 1069273"/>
              <a:gd name="connsiteY40" fmla="*/ 1484769 h 2245260"/>
              <a:gd name="connsiteX41" fmla="*/ 679974 w 1069273"/>
              <a:gd name="connsiteY41" fmla="*/ 1539090 h 2245260"/>
              <a:gd name="connsiteX42" fmla="*/ 689027 w 1069273"/>
              <a:gd name="connsiteY42" fmla="*/ 1566250 h 2245260"/>
              <a:gd name="connsiteX43" fmla="*/ 716187 w 1069273"/>
              <a:gd name="connsiteY43" fmla="*/ 1584357 h 2245260"/>
              <a:gd name="connsiteX44" fmla="*/ 734294 w 1069273"/>
              <a:gd name="connsiteY44" fmla="*/ 1638678 h 2245260"/>
              <a:gd name="connsiteX45" fmla="*/ 761455 w 1069273"/>
              <a:gd name="connsiteY45" fmla="*/ 1692998 h 2245260"/>
              <a:gd name="connsiteX46" fmla="*/ 698080 w 1069273"/>
              <a:gd name="connsiteY46" fmla="*/ 1738266 h 2245260"/>
              <a:gd name="connsiteX47" fmla="*/ 399316 w 1069273"/>
              <a:gd name="connsiteY47" fmla="*/ 1747319 h 2245260"/>
              <a:gd name="connsiteX48" fmla="*/ 299728 w 1069273"/>
              <a:gd name="connsiteY48" fmla="*/ 1765426 h 2245260"/>
              <a:gd name="connsiteX49" fmla="*/ 272568 w 1069273"/>
              <a:gd name="connsiteY49" fmla="*/ 1774480 h 2245260"/>
              <a:gd name="connsiteX50" fmla="*/ 209193 w 1069273"/>
              <a:gd name="connsiteY50" fmla="*/ 1792587 h 2245260"/>
              <a:gd name="connsiteX51" fmla="*/ 191086 w 1069273"/>
              <a:gd name="connsiteY51" fmla="*/ 1819747 h 2245260"/>
              <a:gd name="connsiteX52" fmla="*/ 163926 w 1069273"/>
              <a:gd name="connsiteY52" fmla="*/ 1828800 h 2245260"/>
              <a:gd name="connsiteX53" fmla="*/ 154873 w 1069273"/>
              <a:gd name="connsiteY53" fmla="*/ 1855961 h 2245260"/>
              <a:gd name="connsiteX54" fmla="*/ 136766 w 1069273"/>
              <a:gd name="connsiteY54" fmla="*/ 1883121 h 2245260"/>
              <a:gd name="connsiteX55" fmla="*/ 91498 w 1069273"/>
              <a:gd name="connsiteY55" fmla="*/ 1946495 h 2245260"/>
              <a:gd name="connsiteX56" fmla="*/ 64338 w 1069273"/>
              <a:gd name="connsiteY56" fmla="*/ 2009870 h 2245260"/>
              <a:gd name="connsiteX57" fmla="*/ 37177 w 1069273"/>
              <a:gd name="connsiteY57" fmla="*/ 2055137 h 2245260"/>
              <a:gd name="connsiteX58" fmla="*/ 28124 w 1069273"/>
              <a:gd name="connsiteY58" fmla="*/ 2082297 h 2245260"/>
              <a:gd name="connsiteX59" fmla="*/ 10017 w 1069273"/>
              <a:gd name="connsiteY59" fmla="*/ 2118511 h 2245260"/>
              <a:gd name="connsiteX60" fmla="*/ 964 w 1069273"/>
              <a:gd name="connsiteY60" fmla="*/ 2245260 h 2245260"/>
              <a:gd name="connsiteX0" fmla="*/ 1060219 w 1069273"/>
              <a:gd name="connsiteY0" fmla="*/ 0 h 2199992"/>
              <a:gd name="connsiteX1" fmla="*/ 1069273 w 1069273"/>
              <a:gd name="connsiteY1" fmla="*/ 27160 h 2199992"/>
              <a:gd name="connsiteX2" fmla="*/ 1060219 w 1069273"/>
              <a:gd name="connsiteY2" fmla="*/ 153909 h 2199992"/>
              <a:gd name="connsiteX3" fmla="*/ 1042112 w 1069273"/>
              <a:gd name="connsiteY3" fmla="*/ 208229 h 2199992"/>
              <a:gd name="connsiteX4" fmla="*/ 1033059 w 1069273"/>
              <a:gd name="connsiteY4" fmla="*/ 235390 h 2199992"/>
              <a:gd name="connsiteX5" fmla="*/ 1005898 w 1069273"/>
              <a:gd name="connsiteY5" fmla="*/ 289711 h 2199992"/>
              <a:gd name="connsiteX6" fmla="*/ 978738 w 1069273"/>
              <a:gd name="connsiteY6" fmla="*/ 307818 h 2199992"/>
              <a:gd name="connsiteX7" fmla="*/ 951577 w 1069273"/>
              <a:gd name="connsiteY7" fmla="*/ 334978 h 2199992"/>
              <a:gd name="connsiteX8" fmla="*/ 897257 w 1069273"/>
              <a:gd name="connsiteY8" fmla="*/ 353085 h 2199992"/>
              <a:gd name="connsiteX9" fmla="*/ 842936 w 1069273"/>
              <a:gd name="connsiteY9" fmla="*/ 371192 h 2199992"/>
              <a:gd name="connsiteX10" fmla="*/ 806722 w 1069273"/>
              <a:gd name="connsiteY10" fmla="*/ 380245 h 2199992"/>
              <a:gd name="connsiteX11" fmla="*/ 752401 w 1069273"/>
              <a:gd name="connsiteY11" fmla="*/ 398352 h 2199992"/>
              <a:gd name="connsiteX12" fmla="*/ 725241 w 1069273"/>
              <a:gd name="connsiteY12" fmla="*/ 407406 h 2199992"/>
              <a:gd name="connsiteX13" fmla="*/ 698080 w 1069273"/>
              <a:gd name="connsiteY13" fmla="*/ 425513 h 2199992"/>
              <a:gd name="connsiteX14" fmla="*/ 679974 w 1069273"/>
              <a:gd name="connsiteY14" fmla="*/ 452673 h 2199992"/>
              <a:gd name="connsiteX15" fmla="*/ 652813 w 1069273"/>
              <a:gd name="connsiteY15" fmla="*/ 461727 h 2199992"/>
              <a:gd name="connsiteX16" fmla="*/ 625653 w 1069273"/>
              <a:gd name="connsiteY16" fmla="*/ 479833 h 2199992"/>
              <a:gd name="connsiteX17" fmla="*/ 571332 w 1069273"/>
              <a:gd name="connsiteY17" fmla="*/ 525101 h 2199992"/>
              <a:gd name="connsiteX18" fmla="*/ 526065 w 1069273"/>
              <a:gd name="connsiteY18" fmla="*/ 570368 h 2199992"/>
              <a:gd name="connsiteX19" fmla="*/ 471744 w 1069273"/>
              <a:gd name="connsiteY19" fmla="*/ 615635 h 2199992"/>
              <a:gd name="connsiteX20" fmla="*/ 426476 w 1069273"/>
              <a:gd name="connsiteY20" fmla="*/ 651849 h 2199992"/>
              <a:gd name="connsiteX21" fmla="*/ 381209 w 1069273"/>
              <a:gd name="connsiteY21" fmla="*/ 688063 h 2199992"/>
              <a:gd name="connsiteX22" fmla="*/ 272568 w 1069273"/>
              <a:gd name="connsiteY22" fmla="*/ 760491 h 2199992"/>
              <a:gd name="connsiteX23" fmla="*/ 245407 w 1069273"/>
              <a:gd name="connsiteY23" fmla="*/ 796705 h 2199992"/>
              <a:gd name="connsiteX24" fmla="*/ 209193 w 1069273"/>
              <a:gd name="connsiteY24" fmla="*/ 814812 h 2199992"/>
              <a:gd name="connsiteX25" fmla="*/ 182033 w 1069273"/>
              <a:gd name="connsiteY25" fmla="*/ 832919 h 2199992"/>
              <a:gd name="connsiteX26" fmla="*/ 172979 w 1069273"/>
              <a:gd name="connsiteY26" fmla="*/ 995881 h 2199992"/>
              <a:gd name="connsiteX27" fmla="*/ 182033 w 1069273"/>
              <a:gd name="connsiteY27" fmla="*/ 1023041 h 2199992"/>
              <a:gd name="connsiteX28" fmla="*/ 236354 w 1069273"/>
              <a:gd name="connsiteY28" fmla="*/ 1041148 h 2199992"/>
              <a:gd name="connsiteX29" fmla="*/ 263514 w 1069273"/>
              <a:gd name="connsiteY29" fmla="*/ 1059255 h 2199992"/>
              <a:gd name="connsiteX30" fmla="*/ 317835 w 1069273"/>
              <a:gd name="connsiteY30" fmla="*/ 1077362 h 2199992"/>
              <a:gd name="connsiteX31" fmla="*/ 426476 w 1069273"/>
              <a:gd name="connsiteY31" fmla="*/ 1149790 h 2199992"/>
              <a:gd name="connsiteX32" fmla="*/ 453637 w 1069273"/>
              <a:gd name="connsiteY32" fmla="*/ 1167897 h 2199992"/>
              <a:gd name="connsiteX33" fmla="*/ 480797 w 1069273"/>
              <a:gd name="connsiteY33" fmla="*/ 1186004 h 2199992"/>
              <a:gd name="connsiteX34" fmla="*/ 526065 w 1069273"/>
              <a:gd name="connsiteY34" fmla="*/ 1267485 h 2199992"/>
              <a:gd name="connsiteX35" fmla="*/ 553225 w 1069273"/>
              <a:gd name="connsiteY35" fmla="*/ 1285592 h 2199992"/>
              <a:gd name="connsiteX36" fmla="*/ 589439 w 1069273"/>
              <a:gd name="connsiteY36" fmla="*/ 1330859 h 2199992"/>
              <a:gd name="connsiteX37" fmla="*/ 598492 w 1069273"/>
              <a:gd name="connsiteY37" fmla="*/ 1358020 h 2199992"/>
              <a:gd name="connsiteX38" fmla="*/ 625653 w 1069273"/>
              <a:gd name="connsiteY38" fmla="*/ 1385180 h 2199992"/>
              <a:gd name="connsiteX39" fmla="*/ 652813 w 1069273"/>
              <a:gd name="connsiteY39" fmla="*/ 1439501 h 2199992"/>
              <a:gd name="connsiteX40" fmla="*/ 679974 w 1069273"/>
              <a:gd name="connsiteY40" fmla="*/ 1493822 h 2199992"/>
              <a:gd name="connsiteX41" fmla="*/ 689027 w 1069273"/>
              <a:gd name="connsiteY41" fmla="*/ 1520982 h 2199992"/>
              <a:gd name="connsiteX42" fmla="*/ 716187 w 1069273"/>
              <a:gd name="connsiteY42" fmla="*/ 1539089 h 2199992"/>
              <a:gd name="connsiteX43" fmla="*/ 734294 w 1069273"/>
              <a:gd name="connsiteY43" fmla="*/ 1593410 h 2199992"/>
              <a:gd name="connsiteX44" fmla="*/ 761455 w 1069273"/>
              <a:gd name="connsiteY44" fmla="*/ 1647730 h 2199992"/>
              <a:gd name="connsiteX45" fmla="*/ 698080 w 1069273"/>
              <a:gd name="connsiteY45" fmla="*/ 1692998 h 2199992"/>
              <a:gd name="connsiteX46" fmla="*/ 399316 w 1069273"/>
              <a:gd name="connsiteY46" fmla="*/ 1702051 h 2199992"/>
              <a:gd name="connsiteX47" fmla="*/ 299728 w 1069273"/>
              <a:gd name="connsiteY47" fmla="*/ 1720158 h 2199992"/>
              <a:gd name="connsiteX48" fmla="*/ 272568 w 1069273"/>
              <a:gd name="connsiteY48" fmla="*/ 1729212 h 2199992"/>
              <a:gd name="connsiteX49" fmla="*/ 209193 w 1069273"/>
              <a:gd name="connsiteY49" fmla="*/ 1747319 h 2199992"/>
              <a:gd name="connsiteX50" fmla="*/ 191086 w 1069273"/>
              <a:gd name="connsiteY50" fmla="*/ 1774479 h 2199992"/>
              <a:gd name="connsiteX51" fmla="*/ 163926 w 1069273"/>
              <a:gd name="connsiteY51" fmla="*/ 1783532 h 2199992"/>
              <a:gd name="connsiteX52" fmla="*/ 154873 w 1069273"/>
              <a:gd name="connsiteY52" fmla="*/ 1810693 h 2199992"/>
              <a:gd name="connsiteX53" fmla="*/ 136766 w 1069273"/>
              <a:gd name="connsiteY53" fmla="*/ 1837853 h 2199992"/>
              <a:gd name="connsiteX54" fmla="*/ 91498 w 1069273"/>
              <a:gd name="connsiteY54" fmla="*/ 1901227 h 2199992"/>
              <a:gd name="connsiteX55" fmla="*/ 64338 w 1069273"/>
              <a:gd name="connsiteY55" fmla="*/ 1964602 h 2199992"/>
              <a:gd name="connsiteX56" fmla="*/ 37177 w 1069273"/>
              <a:gd name="connsiteY56" fmla="*/ 2009869 h 2199992"/>
              <a:gd name="connsiteX57" fmla="*/ 28124 w 1069273"/>
              <a:gd name="connsiteY57" fmla="*/ 2037029 h 2199992"/>
              <a:gd name="connsiteX58" fmla="*/ 10017 w 1069273"/>
              <a:gd name="connsiteY58" fmla="*/ 2073243 h 2199992"/>
              <a:gd name="connsiteX59" fmla="*/ 964 w 1069273"/>
              <a:gd name="connsiteY59" fmla="*/ 2199992 h 2199992"/>
              <a:gd name="connsiteX0" fmla="*/ 1060219 w 1069273"/>
              <a:gd name="connsiteY0" fmla="*/ 0 h 2199992"/>
              <a:gd name="connsiteX1" fmla="*/ 1069273 w 1069273"/>
              <a:gd name="connsiteY1" fmla="*/ 55735 h 2199992"/>
              <a:gd name="connsiteX2" fmla="*/ 1060219 w 1069273"/>
              <a:gd name="connsiteY2" fmla="*/ 153909 h 2199992"/>
              <a:gd name="connsiteX3" fmla="*/ 1042112 w 1069273"/>
              <a:gd name="connsiteY3" fmla="*/ 208229 h 2199992"/>
              <a:gd name="connsiteX4" fmla="*/ 1033059 w 1069273"/>
              <a:gd name="connsiteY4" fmla="*/ 235390 h 2199992"/>
              <a:gd name="connsiteX5" fmla="*/ 1005898 w 1069273"/>
              <a:gd name="connsiteY5" fmla="*/ 289711 h 2199992"/>
              <a:gd name="connsiteX6" fmla="*/ 978738 w 1069273"/>
              <a:gd name="connsiteY6" fmla="*/ 307818 h 2199992"/>
              <a:gd name="connsiteX7" fmla="*/ 951577 w 1069273"/>
              <a:gd name="connsiteY7" fmla="*/ 334978 h 2199992"/>
              <a:gd name="connsiteX8" fmla="*/ 897257 w 1069273"/>
              <a:gd name="connsiteY8" fmla="*/ 353085 h 2199992"/>
              <a:gd name="connsiteX9" fmla="*/ 842936 w 1069273"/>
              <a:gd name="connsiteY9" fmla="*/ 371192 h 2199992"/>
              <a:gd name="connsiteX10" fmla="*/ 806722 w 1069273"/>
              <a:gd name="connsiteY10" fmla="*/ 380245 h 2199992"/>
              <a:gd name="connsiteX11" fmla="*/ 752401 w 1069273"/>
              <a:gd name="connsiteY11" fmla="*/ 398352 h 2199992"/>
              <a:gd name="connsiteX12" fmla="*/ 725241 w 1069273"/>
              <a:gd name="connsiteY12" fmla="*/ 407406 h 2199992"/>
              <a:gd name="connsiteX13" fmla="*/ 698080 w 1069273"/>
              <a:gd name="connsiteY13" fmla="*/ 425513 h 2199992"/>
              <a:gd name="connsiteX14" fmla="*/ 679974 w 1069273"/>
              <a:gd name="connsiteY14" fmla="*/ 452673 h 2199992"/>
              <a:gd name="connsiteX15" fmla="*/ 652813 w 1069273"/>
              <a:gd name="connsiteY15" fmla="*/ 461727 h 2199992"/>
              <a:gd name="connsiteX16" fmla="*/ 625653 w 1069273"/>
              <a:gd name="connsiteY16" fmla="*/ 479833 h 2199992"/>
              <a:gd name="connsiteX17" fmla="*/ 571332 w 1069273"/>
              <a:gd name="connsiteY17" fmla="*/ 525101 h 2199992"/>
              <a:gd name="connsiteX18" fmla="*/ 526065 w 1069273"/>
              <a:gd name="connsiteY18" fmla="*/ 570368 h 2199992"/>
              <a:gd name="connsiteX19" fmla="*/ 471744 w 1069273"/>
              <a:gd name="connsiteY19" fmla="*/ 615635 h 2199992"/>
              <a:gd name="connsiteX20" fmla="*/ 426476 w 1069273"/>
              <a:gd name="connsiteY20" fmla="*/ 651849 h 2199992"/>
              <a:gd name="connsiteX21" fmla="*/ 381209 w 1069273"/>
              <a:gd name="connsiteY21" fmla="*/ 688063 h 2199992"/>
              <a:gd name="connsiteX22" fmla="*/ 272568 w 1069273"/>
              <a:gd name="connsiteY22" fmla="*/ 760491 h 2199992"/>
              <a:gd name="connsiteX23" fmla="*/ 245407 w 1069273"/>
              <a:gd name="connsiteY23" fmla="*/ 796705 h 2199992"/>
              <a:gd name="connsiteX24" fmla="*/ 209193 w 1069273"/>
              <a:gd name="connsiteY24" fmla="*/ 814812 h 2199992"/>
              <a:gd name="connsiteX25" fmla="*/ 182033 w 1069273"/>
              <a:gd name="connsiteY25" fmla="*/ 832919 h 2199992"/>
              <a:gd name="connsiteX26" fmla="*/ 172979 w 1069273"/>
              <a:gd name="connsiteY26" fmla="*/ 995881 h 2199992"/>
              <a:gd name="connsiteX27" fmla="*/ 182033 w 1069273"/>
              <a:gd name="connsiteY27" fmla="*/ 1023041 h 2199992"/>
              <a:gd name="connsiteX28" fmla="*/ 236354 w 1069273"/>
              <a:gd name="connsiteY28" fmla="*/ 1041148 h 2199992"/>
              <a:gd name="connsiteX29" fmla="*/ 263514 w 1069273"/>
              <a:gd name="connsiteY29" fmla="*/ 1059255 h 2199992"/>
              <a:gd name="connsiteX30" fmla="*/ 317835 w 1069273"/>
              <a:gd name="connsiteY30" fmla="*/ 1077362 h 2199992"/>
              <a:gd name="connsiteX31" fmla="*/ 426476 w 1069273"/>
              <a:gd name="connsiteY31" fmla="*/ 1149790 h 2199992"/>
              <a:gd name="connsiteX32" fmla="*/ 453637 w 1069273"/>
              <a:gd name="connsiteY32" fmla="*/ 1167897 h 2199992"/>
              <a:gd name="connsiteX33" fmla="*/ 480797 w 1069273"/>
              <a:gd name="connsiteY33" fmla="*/ 1186004 h 2199992"/>
              <a:gd name="connsiteX34" fmla="*/ 526065 w 1069273"/>
              <a:gd name="connsiteY34" fmla="*/ 1267485 h 2199992"/>
              <a:gd name="connsiteX35" fmla="*/ 553225 w 1069273"/>
              <a:gd name="connsiteY35" fmla="*/ 1285592 h 2199992"/>
              <a:gd name="connsiteX36" fmla="*/ 589439 w 1069273"/>
              <a:gd name="connsiteY36" fmla="*/ 1330859 h 2199992"/>
              <a:gd name="connsiteX37" fmla="*/ 598492 w 1069273"/>
              <a:gd name="connsiteY37" fmla="*/ 1358020 h 2199992"/>
              <a:gd name="connsiteX38" fmla="*/ 625653 w 1069273"/>
              <a:gd name="connsiteY38" fmla="*/ 1385180 h 2199992"/>
              <a:gd name="connsiteX39" fmla="*/ 652813 w 1069273"/>
              <a:gd name="connsiteY39" fmla="*/ 1439501 h 2199992"/>
              <a:gd name="connsiteX40" fmla="*/ 679974 w 1069273"/>
              <a:gd name="connsiteY40" fmla="*/ 1493822 h 2199992"/>
              <a:gd name="connsiteX41" fmla="*/ 689027 w 1069273"/>
              <a:gd name="connsiteY41" fmla="*/ 1520982 h 2199992"/>
              <a:gd name="connsiteX42" fmla="*/ 716187 w 1069273"/>
              <a:gd name="connsiteY42" fmla="*/ 1539089 h 2199992"/>
              <a:gd name="connsiteX43" fmla="*/ 734294 w 1069273"/>
              <a:gd name="connsiteY43" fmla="*/ 1593410 h 2199992"/>
              <a:gd name="connsiteX44" fmla="*/ 761455 w 1069273"/>
              <a:gd name="connsiteY44" fmla="*/ 1647730 h 2199992"/>
              <a:gd name="connsiteX45" fmla="*/ 698080 w 1069273"/>
              <a:gd name="connsiteY45" fmla="*/ 1692998 h 2199992"/>
              <a:gd name="connsiteX46" fmla="*/ 399316 w 1069273"/>
              <a:gd name="connsiteY46" fmla="*/ 1702051 h 2199992"/>
              <a:gd name="connsiteX47" fmla="*/ 299728 w 1069273"/>
              <a:gd name="connsiteY47" fmla="*/ 1720158 h 2199992"/>
              <a:gd name="connsiteX48" fmla="*/ 272568 w 1069273"/>
              <a:gd name="connsiteY48" fmla="*/ 1729212 h 2199992"/>
              <a:gd name="connsiteX49" fmla="*/ 209193 w 1069273"/>
              <a:gd name="connsiteY49" fmla="*/ 1747319 h 2199992"/>
              <a:gd name="connsiteX50" fmla="*/ 191086 w 1069273"/>
              <a:gd name="connsiteY50" fmla="*/ 1774479 h 2199992"/>
              <a:gd name="connsiteX51" fmla="*/ 163926 w 1069273"/>
              <a:gd name="connsiteY51" fmla="*/ 1783532 h 2199992"/>
              <a:gd name="connsiteX52" fmla="*/ 154873 w 1069273"/>
              <a:gd name="connsiteY52" fmla="*/ 1810693 h 2199992"/>
              <a:gd name="connsiteX53" fmla="*/ 136766 w 1069273"/>
              <a:gd name="connsiteY53" fmla="*/ 1837853 h 2199992"/>
              <a:gd name="connsiteX54" fmla="*/ 91498 w 1069273"/>
              <a:gd name="connsiteY54" fmla="*/ 1901227 h 2199992"/>
              <a:gd name="connsiteX55" fmla="*/ 64338 w 1069273"/>
              <a:gd name="connsiteY55" fmla="*/ 1964602 h 2199992"/>
              <a:gd name="connsiteX56" fmla="*/ 37177 w 1069273"/>
              <a:gd name="connsiteY56" fmla="*/ 2009869 h 2199992"/>
              <a:gd name="connsiteX57" fmla="*/ 28124 w 1069273"/>
              <a:gd name="connsiteY57" fmla="*/ 2037029 h 2199992"/>
              <a:gd name="connsiteX58" fmla="*/ 10017 w 1069273"/>
              <a:gd name="connsiteY58" fmla="*/ 2073243 h 2199992"/>
              <a:gd name="connsiteX59" fmla="*/ 964 w 1069273"/>
              <a:gd name="connsiteY59" fmla="*/ 2199992 h 2199992"/>
              <a:gd name="connsiteX0" fmla="*/ 1053076 w 1069432"/>
              <a:gd name="connsiteY0" fmla="*/ 0 h 2197610"/>
              <a:gd name="connsiteX1" fmla="*/ 1069273 w 1069432"/>
              <a:gd name="connsiteY1" fmla="*/ 53353 h 2197610"/>
              <a:gd name="connsiteX2" fmla="*/ 1060219 w 1069432"/>
              <a:gd name="connsiteY2" fmla="*/ 151527 h 2197610"/>
              <a:gd name="connsiteX3" fmla="*/ 1042112 w 1069432"/>
              <a:gd name="connsiteY3" fmla="*/ 205847 h 2197610"/>
              <a:gd name="connsiteX4" fmla="*/ 1033059 w 1069432"/>
              <a:gd name="connsiteY4" fmla="*/ 233008 h 2197610"/>
              <a:gd name="connsiteX5" fmla="*/ 1005898 w 1069432"/>
              <a:gd name="connsiteY5" fmla="*/ 287329 h 2197610"/>
              <a:gd name="connsiteX6" fmla="*/ 978738 w 1069432"/>
              <a:gd name="connsiteY6" fmla="*/ 305436 h 2197610"/>
              <a:gd name="connsiteX7" fmla="*/ 951577 w 1069432"/>
              <a:gd name="connsiteY7" fmla="*/ 332596 h 2197610"/>
              <a:gd name="connsiteX8" fmla="*/ 897257 w 1069432"/>
              <a:gd name="connsiteY8" fmla="*/ 350703 h 2197610"/>
              <a:gd name="connsiteX9" fmla="*/ 842936 w 1069432"/>
              <a:gd name="connsiteY9" fmla="*/ 368810 h 2197610"/>
              <a:gd name="connsiteX10" fmla="*/ 806722 w 1069432"/>
              <a:gd name="connsiteY10" fmla="*/ 377863 h 2197610"/>
              <a:gd name="connsiteX11" fmla="*/ 752401 w 1069432"/>
              <a:gd name="connsiteY11" fmla="*/ 395970 h 2197610"/>
              <a:gd name="connsiteX12" fmla="*/ 725241 w 1069432"/>
              <a:gd name="connsiteY12" fmla="*/ 405024 h 2197610"/>
              <a:gd name="connsiteX13" fmla="*/ 698080 w 1069432"/>
              <a:gd name="connsiteY13" fmla="*/ 423131 h 2197610"/>
              <a:gd name="connsiteX14" fmla="*/ 679974 w 1069432"/>
              <a:gd name="connsiteY14" fmla="*/ 450291 h 2197610"/>
              <a:gd name="connsiteX15" fmla="*/ 652813 w 1069432"/>
              <a:gd name="connsiteY15" fmla="*/ 459345 h 2197610"/>
              <a:gd name="connsiteX16" fmla="*/ 625653 w 1069432"/>
              <a:gd name="connsiteY16" fmla="*/ 477451 h 2197610"/>
              <a:gd name="connsiteX17" fmla="*/ 571332 w 1069432"/>
              <a:gd name="connsiteY17" fmla="*/ 522719 h 2197610"/>
              <a:gd name="connsiteX18" fmla="*/ 526065 w 1069432"/>
              <a:gd name="connsiteY18" fmla="*/ 567986 h 2197610"/>
              <a:gd name="connsiteX19" fmla="*/ 471744 w 1069432"/>
              <a:gd name="connsiteY19" fmla="*/ 613253 h 2197610"/>
              <a:gd name="connsiteX20" fmla="*/ 426476 w 1069432"/>
              <a:gd name="connsiteY20" fmla="*/ 649467 h 2197610"/>
              <a:gd name="connsiteX21" fmla="*/ 381209 w 1069432"/>
              <a:gd name="connsiteY21" fmla="*/ 685681 h 2197610"/>
              <a:gd name="connsiteX22" fmla="*/ 272568 w 1069432"/>
              <a:gd name="connsiteY22" fmla="*/ 758109 h 2197610"/>
              <a:gd name="connsiteX23" fmla="*/ 245407 w 1069432"/>
              <a:gd name="connsiteY23" fmla="*/ 794323 h 2197610"/>
              <a:gd name="connsiteX24" fmla="*/ 209193 w 1069432"/>
              <a:gd name="connsiteY24" fmla="*/ 812430 h 2197610"/>
              <a:gd name="connsiteX25" fmla="*/ 182033 w 1069432"/>
              <a:gd name="connsiteY25" fmla="*/ 830537 h 2197610"/>
              <a:gd name="connsiteX26" fmla="*/ 172979 w 1069432"/>
              <a:gd name="connsiteY26" fmla="*/ 993499 h 2197610"/>
              <a:gd name="connsiteX27" fmla="*/ 182033 w 1069432"/>
              <a:gd name="connsiteY27" fmla="*/ 1020659 h 2197610"/>
              <a:gd name="connsiteX28" fmla="*/ 236354 w 1069432"/>
              <a:gd name="connsiteY28" fmla="*/ 1038766 h 2197610"/>
              <a:gd name="connsiteX29" fmla="*/ 263514 w 1069432"/>
              <a:gd name="connsiteY29" fmla="*/ 1056873 h 2197610"/>
              <a:gd name="connsiteX30" fmla="*/ 317835 w 1069432"/>
              <a:gd name="connsiteY30" fmla="*/ 1074980 h 2197610"/>
              <a:gd name="connsiteX31" fmla="*/ 426476 w 1069432"/>
              <a:gd name="connsiteY31" fmla="*/ 1147408 h 2197610"/>
              <a:gd name="connsiteX32" fmla="*/ 453637 w 1069432"/>
              <a:gd name="connsiteY32" fmla="*/ 1165515 h 2197610"/>
              <a:gd name="connsiteX33" fmla="*/ 480797 w 1069432"/>
              <a:gd name="connsiteY33" fmla="*/ 1183622 h 2197610"/>
              <a:gd name="connsiteX34" fmla="*/ 526065 w 1069432"/>
              <a:gd name="connsiteY34" fmla="*/ 1265103 h 2197610"/>
              <a:gd name="connsiteX35" fmla="*/ 553225 w 1069432"/>
              <a:gd name="connsiteY35" fmla="*/ 1283210 h 2197610"/>
              <a:gd name="connsiteX36" fmla="*/ 589439 w 1069432"/>
              <a:gd name="connsiteY36" fmla="*/ 1328477 h 2197610"/>
              <a:gd name="connsiteX37" fmla="*/ 598492 w 1069432"/>
              <a:gd name="connsiteY37" fmla="*/ 1355638 h 2197610"/>
              <a:gd name="connsiteX38" fmla="*/ 625653 w 1069432"/>
              <a:gd name="connsiteY38" fmla="*/ 1382798 h 2197610"/>
              <a:gd name="connsiteX39" fmla="*/ 652813 w 1069432"/>
              <a:gd name="connsiteY39" fmla="*/ 1437119 h 2197610"/>
              <a:gd name="connsiteX40" fmla="*/ 679974 w 1069432"/>
              <a:gd name="connsiteY40" fmla="*/ 1491440 h 2197610"/>
              <a:gd name="connsiteX41" fmla="*/ 689027 w 1069432"/>
              <a:gd name="connsiteY41" fmla="*/ 1518600 h 2197610"/>
              <a:gd name="connsiteX42" fmla="*/ 716187 w 1069432"/>
              <a:gd name="connsiteY42" fmla="*/ 1536707 h 2197610"/>
              <a:gd name="connsiteX43" fmla="*/ 734294 w 1069432"/>
              <a:gd name="connsiteY43" fmla="*/ 1591028 h 2197610"/>
              <a:gd name="connsiteX44" fmla="*/ 761455 w 1069432"/>
              <a:gd name="connsiteY44" fmla="*/ 1645348 h 2197610"/>
              <a:gd name="connsiteX45" fmla="*/ 698080 w 1069432"/>
              <a:gd name="connsiteY45" fmla="*/ 1690616 h 2197610"/>
              <a:gd name="connsiteX46" fmla="*/ 399316 w 1069432"/>
              <a:gd name="connsiteY46" fmla="*/ 1699669 h 2197610"/>
              <a:gd name="connsiteX47" fmla="*/ 299728 w 1069432"/>
              <a:gd name="connsiteY47" fmla="*/ 1717776 h 2197610"/>
              <a:gd name="connsiteX48" fmla="*/ 272568 w 1069432"/>
              <a:gd name="connsiteY48" fmla="*/ 1726830 h 2197610"/>
              <a:gd name="connsiteX49" fmla="*/ 209193 w 1069432"/>
              <a:gd name="connsiteY49" fmla="*/ 1744937 h 2197610"/>
              <a:gd name="connsiteX50" fmla="*/ 191086 w 1069432"/>
              <a:gd name="connsiteY50" fmla="*/ 1772097 h 2197610"/>
              <a:gd name="connsiteX51" fmla="*/ 163926 w 1069432"/>
              <a:gd name="connsiteY51" fmla="*/ 1781150 h 2197610"/>
              <a:gd name="connsiteX52" fmla="*/ 154873 w 1069432"/>
              <a:gd name="connsiteY52" fmla="*/ 1808311 h 2197610"/>
              <a:gd name="connsiteX53" fmla="*/ 136766 w 1069432"/>
              <a:gd name="connsiteY53" fmla="*/ 1835471 h 2197610"/>
              <a:gd name="connsiteX54" fmla="*/ 91498 w 1069432"/>
              <a:gd name="connsiteY54" fmla="*/ 1898845 h 2197610"/>
              <a:gd name="connsiteX55" fmla="*/ 64338 w 1069432"/>
              <a:gd name="connsiteY55" fmla="*/ 1962220 h 2197610"/>
              <a:gd name="connsiteX56" fmla="*/ 37177 w 1069432"/>
              <a:gd name="connsiteY56" fmla="*/ 2007487 h 2197610"/>
              <a:gd name="connsiteX57" fmla="*/ 28124 w 1069432"/>
              <a:gd name="connsiteY57" fmla="*/ 2034647 h 2197610"/>
              <a:gd name="connsiteX58" fmla="*/ 10017 w 1069432"/>
              <a:gd name="connsiteY58" fmla="*/ 2070861 h 2197610"/>
              <a:gd name="connsiteX59" fmla="*/ 964 w 1069432"/>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05898 w 1087205"/>
              <a:gd name="connsiteY5" fmla="*/ 287329 h 2197610"/>
              <a:gd name="connsiteX6" fmla="*/ 978738 w 1087205"/>
              <a:gd name="connsiteY6" fmla="*/ 305436 h 2197610"/>
              <a:gd name="connsiteX7" fmla="*/ 951577 w 1087205"/>
              <a:gd name="connsiteY7" fmla="*/ 332596 h 2197610"/>
              <a:gd name="connsiteX8" fmla="*/ 897257 w 1087205"/>
              <a:gd name="connsiteY8" fmla="*/ 350703 h 2197610"/>
              <a:gd name="connsiteX9" fmla="*/ 842936 w 1087205"/>
              <a:gd name="connsiteY9" fmla="*/ 3688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978738 w 1087205"/>
              <a:gd name="connsiteY6" fmla="*/ 305436 h 2197610"/>
              <a:gd name="connsiteX7" fmla="*/ 951577 w 1087205"/>
              <a:gd name="connsiteY7" fmla="*/ 332596 h 2197610"/>
              <a:gd name="connsiteX8" fmla="*/ 897257 w 1087205"/>
              <a:gd name="connsiteY8" fmla="*/ 350703 h 2197610"/>
              <a:gd name="connsiteX9" fmla="*/ 842936 w 1087205"/>
              <a:gd name="connsiteY9" fmla="*/ 3688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32596 h 2197610"/>
              <a:gd name="connsiteX8" fmla="*/ 897257 w 1087205"/>
              <a:gd name="connsiteY8" fmla="*/ 350703 h 2197610"/>
              <a:gd name="connsiteX9" fmla="*/ 842936 w 1087205"/>
              <a:gd name="connsiteY9" fmla="*/ 3688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897257 w 1087205"/>
              <a:gd name="connsiteY8" fmla="*/ 350703 h 2197610"/>
              <a:gd name="connsiteX9" fmla="*/ 842936 w 1087205"/>
              <a:gd name="connsiteY9" fmla="*/ 3688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42936 w 1087205"/>
              <a:gd name="connsiteY9" fmla="*/ 3688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52401 w 1087205"/>
              <a:gd name="connsiteY10" fmla="*/ 395970 h 2197610"/>
              <a:gd name="connsiteX11" fmla="*/ 725241 w 1087205"/>
              <a:gd name="connsiteY11" fmla="*/ 405024 h 2197610"/>
              <a:gd name="connsiteX12" fmla="*/ 698080 w 1087205"/>
              <a:gd name="connsiteY12" fmla="*/ 423131 h 2197610"/>
              <a:gd name="connsiteX13" fmla="*/ 679974 w 1087205"/>
              <a:gd name="connsiteY13" fmla="*/ 450291 h 2197610"/>
              <a:gd name="connsiteX14" fmla="*/ 652813 w 1087205"/>
              <a:gd name="connsiteY14" fmla="*/ 459345 h 2197610"/>
              <a:gd name="connsiteX15" fmla="*/ 625653 w 1087205"/>
              <a:gd name="connsiteY15" fmla="*/ 477451 h 2197610"/>
              <a:gd name="connsiteX16" fmla="*/ 571332 w 1087205"/>
              <a:gd name="connsiteY16" fmla="*/ 522719 h 2197610"/>
              <a:gd name="connsiteX17" fmla="*/ 526065 w 1087205"/>
              <a:gd name="connsiteY17" fmla="*/ 567986 h 2197610"/>
              <a:gd name="connsiteX18" fmla="*/ 471744 w 1087205"/>
              <a:gd name="connsiteY18" fmla="*/ 613253 h 2197610"/>
              <a:gd name="connsiteX19" fmla="*/ 426476 w 1087205"/>
              <a:gd name="connsiteY19" fmla="*/ 649467 h 2197610"/>
              <a:gd name="connsiteX20" fmla="*/ 381209 w 1087205"/>
              <a:gd name="connsiteY20" fmla="*/ 685681 h 2197610"/>
              <a:gd name="connsiteX21" fmla="*/ 272568 w 1087205"/>
              <a:gd name="connsiteY21" fmla="*/ 758109 h 2197610"/>
              <a:gd name="connsiteX22" fmla="*/ 245407 w 1087205"/>
              <a:gd name="connsiteY22" fmla="*/ 794323 h 2197610"/>
              <a:gd name="connsiteX23" fmla="*/ 209193 w 1087205"/>
              <a:gd name="connsiteY23" fmla="*/ 812430 h 2197610"/>
              <a:gd name="connsiteX24" fmla="*/ 182033 w 1087205"/>
              <a:gd name="connsiteY24" fmla="*/ 830537 h 2197610"/>
              <a:gd name="connsiteX25" fmla="*/ 172979 w 1087205"/>
              <a:gd name="connsiteY25" fmla="*/ 993499 h 2197610"/>
              <a:gd name="connsiteX26" fmla="*/ 182033 w 1087205"/>
              <a:gd name="connsiteY26" fmla="*/ 1020659 h 2197610"/>
              <a:gd name="connsiteX27" fmla="*/ 236354 w 1087205"/>
              <a:gd name="connsiteY27" fmla="*/ 1038766 h 2197610"/>
              <a:gd name="connsiteX28" fmla="*/ 263514 w 1087205"/>
              <a:gd name="connsiteY28" fmla="*/ 1056873 h 2197610"/>
              <a:gd name="connsiteX29" fmla="*/ 317835 w 1087205"/>
              <a:gd name="connsiteY29" fmla="*/ 1074980 h 2197610"/>
              <a:gd name="connsiteX30" fmla="*/ 426476 w 1087205"/>
              <a:gd name="connsiteY30" fmla="*/ 1147408 h 2197610"/>
              <a:gd name="connsiteX31" fmla="*/ 453637 w 1087205"/>
              <a:gd name="connsiteY31" fmla="*/ 1165515 h 2197610"/>
              <a:gd name="connsiteX32" fmla="*/ 480797 w 1087205"/>
              <a:gd name="connsiteY32" fmla="*/ 1183622 h 2197610"/>
              <a:gd name="connsiteX33" fmla="*/ 526065 w 1087205"/>
              <a:gd name="connsiteY33" fmla="*/ 1265103 h 2197610"/>
              <a:gd name="connsiteX34" fmla="*/ 553225 w 1087205"/>
              <a:gd name="connsiteY34" fmla="*/ 1283210 h 2197610"/>
              <a:gd name="connsiteX35" fmla="*/ 589439 w 1087205"/>
              <a:gd name="connsiteY35" fmla="*/ 1328477 h 2197610"/>
              <a:gd name="connsiteX36" fmla="*/ 598492 w 1087205"/>
              <a:gd name="connsiteY36" fmla="*/ 1355638 h 2197610"/>
              <a:gd name="connsiteX37" fmla="*/ 625653 w 1087205"/>
              <a:gd name="connsiteY37" fmla="*/ 1382798 h 2197610"/>
              <a:gd name="connsiteX38" fmla="*/ 652813 w 1087205"/>
              <a:gd name="connsiteY38" fmla="*/ 1437119 h 2197610"/>
              <a:gd name="connsiteX39" fmla="*/ 679974 w 1087205"/>
              <a:gd name="connsiteY39" fmla="*/ 1491440 h 2197610"/>
              <a:gd name="connsiteX40" fmla="*/ 689027 w 1087205"/>
              <a:gd name="connsiteY40" fmla="*/ 1518600 h 2197610"/>
              <a:gd name="connsiteX41" fmla="*/ 716187 w 1087205"/>
              <a:gd name="connsiteY41" fmla="*/ 1536707 h 2197610"/>
              <a:gd name="connsiteX42" fmla="*/ 734294 w 1087205"/>
              <a:gd name="connsiteY42" fmla="*/ 1591028 h 2197610"/>
              <a:gd name="connsiteX43" fmla="*/ 761455 w 1087205"/>
              <a:gd name="connsiteY43" fmla="*/ 1645348 h 2197610"/>
              <a:gd name="connsiteX44" fmla="*/ 698080 w 1087205"/>
              <a:gd name="connsiteY44" fmla="*/ 1690616 h 2197610"/>
              <a:gd name="connsiteX45" fmla="*/ 399316 w 1087205"/>
              <a:gd name="connsiteY45" fmla="*/ 1699669 h 2197610"/>
              <a:gd name="connsiteX46" fmla="*/ 299728 w 1087205"/>
              <a:gd name="connsiteY46" fmla="*/ 1717776 h 2197610"/>
              <a:gd name="connsiteX47" fmla="*/ 272568 w 1087205"/>
              <a:gd name="connsiteY47" fmla="*/ 1726830 h 2197610"/>
              <a:gd name="connsiteX48" fmla="*/ 209193 w 1087205"/>
              <a:gd name="connsiteY48" fmla="*/ 1744937 h 2197610"/>
              <a:gd name="connsiteX49" fmla="*/ 191086 w 1087205"/>
              <a:gd name="connsiteY49" fmla="*/ 1772097 h 2197610"/>
              <a:gd name="connsiteX50" fmla="*/ 163926 w 1087205"/>
              <a:gd name="connsiteY50" fmla="*/ 1781150 h 2197610"/>
              <a:gd name="connsiteX51" fmla="*/ 154873 w 1087205"/>
              <a:gd name="connsiteY51" fmla="*/ 1808311 h 2197610"/>
              <a:gd name="connsiteX52" fmla="*/ 136766 w 1087205"/>
              <a:gd name="connsiteY52" fmla="*/ 1835471 h 2197610"/>
              <a:gd name="connsiteX53" fmla="*/ 91498 w 1087205"/>
              <a:gd name="connsiteY53" fmla="*/ 1898845 h 2197610"/>
              <a:gd name="connsiteX54" fmla="*/ 64338 w 1087205"/>
              <a:gd name="connsiteY54" fmla="*/ 1962220 h 2197610"/>
              <a:gd name="connsiteX55" fmla="*/ 37177 w 1087205"/>
              <a:gd name="connsiteY55" fmla="*/ 2007487 h 2197610"/>
              <a:gd name="connsiteX56" fmla="*/ 28124 w 1087205"/>
              <a:gd name="connsiteY56" fmla="*/ 2034647 h 2197610"/>
              <a:gd name="connsiteX57" fmla="*/ 10017 w 1087205"/>
              <a:gd name="connsiteY57" fmla="*/ 2070861 h 2197610"/>
              <a:gd name="connsiteX58" fmla="*/ 964 w 1087205"/>
              <a:gd name="connsiteY58"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5241 w 1087205"/>
              <a:gd name="connsiteY11" fmla="*/ 405024 h 2197610"/>
              <a:gd name="connsiteX12" fmla="*/ 698080 w 1087205"/>
              <a:gd name="connsiteY12" fmla="*/ 423131 h 2197610"/>
              <a:gd name="connsiteX13" fmla="*/ 679974 w 1087205"/>
              <a:gd name="connsiteY13" fmla="*/ 450291 h 2197610"/>
              <a:gd name="connsiteX14" fmla="*/ 652813 w 1087205"/>
              <a:gd name="connsiteY14" fmla="*/ 459345 h 2197610"/>
              <a:gd name="connsiteX15" fmla="*/ 625653 w 1087205"/>
              <a:gd name="connsiteY15" fmla="*/ 477451 h 2197610"/>
              <a:gd name="connsiteX16" fmla="*/ 571332 w 1087205"/>
              <a:gd name="connsiteY16" fmla="*/ 522719 h 2197610"/>
              <a:gd name="connsiteX17" fmla="*/ 526065 w 1087205"/>
              <a:gd name="connsiteY17" fmla="*/ 567986 h 2197610"/>
              <a:gd name="connsiteX18" fmla="*/ 471744 w 1087205"/>
              <a:gd name="connsiteY18" fmla="*/ 613253 h 2197610"/>
              <a:gd name="connsiteX19" fmla="*/ 426476 w 1087205"/>
              <a:gd name="connsiteY19" fmla="*/ 649467 h 2197610"/>
              <a:gd name="connsiteX20" fmla="*/ 381209 w 1087205"/>
              <a:gd name="connsiteY20" fmla="*/ 685681 h 2197610"/>
              <a:gd name="connsiteX21" fmla="*/ 272568 w 1087205"/>
              <a:gd name="connsiteY21" fmla="*/ 758109 h 2197610"/>
              <a:gd name="connsiteX22" fmla="*/ 245407 w 1087205"/>
              <a:gd name="connsiteY22" fmla="*/ 794323 h 2197610"/>
              <a:gd name="connsiteX23" fmla="*/ 209193 w 1087205"/>
              <a:gd name="connsiteY23" fmla="*/ 812430 h 2197610"/>
              <a:gd name="connsiteX24" fmla="*/ 182033 w 1087205"/>
              <a:gd name="connsiteY24" fmla="*/ 830537 h 2197610"/>
              <a:gd name="connsiteX25" fmla="*/ 172979 w 1087205"/>
              <a:gd name="connsiteY25" fmla="*/ 993499 h 2197610"/>
              <a:gd name="connsiteX26" fmla="*/ 182033 w 1087205"/>
              <a:gd name="connsiteY26" fmla="*/ 1020659 h 2197610"/>
              <a:gd name="connsiteX27" fmla="*/ 236354 w 1087205"/>
              <a:gd name="connsiteY27" fmla="*/ 1038766 h 2197610"/>
              <a:gd name="connsiteX28" fmla="*/ 263514 w 1087205"/>
              <a:gd name="connsiteY28" fmla="*/ 1056873 h 2197610"/>
              <a:gd name="connsiteX29" fmla="*/ 317835 w 1087205"/>
              <a:gd name="connsiteY29" fmla="*/ 1074980 h 2197610"/>
              <a:gd name="connsiteX30" fmla="*/ 426476 w 1087205"/>
              <a:gd name="connsiteY30" fmla="*/ 1147408 h 2197610"/>
              <a:gd name="connsiteX31" fmla="*/ 453637 w 1087205"/>
              <a:gd name="connsiteY31" fmla="*/ 1165515 h 2197610"/>
              <a:gd name="connsiteX32" fmla="*/ 480797 w 1087205"/>
              <a:gd name="connsiteY32" fmla="*/ 1183622 h 2197610"/>
              <a:gd name="connsiteX33" fmla="*/ 526065 w 1087205"/>
              <a:gd name="connsiteY33" fmla="*/ 1265103 h 2197610"/>
              <a:gd name="connsiteX34" fmla="*/ 553225 w 1087205"/>
              <a:gd name="connsiteY34" fmla="*/ 1283210 h 2197610"/>
              <a:gd name="connsiteX35" fmla="*/ 589439 w 1087205"/>
              <a:gd name="connsiteY35" fmla="*/ 1328477 h 2197610"/>
              <a:gd name="connsiteX36" fmla="*/ 598492 w 1087205"/>
              <a:gd name="connsiteY36" fmla="*/ 1355638 h 2197610"/>
              <a:gd name="connsiteX37" fmla="*/ 625653 w 1087205"/>
              <a:gd name="connsiteY37" fmla="*/ 1382798 h 2197610"/>
              <a:gd name="connsiteX38" fmla="*/ 652813 w 1087205"/>
              <a:gd name="connsiteY38" fmla="*/ 1437119 h 2197610"/>
              <a:gd name="connsiteX39" fmla="*/ 679974 w 1087205"/>
              <a:gd name="connsiteY39" fmla="*/ 1491440 h 2197610"/>
              <a:gd name="connsiteX40" fmla="*/ 689027 w 1087205"/>
              <a:gd name="connsiteY40" fmla="*/ 1518600 h 2197610"/>
              <a:gd name="connsiteX41" fmla="*/ 716187 w 1087205"/>
              <a:gd name="connsiteY41" fmla="*/ 1536707 h 2197610"/>
              <a:gd name="connsiteX42" fmla="*/ 734294 w 1087205"/>
              <a:gd name="connsiteY42" fmla="*/ 1591028 h 2197610"/>
              <a:gd name="connsiteX43" fmla="*/ 761455 w 1087205"/>
              <a:gd name="connsiteY43" fmla="*/ 1645348 h 2197610"/>
              <a:gd name="connsiteX44" fmla="*/ 698080 w 1087205"/>
              <a:gd name="connsiteY44" fmla="*/ 1690616 h 2197610"/>
              <a:gd name="connsiteX45" fmla="*/ 399316 w 1087205"/>
              <a:gd name="connsiteY45" fmla="*/ 1699669 h 2197610"/>
              <a:gd name="connsiteX46" fmla="*/ 299728 w 1087205"/>
              <a:gd name="connsiteY46" fmla="*/ 1717776 h 2197610"/>
              <a:gd name="connsiteX47" fmla="*/ 272568 w 1087205"/>
              <a:gd name="connsiteY47" fmla="*/ 1726830 h 2197610"/>
              <a:gd name="connsiteX48" fmla="*/ 209193 w 1087205"/>
              <a:gd name="connsiteY48" fmla="*/ 1744937 h 2197610"/>
              <a:gd name="connsiteX49" fmla="*/ 191086 w 1087205"/>
              <a:gd name="connsiteY49" fmla="*/ 1772097 h 2197610"/>
              <a:gd name="connsiteX50" fmla="*/ 163926 w 1087205"/>
              <a:gd name="connsiteY50" fmla="*/ 1781150 h 2197610"/>
              <a:gd name="connsiteX51" fmla="*/ 154873 w 1087205"/>
              <a:gd name="connsiteY51" fmla="*/ 1808311 h 2197610"/>
              <a:gd name="connsiteX52" fmla="*/ 136766 w 1087205"/>
              <a:gd name="connsiteY52" fmla="*/ 1835471 h 2197610"/>
              <a:gd name="connsiteX53" fmla="*/ 91498 w 1087205"/>
              <a:gd name="connsiteY53" fmla="*/ 1898845 h 2197610"/>
              <a:gd name="connsiteX54" fmla="*/ 64338 w 1087205"/>
              <a:gd name="connsiteY54" fmla="*/ 1962220 h 2197610"/>
              <a:gd name="connsiteX55" fmla="*/ 37177 w 1087205"/>
              <a:gd name="connsiteY55" fmla="*/ 2007487 h 2197610"/>
              <a:gd name="connsiteX56" fmla="*/ 28124 w 1087205"/>
              <a:gd name="connsiteY56" fmla="*/ 2034647 h 2197610"/>
              <a:gd name="connsiteX57" fmla="*/ 10017 w 1087205"/>
              <a:gd name="connsiteY57" fmla="*/ 2070861 h 2197610"/>
              <a:gd name="connsiteX58" fmla="*/ 964 w 1087205"/>
              <a:gd name="connsiteY58"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698080 w 1087205"/>
              <a:gd name="connsiteY11" fmla="*/ 423131 h 2197610"/>
              <a:gd name="connsiteX12" fmla="*/ 679974 w 1087205"/>
              <a:gd name="connsiteY12" fmla="*/ 450291 h 2197610"/>
              <a:gd name="connsiteX13" fmla="*/ 652813 w 1087205"/>
              <a:gd name="connsiteY13" fmla="*/ 459345 h 2197610"/>
              <a:gd name="connsiteX14" fmla="*/ 625653 w 1087205"/>
              <a:gd name="connsiteY14" fmla="*/ 477451 h 2197610"/>
              <a:gd name="connsiteX15" fmla="*/ 571332 w 1087205"/>
              <a:gd name="connsiteY15" fmla="*/ 522719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31418 w 1087205"/>
              <a:gd name="connsiteY11" fmla="*/ 461231 h 2197610"/>
              <a:gd name="connsiteX12" fmla="*/ 679974 w 1087205"/>
              <a:gd name="connsiteY12" fmla="*/ 450291 h 2197610"/>
              <a:gd name="connsiteX13" fmla="*/ 652813 w 1087205"/>
              <a:gd name="connsiteY13" fmla="*/ 459345 h 2197610"/>
              <a:gd name="connsiteX14" fmla="*/ 625653 w 1087205"/>
              <a:gd name="connsiteY14" fmla="*/ 477451 h 2197610"/>
              <a:gd name="connsiteX15" fmla="*/ 571332 w 1087205"/>
              <a:gd name="connsiteY15" fmla="*/ 522719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9974 w 1087205"/>
              <a:gd name="connsiteY12" fmla="*/ 450291 h 2197610"/>
              <a:gd name="connsiteX13" fmla="*/ 652813 w 1087205"/>
              <a:gd name="connsiteY13" fmla="*/ 459345 h 2197610"/>
              <a:gd name="connsiteX14" fmla="*/ 625653 w 1087205"/>
              <a:gd name="connsiteY14" fmla="*/ 477451 h 2197610"/>
              <a:gd name="connsiteX15" fmla="*/ 571332 w 1087205"/>
              <a:gd name="connsiteY15" fmla="*/ 522719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52813 w 1087205"/>
              <a:gd name="connsiteY13" fmla="*/ 459345 h 2197610"/>
              <a:gd name="connsiteX14" fmla="*/ 625653 w 1087205"/>
              <a:gd name="connsiteY14" fmla="*/ 477451 h 2197610"/>
              <a:gd name="connsiteX15" fmla="*/ 571332 w 1087205"/>
              <a:gd name="connsiteY15" fmla="*/ 522719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52813 w 1087205"/>
              <a:gd name="connsiteY13" fmla="*/ 459345 h 2197610"/>
              <a:gd name="connsiteX14" fmla="*/ 571332 w 1087205"/>
              <a:gd name="connsiteY14" fmla="*/ 522719 h 2197610"/>
              <a:gd name="connsiteX15" fmla="*/ 526065 w 1087205"/>
              <a:gd name="connsiteY15" fmla="*/ 567986 h 2197610"/>
              <a:gd name="connsiteX16" fmla="*/ 471744 w 1087205"/>
              <a:gd name="connsiteY16" fmla="*/ 613253 h 2197610"/>
              <a:gd name="connsiteX17" fmla="*/ 426476 w 1087205"/>
              <a:gd name="connsiteY17" fmla="*/ 649467 h 2197610"/>
              <a:gd name="connsiteX18" fmla="*/ 381209 w 1087205"/>
              <a:gd name="connsiteY18" fmla="*/ 685681 h 2197610"/>
              <a:gd name="connsiteX19" fmla="*/ 272568 w 1087205"/>
              <a:gd name="connsiteY19" fmla="*/ 758109 h 2197610"/>
              <a:gd name="connsiteX20" fmla="*/ 245407 w 1087205"/>
              <a:gd name="connsiteY20" fmla="*/ 794323 h 2197610"/>
              <a:gd name="connsiteX21" fmla="*/ 209193 w 1087205"/>
              <a:gd name="connsiteY21" fmla="*/ 812430 h 2197610"/>
              <a:gd name="connsiteX22" fmla="*/ 182033 w 1087205"/>
              <a:gd name="connsiteY22" fmla="*/ 830537 h 2197610"/>
              <a:gd name="connsiteX23" fmla="*/ 172979 w 1087205"/>
              <a:gd name="connsiteY23" fmla="*/ 993499 h 2197610"/>
              <a:gd name="connsiteX24" fmla="*/ 182033 w 1087205"/>
              <a:gd name="connsiteY24" fmla="*/ 1020659 h 2197610"/>
              <a:gd name="connsiteX25" fmla="*/ 236354 w 1087205"/>
              <a:gd name="connsiteY25" fmla="*/ 1038766 h 2197610"/>
              <a:gd name="connsiteX26" fmla="*/ 263514 w 1087205"/>
              <a:gd name="connsiteY26" fmla="*/ 1056873 h 2197610"/>
              <a:gd name="connsiteX27" fmla="*/ 317835 w 1087205"/>
              <a:gd name="connsiteY27" fmla="*/ 1074980 h 2197610"/>
              <a:gd name="connsiteX28" fmla="*/ 426476 w 1087205"/>
              <a:gd name="connsiteY28" fmla="*/ 1147408 h 2197610"/>
              <a:gd name="connsiteX29" fmla="*/ 453637 w 1087205"/>
              <a:gd name="connsiteY29" fmla="*/ 1165515 h 2197610"/>
              <a:gd name="connsiteX30" fmla="*/ 480797 w 1087205"/>
              <a:gd name="connsiteY30" fmla="*/ 1183622 h 2197610"/>
              <a:gd name="connsiteX31" fmla="*/ 526065 w 1087205"/>
              <a:gd name="connsiteY31" fmla="*/ 1265103 h 2197610"/>
              <a:gd name="connsiteX32" fmla="*/ 553225 w 1087205"/>
              <a:gd name="connsiteY32" fmla="*/ 1283210 h 2197610"/>
              <a:gd name="connsiteX33" fmla="*/ 589439 w 1087205"/>
              <a:gd name="connsiteY33" fmla="*/ 1328477 h 2197610"/>
              <a:gd name="connsiteX34" fmla="*/ 598492 w 1087205"/>
              <a:gd name="connsiteY34" fmla="*/ 1355638 h 2197610"/>
              <a:gd name="connsiteX35" fmla="*/ 625653 w 1087205"/>
              <a:gd name="connsiteY35" fmla="*/ 1382798 h 2197610"/>
              <a:gd name="connsiteX36" fmla="*/ 652813 w 1087205"/>
              <a:gd name="connsiteY36" fmla="*/ 1437119 h 2197610"/>
              <a:gd name="connsiteX37" fmla="*/ 679974 w 1087205"/>
              <a:gd name="connsiteY37" fmla="*/ 1491440 h 2197610"/>
              <a:gd name="connsiteX38" fmla="*/ 689027 w 1087205"/>
              <a:gd name="connsiteY38" fmla="*/ 1518600 h 2197610"/>
              <a:gd name="connsiteX39" fmla="*/ 716187 w 1087205"/>
              <a:gd name="connsiteY39" fmla="*/ 1536707 h 2197610"/>
              <a:gd name="connsiteX40" fmla="*/ 734294 w 1087205"/>
              <a:gd name="connsiteY40" fmla="*/ 1591028 h 2197610"/>
              <a:gd name="connsiteX41" fmla="*/ 761455 w 1087205"/>
              <a:gd name="connsiteY41" fmla="*/ 1645348 h 2197610"/>
              <a:gd name="connsiteX42" fmla="*/ 698080 w 1087205"/>
              <a:gd name="connsiteY42" fmla="*/ 1690616 h 2197610"/>
              <a:gd name="connsiteX43" fmla="*/ 399316 w 1087205"/>
              <a:gd name="connsiteY43" fmla="*/ 1699669 h 2197610"/>
              <a:gd name="connsiteX44" fmla="*/ 299728 w 1087205"/>
              <a:gd name="connsiteY44" fmla="*/ 1717776 h 2197610"/>
              <a:gd name="connsiteX45" fmla="*/ 272568 w 1087205"/>
              <a:gd name="connsiteY45" fmla="*/ 1726830 h 2197610"/>
              <a:gd name="connsiteX46" fmla="*/ 209193 w 1087205"/>
              <a:gd name="connsiteY46" fmla="*/ 1744937 h 2197610"/>
              <a:gd name="connsiteX47" fmla="*/ 191086 w 1087205"/>
              <a:gd name="connsiteY47" fmla="*/ 1772097 h 2197610"/>
              <a:gd name="connsiteX48" fmla="*/ 163926 w 1087205"/>
              <a:gd name="connsiteY48" fmla="*/ 1781150 h 2197610"/>
              <a:gd name="connsiteX49" fmla="*/ 154873 w 1087205"/>
              <a:gd name="connsiteY49" fmla="*/ 1808311 h 2197610"/>
              <a:gd name="connsiteX50" fmla="*/ 136766 w 1087205"/>
              <a:gd name="connsiteY50" fmla="*/ 1835471 h 2197610"/>
              <a:gd name="connsiteX51" fmla="*/ 91498 w 1087205"/>
              <a:gd name="connsiteY51" fmla="*/ 1898845 h 2197610"/>
              <a:gd name="connsiteX52" fmla="*/ 64338 w 1087205"/>
              <a:gd name="connsiteY52" fmla="*/ 1962220 h 2197610"/>
              <a:gd name="connsiteX53" fmla="*/ 37177 w 1087205"/>
              <a:gd name="connsiteY53" fmla="*/ 2007487 h 2197610"/>
              <a:gd name="connsiteX54" fmla="*/ 28124 w 1087205"/>
              <a:gd name="connsiteY54" fmla="*/ 2034647 h 2197610"/>
              <a:gd name="connsiteX55" fmla="*/ 10017 w 1087205"/>
              <a:gd name="connsiteY55" fmla="*/ 2070861 h 2197610"/>
              <a:gd name="connsiteX56" fmla="*/ 964 w 1087205"/>
              <a:gd name="connsiteY56"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571332 w 1087205"/>
              <a:gd name="connsiteY14" fmla="*/ 522719 h 2197610"/>
              <a:gd name="connsiteX15" fmla="*/ 526065 w 1087205"/>
              <a:gd name="connsiteY15" fmla="*/ 567986 h 2197610"/>
              <a:gd name="connsiteX16" fmla="*/ 471744 w 1087205"/>
              <a:gd name="connsiteY16" fmla="*/ 613253 h 2197610"/>
              <a:gd name="connsiteX17" fmla="*/ 426476 w 1087205"/>
              <a:gd name="connsiteY17" fmla="*/ 649467 h 2197610"/>
              <a:gd name="connsiteX18" fmla="*/ 381209 w 1087205"/>
              <a:gd name="connsiteY18" fmla="*/ 685681 h 2197610"/>
              <a:gd name="connsiteX19" fmla="*/ 272568 w 1087205"/>
              <a:gd name="connsiteY19" fmla="*/ 758109 h 2197610"/>
              <a:gd name="connsiteX20" fmla="*/ 245407 w 1087205"/>
              <a:gd name="connsiteY20" fmla="*/ 794323 h 2197610"/>
              <a:gd name="connsiteX21" fmla="*/ 209193 w 1087205"/>
              <a:gd name="connsiteY21" fmla="*/ 812430 h 2197610"/>
              <a:gd name="connsiteX22" fmla="*/ 182033 w 1087205"/>
              <a:gd name="connsiteY22" fmla="*/ 830537 h 2197610"/>
              <a:gd name="connsiteX23" fmla="*/ 172979 w 1087205"/>
              <a:gd name="connsiteY23" fmla="*/ 993499 h 2197610"/>
              <a:gd name="connsiteX24" fmla="*/ 182033 w 1087205"/>
              <a:gd name="connsiteY24" fmla="*/ 1020659 h 2197610"/>
              <a:gd name="connsiteX25" fmla="*/ 236354 w 1087205"/>
              <a:gd name="connsiteY25" fmla="*/ 1038766 h 2197610"/>
              <a:gd name="connsiteX26" fmla="*/ 263514 w 1087205"/>
              <a:gd name="connsiteY26" fmla="*/ 1056873 h 2197610"/>
              <a:gd name="connsiteX27" fmla="*/ 317835 w 1087205"/>
              <a:gd name="connsiteY27" fmla="*/ 1074980 h 2197610"/>
              <a:gd name="connsiteX28" fmla="*/ 426476 w 1087205"/>
              <a:gd name="connsiteY28" fmla="*/ 1147408 h 2197610"/>
              <a:gd name="connsiteX29" fmla="*/ 453637 w 1087205"/>
              <a:gd name="connsiteY29" fmla="*/ 1165515 h 2197610"/>
              <a:gd name="connsiteX30" fmla="*/ 480797 w 1087205"/>
              <a:gd name="connsiteY30" fmla="*/ 1183622 h 2197610"/>
              <a:gd name="connsiteX31" fmla="*/ 526065 w 1087205"/>
              <a:gd name="connsiteY31" fmla="*/ 1265103 h 2197610"/>
              <a:gd name="connsiteX32" fmla="*/ 553225 w 1087205"/>
              <a:gd name="connsiteY32" fmla="*/ 1283210 h 2197610"/>
              <a:gd name="connsiteX33" fmla="*/ 589439 w 1087205"/>
              <a:gd name="connsiteY33" fmla="*/ 1328477 h 2197610"/>
              <a:gd name="connsiteX34" fmla="*/ 598492 w 1087205"/>
              <a:gd name="connsiteY34" fmla="*/ 1355638 h 2197610"/>
              <a:gd name="connsiteX35" fmla="*/ 625653 w 1087205"/>
              <a:gd name="connsiteY35" fmla="*/ 1382798 h 2197610"/>
              <a:gd name="connsiteX36" fmla="*/ 652813 w 1087205"/>
              <a:gd name="connsiteY36" fmla="*/ 1437119 h 2197610"/>
              <a:gd name="connsiteX37" fmla="*/ 679974 w 1087205"/>
              <a:gd name="connsiteY37" fmla="*/ 1491440 h 2197610"/>
              <a:gd name="connsiteX38" fmla="*/ 689027 w 1087205"/>
              <a:gd name="connsiteY38" fmla="*/ 1518600 h 2197610"/>
              <a:gd name="connsiteX39" fmla="*/ 716187 w 1087205"/>
              <a:gd name="connsiteY39" fmla="*/ 1536707 h 2197610"/>
              <a:gd name="connsiteX40" fmla="*/ 734294 w 1087205"/>
              <a:gd name="connsiteY40" fmla="*/ 1591028 h 2197610"/>
              <a:gd name="connsiteX41" fmla="*/ 761455 w 1087205"/>
              <a:gd name="connsiteY41" fmla="*/ 1645348 h 2197610"/>
              <a:gd name="connsiteX42" fmla="*/ 698080 w 1087205"/>
              <a:gd name="connsiteY42" fmla="*/ 1690616 h 2197610"/>
              <a:gd name="connsiteX43" fmla="*/ 399316 w 1087205"/>
              <a:gd name="connsiteY43" fmla="*/ 1699669 h 2197610"/>
              <a:gd name="connsiteX44" fmla="*/ 299728 w 1087205"/>
              <a:gd name="connsiteY44" fmla="*/ 1717776 h 2197610"/>
              <a:gd name="connsiteX45" fmla="*/ 272568 w 1087205"/>
              <a:gd name="connsiteY45" fmla="*/ 1726830 h 2197610"/>
              <a:gd name="connsiteX46" fmla="*/ 209193 w 1087205"/>
              <a:gd name="connsiteY46" fmla="*/ 1744937 h 2197610"/>
              <a:gd name="connsiteX47" fmla="*/ 191086 w 1087205"/>
              <a:gd name="connsiteY47" fmla="*/ 1772097 h 2197610"/>
              <a:gd name="connsiteX48" fmla="*/ 163926 w 1087205"/>
              <a:gd name="connsiteY48" fmla="*/ 1781150 h 2197610"/>
              <a:gd name="connsiteX49" fmla="*/ 154873 w 1087205"/>
              <a:gd name="connsiteY49" fmla="*/ 1808311 h 2197610"/>
              <a:gd name="connsiteX50" fmla="*/ 136766 w 1087205"/>
              <a:gd name="connsiteY50" fmla="*/ 1835471 h 2197610"/>
              <a:gd name="connsiteX51" fmla="*/ 91498 w 1087205"/>
              <a:gd name="connsiteY51" fmla="*/ 1898845 h 2197610"/>
              <a:gd name="connsiteX52" fmla="*/ 64338 w 1087205"/>
              <a:gd name="connsiteY52" fmla="*/ 1962220 h 2197610"/>
              <a:gd name="connsiteX53" fmla="*/ 37177 w 1087205"/>
              <a:gd name="connsiteY53" fmla="*/ 2007487 h 2197610"/>
              <a:gd name="connsiteX54" fmla="*/ 28124 w 1087205"/>
              <a:gd name="connsiteY54" fmla="*/ 2034647 h 2197610"/>
              <a:gd name="connsiteX55" fmla="*/ 10017 w 1087205"/>
              <a:gd name="connsiteY55" fmla="*/ 2070861 h 2197610"/>
              <a:gd name="connsiteX56" fmla="*/ 964 w 1087205"/>
              <a:gd name="connsiteY56"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71332 w 1087205"/>
              <a:gd name="connsiteY15" fmla="*/ 522719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11127 w 1087205"/>
              <a:gd name="connsiteY27" fmla="*/ 1092591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24448 w 1087205"/>
              <a:gd name="connsiteY26" fmla="*/ 1038766 h 2197610"/>
              <a:gd name="connsiteX27" fmla="*/ 211127 w 1087205"/>
              <a:gd name="connsiteY27" fmla="*/ 1092591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11127 w 1087205"/>
              <a:gd name="connsiteY27" fmla="*/ 1092591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11127 w 1087205"/>
              <a:gd name="connsiteY27" fmla="*/ 1092591 h 2197610"/>
              <a:gd name="connsiteX28" fmla="*/ 317835 w 1087205"/>
              <a:gd name="connsiteY28" fmla="*/ 1074980 h 2197610"/>
              <a:gd name="connsiteX29" fmla="*/ 405045 w 1087205"/>
              <a:gd name="connsiteY29" fmla="*/ 1068827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11127 w 1087205"/>
              <a:gd name="connsiteY27" fmla="*/ 1092591 h 2197610"/>
              <a:gd name="connsiteX28" fmla="*/ 317835 w 1087205"/>
              <a:gd name="connsiteY28" fmla="*/ 1074980 h 2197610"/>
              <a:gd name="connsiteX29" fmla="*/ 405045 w 1087205"/>
              <a:gd name="connsiteY29" fmla="*/ 1068827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11127 w 1087205"/>
              <a:gd name="connsiteY27" fmla="*/ 1092591 h 2197610"/>
              <a:gd name="connsiteX28" fmla="*/ 317835 w 1087205"/>
              <a:gd name="connsiteY28" fmla="*/ 1074980 h 2197610"/>
              <a:gd name="connsiteX29" fmla="*/ 405045 w 1087205"/>
              <a:gd name="connsiteY29" fmla="*/ 1068827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11127 w 1087205"/>
              <a:gd name="connsiteY27" fmla="*/ 1092591 h 2197610"/>
              <a:gd name="connsiteX28" fmla="*/ 317835 w 1087205"/>
              <a:gd name="connsiteY28" fmla="*/ 1074980 h 2197610"/>
              <a:gd name="connsiteX29" fmla="*/ 438382 w 1087205"/>
              <a:gd name="connsiteY29" fmla="*/ 1056920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74980 h 2197610"/>
              <a:gd name="connsiteX29" fmla="*/ 438382 w 1087205"/>
              <a:gd name="connsiteY29" fmla="*/ 1056920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526065 w 1087205"/>
              <a:gd name="connsiteY31" fmla="*/ 1265103 h 2197610"/>
              <a:gd name="connsiteX32" fmla="*/ 553225 w 1087205"/>
              <a:gd name="connsiteY32" fmla="*/ 1283210 h 2197610"/>
              <a:gd name="connsiteX33" fmla="*/ 589439 w 1087205"/>
              <a:gd name="connsiteY33" fmla="*/ 1328477 h 2197610"/>
              <a:gd name="connsiteX34" fmla="*/ 598492 w 1087205"/>
              <a:gd name="connsiteY34" fmla="*/ 1355638 h 2197610"/>
              <a:gd name="connsiteX35" fmla="*/ 625653 w 1087205"/>
              <a:gd name="connsiteY35" fmla="*/ 1382798 h 2197610"/>
              <a:gd name="connsiteX36" fmla="*/ 652813 w 1087205"/>
              <a:gd name="connsiteY36" fmla="*/ 1437119 h 2197610"/>
              <a:gd name="connsiteX37" fmla="*/ 679974 w 1087205"/>
              <a:gd name="connsiteY37" fmla="*/ 1491440 h 2197610"/>
              <a:gd name="connsiteX38" fmla="*/ 689027 w 1087205"/>
              <a:gd name="connsiteY38" fmla="*/ 1518600 h 2197610"/>
              <a:gd name="connsiteX39" fmla="*/ 716187 w 1087205"/>
              <a:gd name="connsiteY39" fmla="*/ 1536707 h 2197610"/>
              <a:gd name="connsiteX40" fmla="*/ 734294 w 1087205"/>
              <a:gd name="connsiteY40" fmla="*/ 1591028 h 2197610"/>
              <a:gd name="connsiteX41" fmla="*/ 761455 w 1087205"/>
              <a:gd name="connsiteY41" fmla="*/ 1645348 h 2197610"/>
              <a:gd name="connsiteX42" fmla="*/ 698080 w 1087205"/>
              <a:gd name="connsiteY42" fmla="*/ 1690616 h 2197610"/>
              <a:gd name="connsiteX43" fmla="*/ 399316 w 1087205"/>
              <a:gd name="connsiteY43" fmla="*/ 1699669 h 2197610"/>
              <a:gd name="connsiteX44" fmla="*/ 299728 w 1087205"/>
              <a:gd name="connsiteY44" fmla="*/ 1717776 h 2197610"/>
              <a:gd name="connsiteX45" fmla="*/ 272568 w 1087205"/>
              <a:gd name="connsiteY45" fmla="*/ 1726830 h 2197610"/>
              <a:gd name="connsiteX46" fmla="*/ 209193 w 1087205"/>
              <a:gd name="connsiteY46" fmla="*/ 1744937 h 2197610"/>
              <a:gd name="connsiteX47" fmla="*/ 191086 w 1087205"/>
              <a:gd name="connsiteY47" fmla="*/ 1772097 h 2197610"/>
              <a:gd name="connsiteX48" fmla="*/ 163926 w 1087205"/>
              <a:gd name="connsiteY48" fmla="*/ 1781150 h 2197610"/>
              <a:gd name="connsiteX49" fmla="*/ 154873 w 1087205"/>
              <a:gd name="connsiteY49" fmla="*/ 1808311 h 2197610"/>
              <a:gd name="connsiteX50" fmla="*/ 136766 w 1087205"/>
              <a:gd name="connsiteY50" fmla="*/ 1835471 h 2197610"/>
              <a:gd name="connsiteX51" fmla="*/ 91498 w 1087205"/>
              <a:gd name="connsiteY51" fmla="*/ 1898845 h 2197610"/>
              <a:gd name="connsiteX52" fmla="*/ 64338 w 1087205"/>
              <a:gd name="connsiteY52" fmla="*/ 1962220 h 2197610"/>
              <a:gd name="connsiteX53" fmla="*/ 37177 w 1087205"/>
              <a:gd name="connsiteY53" fmla="*/ 2007487 h 2197610"/>
              <a:gd name="connsiteX54" fmla="*/ 28124 w 1087205"/>
              <a:gd name="connsiteY54" fmla="*/ 2034647 h 2197610"/>
              <a:gd name="connsiteX55" fmla="*/ 10017 w 1087205"/>
              <a:gd name="connsiteY55" fmla="*/ 2070861 h 2197610"/>
              <a:gd name="connsiteX56" fmla="*/ 964 w 1087205"/>
              <a:gd name="connsiteY56"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53225 w 1087205"/>
              <a:gd name="connsiteY32" fmla="*/ 1283210 h 2197610"/>
              <a:gd name="connsiteX33" fmla="*/ 589439 w 1087205"/>
              <a:gd name="connsiteY33" fmla="*/ 1328477 h 2197610"/>
              <a:gd name="connsiteX34" fmla="*/ 598492 w 1087205"/>
              <a:gd name="connsiteY34" fmla="*/ 1355638 h 2197610"/>
              <a:gd name="connsiteX35" fmla="*/ 625653 w 1087205"/>
              <a:gd name="connsiteY35" fmla="*/ 1382798 h 2197610"/>
              <a:gd name="connsiteX36" fmla="*/ 652813 w 1087205"/>
              <a:gd name="connsiteY36" fmla="*/ 1437119 h 2197610"/>
              <a:gd name="connsiteX37" fmla="*/ 679974 w 1087205"/>
              <a:gd name="connsiteY37" fmla="*/ 1491440 h 2197610"/>
              <a:gd name="connsiteX38" fmla="*/ 689027 w 1087205"/>
              <a:gd name="connsiteY38" fmla="*/ 1518600 h 2197610"/>
              <a:gd name="connsiteX39" fmla="*/ 716187 w 1087205"/>
              <a:gd name="connsiteY39" fmla="*/ 1536707 h 2197610"/>
              <a:gd name="connsiteX40" fmla="*/ 734294 w 1087205"/>
              <a:gd name="connsiteY40" fmla="*/ 1591028 h 2197610"/>
              <a:gd name="connsiteX41" fmla="*/ 761455 w 1087205"/>
              <a:gd name="connsiteY41" fmla="*/ 1645348 h 2197610"/>
              <a:gd name="connsiteX42" fmla="*/ 698080 w 1087205"/>
              <a:gd name="connsiteY42" fmla="*/ 1690616 h 2197610"/>
              <a:gd name="connsiteX43" fmla="*/ 399316 w 1087205"/>
              <a:gd name="connsiteY43" fmla="*/ 1699669 h 2197610"/>
              <a:gd name="connsiteX44" fmla="*/ 299728 w 1087205"/>
              <a:gd name="connsiteY44" fmla="*/ 1717776 h 2197610"/>
              <a:gd name="connsiteX45" fmla="*/ 272568 w 1087205"/>
              <a:gd name="connsiteY45" fmla="*/ 1726830 h 2197610"/>
              <a:gd name="connsiteX46" fmla="*/ 209193 w 1087205"/>
              <a:gd name="connsiteY46" fmla="*/ 1744937 h 2197610"/>
              <a:gd name="connsiteX47" fmla="*/ 191086 w 1087205"/>
              <a:gd name="connsiteY47" fmla="*/ 1772097 h 2197610"/>
              <a:gd name="connsiteX48" fmla="*/ 163926 w 1087205"/>
              <a:gd name="connsiteY48" fmla="*/ 1781150 h 2197610"/>
              <a:gd name="connsiteX49" fmla="*/ 154873 w 1087205"/>
              <a:gd name="connsiteY49" fmla="*/ 1808311 h 2197610"/>
              <a:gd name="connsiteX50" fmla="*/ 136766 w 1087205"/>
              <a:gd name="connsiteY50" fmla="*/ 1835471 h 2197610"/>
              <a:gd name="connsiteX51" fmla="*/ 91498 w 1087205"/>
              <a:gd name="connsiteY51" fmla="*/ 1898845 h 2197610"/>
              <a:gd name="connsiteX52" fmla="*/ 64338 w 1087205"/>
              <a:gd name="connsiteY52" fmla="*/ 1962220 h 2197610"/>
              <a:gd name="connsiteX53" fmla="*/ 37177 w 1087205"/>
              <a:gd name="connsiteY53" fmla="*/ 2007487 h 2197610"/>
              <a:gd name="connsiteX54" fmla="*/ 28124 w 1087205"/>
              <a:gd name="connsiteY54" fmla="*/ 2034647 h 2197610"/>
              <a:gd name="connsiteX55" fmla="*/ 10017 w 1087205"/>
              <a:gd name="connsiteY55" fmla="*/ 2070861 h 2197610"/>
              <a:gd name="connsiteX56" fmla="*/ 964 w 1087205"/>
              <a:gd name="connsiteY56"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53225 w 1087205"/>
              <a:gd name="connsiteY32" fmla="*/ 1283210 h 2197610"/>
              <a:gd name="connsiteX33" fmla="*/ 589439 w 1087205"/>
              <a:gd name="connsiteY33" fmla="*/ 1328477 h 2197610"/>
              <a:gd name="connsiteX34" fmla="*/ 625653 w 1087205"/>
              <a:gd name="connsiteY34" fmla="*/ 1382798 h 2197610"/>
              <a:gd name="connsiteX35" fmla="*/ 652813 w 1087205"/>
              <a:gd name="connsiteY35" fmla="*/ 1437119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53225 w 1087205"/>
              <a:gd name="connsiteY32" fmla="*/ 1283210 h 2197610"/>
              <a:gd name="connsiteX33" fmla="*/ 539432 w 1087205"/>
              <a:gd name="connsiteY33" fmla="*/ 1388008 h 2197610"/>
              <a:gd name="connsiteX34" fmla="*/ 625653 w 1087205"/>
              <a:gd name="connsiteY34" fmla="*/ 1382798 h 2197610"/>
              <a:gd name="connsiteX35" fmla="*/ 652813 w 1087205"/>
              <a:gd name="connsiteY35" fmla="*/ 1437119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9888 w 1087205"/>
              <a:gd name="connsiteY32" fmla="*/ 1342741 h 2197610"/>
              <a:gd name="connsiteX33" fmla="*/ 539432 w 1087205"/>
              <a:gd name="connsiteY33" fmla="*/ 1388008 h 2197610"/>
              <a:gd name="connsiteX34" fmla="*/ 625653 w 1087205"/>
              <a:gd name="connsiteY34" fmla="*/ 1382798 h 2197610"/>
              <a:gd name="connsiteX35" fmla="*/ 652813 w 1087205"/>
              <a:gd name="connsiteY35" fmla="*/ 1437119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496075 w 1087205"/>
              <a:gd name="connsiteY32" fmla="*/ 1404654 h 2197610"/>
              <a:gd name="connsiteX33" fmla="*/ 539432 w 1087205"/>
              <a:gd name="connsiteY33" fmla="*/ 1388008 h 2197610"/>
              <a:gd name="connsiteX34" fmla="*/ 625653 w 1087205"/>
              <a:gd name="connsiteY34" fmla="*/ 1382798 h 2197610"/>
              <a:gd name="connsiteX35" fmla="*/ 652813 w 1087205"/>
              <a:gd name="connsiteY35" fmla="*/ 1437119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652813 w 1087205"/>
              <a:gd name="connsiteY35" fmla="*/ 1437119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716187 w 1087205"/>
              <a:gd name="connsiteY37" fmla="*/ 1536707 h 2197610"/>
              <a:gd name="connsiteX38" fmla="*/ 734294 w 1087205"/>
              <a:gd name="connsiteY38" fmla="*/ 1591028 h 2197610"/>
              <a:gd name="connsiteX39" fmla="*/ 761455 w 1087205"/>
              <a:gd name="connsiteY39" fmla="*/ 1645348 h 2197610"/>
              <a:gd name="connsiteX40" fmla="*/ 698080 w 1087205"/>
              <a:gd name="connsiteY40" fmla="*/ 1690616 h 2197610"/>
              <a:gd name="connsiteX41" fmla="*/ 399316 w 1087205"/>
              <a:gd name="connsiteY41" fmla="*/ 1699669 h 2197610"/>
              <a:gd name="connsiteX42" fmla="*/ 299728 w 1087205"/>
              <a:gd name="connsiteY42" fmla="*/ 1717776 h 2197610"/>
              <a:gd name="connsiteX43" fmla="*/ 272568 w 1087205"/>
              <a:gd name="connsiteY43" fmla="*/ 1726830 h 2197610"/>
              <a:gd name="connsiteX44" fmla="*/ 209193 w 1087205"/>
              <a:gd name="connsiteY44" fmla="*/ 1744937 h 2197610"/>
              <a:gd name="connsiteX45" fmla="*/ 191086 w 1087205"/>
              <a:gd name="connsiteY45" fmla="*/ 1772097 h 2197610"/>
              <a:gd name="connsiteX46" fmla="*/ 163926 w 1087205"/>
              <a:gd name="connsiteY46" fmla="*/ 1781150 h 2197610"/>
              <a:gd name="connsiteX47" fmla="*/ 154873 w 1087205"/>
              <a:gd name="connsiteY47" fmla="*/ 1808311 h 2197610"/>
              <a:gd name="connsiteX48" fmla="*/ 136766 w 1087205"/>
              <a:gd name="connsiteY48" fmla="*/ 1835471 h 2197610"/>
              <a:gd name="connsiteX49" fmla="*/ 91498 w 1087205"/>
              <a:gd name="connsiteY49" fmla="*/ 1898845 h 2197610"/>
              <a:gd name="connsiteX50" fmla="*/ 64338 w 1087205"/>
              <a:gd name="connsiteY50" fmla="*/ 1962220 h 2197610"/>
              <a:gd name="connsiteX51" fmla="*/ 37177 w 1087205"/>
              <a:gd name="connsiteY51" fmla="*/ 2007487 h 2197610"/>
              <a:gd name="connsiteX52" fmla="*/ 28124 w 1087205"/>
              <a:gd name="connsiteY52" fmla="*/ 2034647 h 2197610"/>
              <a:gd name="connsiteX53" fmla="*/ 10017 w 1087205"/>
              <a:gd name="connsiteY53" fmla="*/ 2070861 h 2197610"/>
              <a:gd name="connsiteX54" fmla="*/ 964 w 1087205"/>
              <a:gd name="connsiteY54"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734294 w 1087205"/>
              <a:gd name="connsiteY37" fmla="*/ 1591028 h 2197610"/>
              <a:gd name="connsiteX38" fmla="*/ 761455 w 1087205"/>
              <a:gd name="connsiteY38" fmla="*/ 1645348 h 2197610"/>
              <a:gd name="connsiteX39" fmla="*/ 698080 w 1087205"/>
              <a:gd name="connsiteY39" fmla="*/ 1690616 h 2197610"/>
              <a:gd name="connsiteX40" fmla="*/ 399316 w 1087205"/>
              <a:gd name="connsiteY40" fmla="*/ 1699669 h 2197610"/>
              <a:gd name="connsiteX41" fmla="*/ 299728 w 1087205"/>
              <a:gd name="connsiteY41" fmla="*/ 1717776 h 2197610"/>
              <a:gd name="connsiteX42" fmla="*/ 272568 w 1087205"/>
              <a:gd name="connsiteY42" fmla="*/ 1726830 h 2197610"/>
              <a:gd name="connsiteX43" fmla="*/ 209193 w 1087205"/>
              <a:gd name="connsiteY43" fmla="*/ 1744937 h 2197610"/>
              <a:gd name="connsiteX44" fmla="*/ 191086 w 1087205"/>
              <a:gd name="connsiteY44" fmla="*/ 1772097 h 2197610"/>
              <a:gd name="connsiteX45" fmla="*/ 163926 w 1087205"/>
              <a:gd name="connsiteY45" fmla="*/ 1781150 h 2197610"/>
              <a:gd name="connsiteX46" fmla="*/ 154873 w 1087205"/>
              <a:gd name="connsiteY46" fmla="*/ 1808311 h 2197610"/>
              <a:gd name="connsiteX47" fmla="*/ 136766 w 1087205"/>
              <a:gd name="connsiteY47" fmla="*/ 1835471 h 2197610"/>
              <a:gd name="connsiteX48" fmla="*/ 91498 w 1087205"/>
              <a:gd name="connsiteY48" fmla="*/ 1898845 h 2197610"/>
              <a:gd name="connsiteX49" fmla="*/ 64338 w 1087205"/>
              <a:gd name="connsiteY49" fmla="*/ 1962220 h 2197610"/>
              <a:gd name="connsiteX50" fmla="*/ 37177 w 1087205"/>
              <a:gd name="connsiteY50" fmla="*/ 2007487 h 2197610"/>
              <a:gd name="connsiteX51" fmla="*/ 28124 w 1087205"/>
              <a:gd name="connsiteY51" fmla="*/ 2034647 h 2197610"/>
              <a:gd name="connsiteX52" fmla="*/ 10017 w 1087205"/>
              <a:gd name="connsiteY52" fmla="*/ 2070861 h 2197610"/>
              <a:gd name="connsiteX53" fmla="*/ 964 w 1087205"/>
              <a:gd name="connsiteY53"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761455 w 1087205"/>
              <a:gd name="connsiteY37" fmla="*/ 1645348 h 2197610"/>
              <a:gd name="connsiteX38" fmla="*/ 698080 w 1087205"/>
              <a:gd name="connsiteY38" fmla="*/ 1690616 h 2197610"/>
              <a:gd name="connsiteX39" fmla="*/ 399316 w 1087205"/>
              <a:gd name="connsiteY39" fmla="*/ 1699669 h 2197610"/>
              <a:gd name="connsiteX40" fmla="*/ 299728 w 1087205"/>
              <a:gd name="connsiteY40" fmla="*/ 1717776 h 2197610"/>
              <a:gd name="connsiteX41" fmla="*/ 272568 w 1087205"/>
              <a:gd name="connsiteY41" fmla="*/ 1726830 h 2197610"/>
              <a:gd name="connsiteX42" fmla="*/ 209193 w 1087205"/>
              <a:gd name="connsiteY42" fmla="*/ 1744937 h 2197610"/>
              <a:gd name="connsiteX43" fmla="*/ 191086 w 1087205"/>
              <a:gd name="connsiteY43" fmla="*/ 1772097 h 2197610"/>
              <a:gd name="connsiteX44" fmla="*/ 163926 w 1087205"/>
              <a:gd name="connsiteY44" fmla="*/ 1781150 h 2197610"/>
              <a:gd name="connsiteX45" fmla="*/ 154873 w 1087205"/>
              <a:gd name="connsiteY45" fmla="*/ 1808311 h 2197610"/>
              <a:gd name="connsiteX46" fmla="*/ 136766 w 1087205"/>
              <a:gd name="connsiteY46" fmla="*/ 1835471 h 2197610"/>
              <a:gd name="connsiteX47" fmla="*/ 91498 w 1087205"/>
              <a:gd name="connsiteY47" fmla="*/ 1898845 h 2197610"/>
              <a:gd name="connsiteX48" fmla="*/ 64338 w 1087205"/>
              <a:gd name="connsiteY48" fmla="*/ 1962220 h 2197610"/>
              <a:gd name="connsiteX49" fmla="*/ 37177 w 1087205"/>
              <a:gd name="connsiteY49" fmla="*/ 2007487 h 2197610"/>
              <a:gd name="connsiteX50" fmla="*/ 28124 w 1087205"/>
              <a:gd name="connsiteY50" fmla="*/ 2034647 h 2197610"/>
              <a:gd name="connsiteX51" fmla="*/ 10017 w 1087205"/>
              <a:gd name="connsiteY51" fmla="*/ 2070861 h 2197610"/>
              <a:gd name="connsiteX52" fmla="*/ 964 w 1087205"/>
              <a:gd name="connsiteY52"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698080 w 1087205"/>
              <a:gd name="connsiteY37" fmla="*/ 1690616 h 2197610"/>
              <a:gd name="connsiteX38" fmla="*/ 399316 w 1087205"/>
              <a:gd name="connsiteY38" fmla="*/ 1699669 h 2197610"/>
              <a:gd name="connsiteX39" fmla="*/ 299728 w 1087205"/>
              <a:gd name="connsiteY39" fmla="*/ 1717776 h 2197610"/>
              <a:gd name="connsiteX40" fmla="*/ 272568 w 1087205"/>
              <a:gd name="connsiteY40" fmla="*/ 1726830 h 2197610"/>
              <a:gd name="connsiteX41" fmla="*/ 209193 w 1087205"/>
              <a:gd name="connsiteY41" fmla="*/ 1744937 h 2197610"/>
              <a:gd name="connsiteX42" fmla="*/ 191086 w 1087205"/>
              <a:gd name="connsiteY42" fmla="*/ 1772097 h 2197610"/>
              <a:gd name="connsiteX43" fmla="*/ 163926 w 1087205"/>
              <a:gd name="connsiteY43" fmla="*/ 1781150 h 2197610"/>
              <a:gd name="connsiteX44" fmla="*/ 154873 w 1087205"/>
              <a:gd name="connsiteY44" fmla="*/ 1808311 h 2197610"/>
              <a:gd name="connsiteX45" fmla="*/ 136766 w 1087205"/>
              <a:gd name="connsiteY45" fmla="*/ 1835471 h 2197610"/>
              <a:gd name="connsiteX46" fmla="*/ 91498 w 1087205"/>
              <a:gd name="connsiteY46" fmla="*/ 1898845 h 2197610"/>
              <a:gd name="connsiteX47" fmla="*/ 64338 w 1087205"/>
              <a:gd name="connsiteY47" fmla="*/ 1962220 h 2197610"/>
              <a:gd name="connsiteX48" fmla="*/ 37177 w 1087205"/>
              <a:gd name="connsiteY48" fmla="*/ 2007487 h 2197610"/>
              <a:gd name="connsiteX49" fmla="*/ 28124 w 1087205"/>
              <a:gd name="connsiteY49" fmla="*/ 2034647 h 2197610"/>
              <a:gd name="connsiteX50" fmla="*/ 10017 w 1087205"/>
              <a:gd name="connsiteY50" fmla="*/ 2070861 h 2197610"/>
              <a:gd name="connsiteX51" fmla="*/ 964 w 1087205"/>
              <a:gd name="connsiteY51"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399316 w 1087205"/>
              <a:gd name="connsiteY37" fmla="*/ 1699669 h 2197610"/>
              <a:gd name="connsiteX38" fmla="*/ 299728 w 1087205"/>
              <a:gd name="connsiteY38" fmla="*/ 1717776 h 2197610"/>
              <a:gd name="connsiteX39" fmla="*/ 272568 w 1087205"/>
              <a:gd name="connsiteY39" fmla="*/ 1726830 h 2197610"/>
              <a:gd name="connsiteX40" fmla="*/ 209193 w 1087205"/>
              <a:gd name="connsiteY40" fmla="*/ 1744937 h 2197610"/>
              <a:gd name="connsiteX41" fmla="*/ 191086 w 1087205"/>
              <a:gd name="connsiteY41" fmla="*/ 1772097 h 2197610"/>
              <a:gd name="connsiteX42" fmla="*/ 163926 w 1087205"/>
              <a:gd name="connsiteY42" fmla="*/ 1781150 h 2197610"/>
              <a:gd name="connsiteX43" fmla="*/ 154873 w 1087205"/>
              <a:gd name="connsiteY43" fmla="*/ 1808311 h 2197610"/>
              <a:gd name="connsiteX44" fmla="*/ 136766 w 1087205"/>
              <a:gd name="connsiteY44" fmla="*/ 1835471 h 2197610"/>
              <a:gd name="connsiteX45" fmla="*/ 91498 w 1087205"/>
              <a:gd name="connsiteY45" fmla="*/ 1898845 h 2197610"/>
              <a:gd name="connsiteX46" fmla="*/ 64338 w 1087205"/>
              <a:gd name="connsiteY46" fmla="*/ 1962220 h 2197610"/>
              <a:gd name="connsiteX47" fmla="*/ 37177 w 1087205"/>
              <a:gd name="connsiteY47" fmla="*/ 2007487 h 2197610"/>
              <a:gd name="connsiteX48" fmla="*/ 28124 w 1087205"/>
              <a:gd name="connsiteY48" fmla="*/ 2034647 h 2197610"/>
              <a:gd name="connsiteX49" fmla="*/ 10017 w 1087205"/>
              <a:gd name="connsiteY49" fmla="*/ 2070861 h 2197610"/>
              <a:gd name="connsiteX50" fmla="*/ 964 w 1087205"/>
              <a:gd name="connsiteY50" fmla="*/ 2197610 h 2197610"/>
              <a:gd name="connsiteX0" fmla="*/ 1043059 w 1077188"/>
              <a:gd name="connsiteY0" fmla="*/ 0 h 2070861"/>
              <a:gd name="connsiteX1" fmla="*/ 1059256 w 1077188"/>
              <a:gd name="connsiteY1" fmla="*/ 53353 h 2070861"/>
              <a:gd name="connsiteX2" fmla="*/ 1076396 w 1077188"/>
              <a:gd name="connsiteY2" fmla="*/ 137239 h 2070861"/>
              <a:gd name="connsiteX3" fmla="*/ 1032095 w 1077188"/>
              <a:gd name="connsiteY3" fmla="*/ 205847 h 2070861"/>
              <a:gd name="connsiteX4" fmla="*/ 1023042 w 1077188"/>
              <a:gd name="connsiteY4" fmla="*/ 233008 h 2070861"/>
              <a:gd name="connsiteX5" fmla="*/ 1041125 w 1077188"/>
              <a:gd name="connsiteY5" fmla="*/ 294473 h 2070861"/>
              <a:gd name="connsiteX6" fmla="*/ 997296 w 1077188"/>
              <a:gd name="connsiteY6" fmla="*/ 345918 h 2070861"/>
              <a:gd name="connsiteX7" fmla="*/ 941560 w 1077188"/>
              <a:gd name="connsiteY7" fmla="*/ 363552 h 2070861"/>
              <a:gd name="connsiteX8" fmla="*/ 915815 w 1077188"/>
              <a:gd name="connsiteY8" fmla="*/ 412616 h 2070861"/>
              <a:gd name="connsiteX9" fmla="*/ 851969 w 1077188"/>
              <a:gd name="connsiteY9" fmla="*/ 406910 h 2070861"/>
              <a:gd name="connsiteX10" fmla="*/ 768578 w 1077188"/>
              <a:gd name="connsiteY10" fmla="*/ 426926 h 2070861"/>
              <a:gd name="connsiteX11" fmla="*/ 714257 w 1077188"/>
              <a:gd name="connsiteY11" fmla="*/ 468374 h 2070861"/>
              <a:gd name="connsiteX12" fmla="*/ 667576 w 1077188"/>
              <a:gd name="connsiteY12" fmla="*/ 464578 h 2070861"/>
              <a:gd name="connsiteX13" fmla="*/ 638034 w 1077188"/>
              <a:gd name="connsiteY13" fmla="*/ 476014 h 2070861"/>
              <a:gd name="connsiteX14" fmla="*/ 599131 w 1077188"/>
              <a:gd name="connsiteY14" fmla="*/ 526633 h 2070861"/>
              <a:gd name="connsiteX15" fmla="*/ 549409 w 1077188"/>
              <a:gd name="connsiteY15" fmla="*/ 539387 h 2070861"/>
              <a:gd name="connsiteX16" fmla="*/ 516048 w 1077188"/>
              <a:gd name="connsiteY16" fmla="*/ 567986 h 2070861"/>
              <a:gd name="connsiteX17" fmla="*/ 511733 w 1077188"/>
              <a:gd name="connsiteY17" fmla="*/ 606109 h 2070861"/>
              <a:gd name="connsiteX18" fmla="*/ 416459 w 1077188"/>
              <a:gd name="connsiteY18" fmla="*/ 668517 h 2070861"/>
              <a:gd name="connsiteX19" fmla="*/ 378336 w 1077188"/>
              <a:gd name="connsiteY19" fmla="*/ 738068 h 2070861"/>
              <a:gd name="connsiteX20" fmla="*/ 276839 w 1077188"/>
              <a:gd name="connsiteY20" fmla="*/ 765252 h 2070861"/>
              <a:gd name="connsiteX21" fmla="*/ 261584 w 1077188"/>
              <a:gd name="connsiteY21" fmla="*/ 801467 h 2070861"/>
              <a:gd name="connsiteX22" fmla="*/ 199176 w 1077188"/>
              <a:gd name="connsiteY22" fmla="*/ 812430 h 2070861"/>
              <a:gd name="connsiteX23" fmla="*/ 172016 w 1077188"/>
              <a:gd name="connsiteY23" fmla="*/ 830537 h 2070861"/>
              <a:gd name="connsiteX24" fmla="*/ 162962 w 1077188"/>
              <a:gd name="connsiteY24" fmla="*/ 993499 h 2070861"/>
              <a:gd name="connsiteX25" fmla="*/ 172016 w 1077188"/>
              <a:gd name="connsiteY25" fmla="*/ 1020659 h 2070861"/>
              <a:gd name="connsiteX26" fmla="*/ 231100 w 1077188"/>
              <a:gd name="connsiteY26" fmla="*/ 1038766 h 2070861"/>
              <a:gd name="connsiteX27" fmla="*/ 213016 w 1077188"/>
              <a:gd name="connsiteY27" fmla="*/ 1085447 h 2070861"/>
              <a:gd name="connsiteX28" fmla="*/ 307818 w 1077188"/>
              <a:gd name="connsiteY28" fmla="*/ 1065455 h 2070861"/>
              <a:gd name="connsiteX29" fmla="*/ 428365 w 1077188"/>
              <a:gd name="connsiteY29" fmla="*/ 1056920 h 2070861"/>
              <a:gd name="connsiteX30" fmla="*/ 443620 w 1077188"/>
              <a:gd name="connsiteY30" fmla="*/ 1165515 h 2070861"/>
              <a:gd name="connsiteX31" fmla="*/ 449373 w 1077188"/>
              <a:gd name="connsiteY31" fmla="*/ 1346066 h 2070861"/>
              <a:gd name="connsiteX32" fmla="*/ 500345 w 1077188"/>
              <a:gd name="connsiteY32" fmla="*/ 1349885 h 2070861"/>
              <a:gd name="connsiteX33" fmla="*/ 529415 w 1077188"/>
              <a:gd name="connsiteY33" fmla="*/ 1388008 h 2070861"/>
              <a:gd name="connsiteX34" fmla="*/ 615636 w 1077188"/>
              <a:gd name="connsiteY34" fmla="*/ 1382798 h 2070861"/>
              <a:gd name="connsiteX35" fmla="*/ 728521 w 1077188"/>
              <a:gd name="connsiteY35" fmla="*/ 1396638 h 2070861"/>
              <a:gd name="connsiteX36" fmla="*/ 767588 w 1077188"/>
              <a:gd name="connsiteY36" fmla="*/ 1498584 h 2070861"/>
              <a:gd name="connsiteX37" fmla="*/ 389299 w 1077188"/>
              <a:gd name="connsiteY37" fmla="*/ 1699669 h 2070861"/>
              <a:gd name="connsiteX38" fmla="*/ 289711 w 1077188"/>
              <a:gd name="connsiteY38" fmla="*/ 1717776 h 2070861"/>
              <a:gd name="connsiteX39" fmla="*/ 262551 w 1077188"/>
              <a:gd name="connsiteY39" fmla="*/ 1726830 h 2070861"/>
              <a:gd name="connsiteX40" fmla="*/ 199176 w 1077188"/>
              <a:gd name="connsiteY40" fmla="*/ 1744937 h 2070861"/>
              <a:gd name="connsiteX41" fmla="*/ 181069 w 1077188"/>
              <a:gd name="connsiteY41" fmla="*/ 1772097 h 2070861"/>
              <a:gd name="connsiteX42" fmla="*/ 153909 w 1077188"/>
              <a:gd name="connsiteY42" fmla="*/ 1781150 h 2070861"/>
              <a:gd name="connsiteX43" fmla="*/ 144856 w 1077188"/>
              <a:gd name="connsiteY43" fmla="*/ 1808311 h 2070861"/>
              <a:gd name="connsiteX44" fmla="*/ 126749 w 1077188"/>
              <a:gd name="connsiteY44" fmla="*/ 1835471 h 2070861"/>
              <a:gd name="connsiteX45" fmla="*/ 81481 w 1077188"/>
              <a:gd name="connsiteY45" fmla="*/ 1898845 h 2070861"/>
              <a:gd name="connsiteX46" fmla="*/ 54321 w 1077188"/>
              <a:gd name="connsiteY46" fmla="*/ 1962220 h 2070861"/>
              <a:gd name="connsiteX47" fmla="*/ 27160 w 1077188"/>
              <a:gd name="connsiteY47" fmla="*/ 2007487 h 2070861"/>
              <a:gd name="connsiteX48" fmla="*/ 18107 w 1077188"/>
              <a:gd name="connsiteY48" fmla="*/ 2034647 h 2070861"/>
              <a:gd name="connsiteX49" fmla="*/ 0 w 1077188"/>
              <a:gd name="connsiteY49" fmla="*/ 2070861 h 2070861"/>
              <a:gd name="connsiteX0" fmla="*/ 1024952 w 1059081"/>
              <a:gd name="connsiteY0" fmla="*/ 0 h 2034647"/>
              <a:gd name="connsiteX1" fmla="*/ 1041149 w 1059081"/>
              <a:gd name="connsiteY1" fmla="*/ 53353 h 2034647"/>
              <a:gd name="connsiteX2" fmla="*/ 1058289 w 1059081"/>
              <a:gd name="connsiteY2" fmla="*/ 137239 h 2034647"/>
              <a:gd name="connsiteX3" fmla="*/ 1013988 w 1059081"/>
              <a:gd name="connsiteY3" fmla="*/ 205847 h 2034647"/>
              <a:gd name="connsiteX4" fmla="*/ 1004935 w 1059081"/>
              <a:gd name="connsiteY4" fmla="*/ 233008 h 2034647"/>
              <a:gd name="connsiteX5" fmla="*/ 1023018 w 1059081"/>
              <a:gd name="connsiteY5" fmla="*/ 294473 h 2034647"/>
              <a:gd name="connsiteX6" fmla="*/ 979189 w 1059081"/>
              <a:gd name="connsiteY6" fmla="*/ 345918 h 2034647"/>
              <a:gd name="connsiteX7" fmla="*/ 923453 w 1059081"/>
              <a:gd name="connsiteY7" fmla="*/ 363552 h 2034647"/>
              <a:gd name="connsiteX8" fmla="*/ 897708 w 1059081"/>
              <a:gd name="connsiteY8" fmla="*/ 412616 h 2034647"/>
              <a:gd name="connsiteX9" fmla="*/ 833862 w 1059081"/>
              <a:gd name="connsiteY9" fmla="*/ 406910 h 2034647"/>
              <a:gd name="connsiteX10" fmla="*/ 750471 w 1059081"/>
              <a:gd name="connsiteY10" fmla="*/ 426926 h 2034647"/>
              <a:gd name="connsiteX11" fmla="*/ 696150 w 1059081"/>
              <a:gd name="connsiteY11" fmla="*/ 468374 h 2034647"/>
              <a:gd name="connsiteX12" fmla="*/ 649469 w 1059081"/>
              <a:gd name="connsiteY12" fmla="*/ 464578 h 2034647"/>
              <a:gd name="connsiteX13" fmla="*/ 619927 w 1059081"/>
              <a:gd name="connsiteY13" fmla="*/ 476014 h 2034647"/>
              <a:gd name="connsiteX14" fmla="*/ 581024 w 1059081"/>
              <a:gd name="connsiteY14" fmla="*/ 526633 h 2034647"/>
              <a:gd name="connsiteX15" fmla="*/ 531302 w 1059081"/>
              <a:gd name="connsiteY15" fmla="*/ 539387 h 2034647"/>
              <a:gd name="connsiteX16" fmla="*/ 497941 w 1059081"/>
              <a:gd name="connsiteY16" fmla="*/ 567986 h 2034647"/>
              <a:gd name="connsiteX17" fmla="*/ 493626 w 1059081"/>
              <a:gd name="connsiteY17" fmla="*/ 606109 h 2034647"/>
              <a:gd name="connsiteX18" fmla="*/ 398352 w 1059081"/>
              <a:gd name="connsiteY18" fmla="*/ 668517 h 2034647"/>
              <a:gd name="connsiteX19" fmla="*/ 360229 w 1059081"/>
              <a:gd name="connsiteY19" fmla="*/ 738068 h 2034647"/>
              <a:gd name="connsiteX20" fmla="*/ 258732 w 1059081"/>
              <a:gd name="connsiteY20" fmla="*/ 765252 h 2034647"/>
              <a:gd name="connsiteX21" fmla="*/ 243477 w 1059081"/>
              <a:gd name="connsiteY21" fmla="*/ 801467 h 2034647"/>
              <a:gd name="connsiteX22" fmla="*/ 181069 w 1059081"/>
              <a:gd name="connsiteY22" fmla="*/ 812430 h 2034647"/>
              <a:gd name="connsiteX23" fmla="*/ 153909 w 1059081"/>
              <a:gd name="connsiteY23" fmla="*/ 830537 h 2034647"/>
              <a:gd name="connsiteX24" fmla="*/ 144855 w 1059081"/>
              <a:gd name="connsiteY24" fmla="*/ 993499 h 2034647"/>
              <a:gd name="connsiteX25" fmla="*/ 153909 w 1059081"/>
              <a:gd name="connsiteY25" fmla="*/ 1020659 h 2034647"/>
              <a:gd name="connsiteX26" fmla="*/ 212993 w 1059081"/>
              <a:gd name="connsiteY26" fmla="*/ 1038766 h 2034647"/>
              <a:gd name="connsiteX27" fmla="*/ 194909 w 1059081"/>
              <a:gd name="connsiteY27" fmla="*/ 1085447 h 2034647"/>
              <a:gd name="connsiteX28" fmla="*/ 289711 w 1059081"/>
              <a:gd name="connsiteY28" fmla="*/ 1065455 h 2034647"/>
              <a:gd name="connsiteX29" fmla="*/ 410258 w 1059081"/>
              <a:gd name="connsiteY29" fmla="*/ 1056920 h 2034647"/>
              <a:gd name="connsiteX30" fmla="*/ 425513 w 1059081"/>
              <a:gd name="connsiteY30" fmla="*/ 1165515 h 2034647"/>
              <a:gd name="connsiteX31" fmla="*/ 431266 w 1059081"/>
              <a:gd name="connsiteY31" fmla="*/ 1346066 h 2034647"/>
              <a:gd name="connsiteX32" fmla="*/ 482238 w 1059081"/>
              <a:gd name="connsiteY32" fmla="*/ 1349885 h 2034647"/>
              <a:gd name="connsiteX33" fmla="*/ 511308 w 1059081"/>
              <a:gd name="connsiteY33" fmla="*/ 1388008 h 2034647"/>
              <a:gd name="connsiteX34" fmla="*/ 597529 w 1059081"/>
              <a:gd name="connsiteY34" fmla="*/ 1382798 h 2034647"/>
              <a:gd name="connsiteX35" fmla="*/ 710414 w 1059081"/>
              <a:gd name="connsiteY35" fmla="*/ 1396638 h 2034647"/>
              <a:gd name="connsiteX36" fmla="*/ 749481 w 1059081"/>
              <a:gd name="connsiteY36" fmla="*/ 1498584 h 2034647"/>
              <a:gd name="connsiteX37" fmla="*/ 371192 w 1059081"/>
              <a:gd name="connsiteY37" fmla="*/ 1699669 h 2034647"/>
              <a:gd name="connsiteX38" fmla="*/ 271604 w 1059081"/>
              <a:gd name="connsiteY38" fmla="*/ 1717776 h 2034647"/>
              <a:gd name="connsiteX39" fmla="*/ 244444 w 1059081"/>
              <a:gd name="connsiteY39" fmla="*/ 1726830 h 2034647"/>
              <a:gd name="connsiteX40" fmla="*/ 181069 w 1059081"/>
              <a:gd name="connsiteY40" fmla="*/ 1744937 h 2034647"/>
              <a:gd name="connsiteX41" fmla="*/ 162962 w 1059081"/>
              <a:gd name="connsiteY41" fmla="*/ 1772097 h 2034647"/>
              <a:gd name="connsiteX42" fmla="*/ 135802 w 1059081"/>
              <a:gd name="connsiteY42" fmla="*/ 1781150 h 2034647"/>
              <a:gd name="connsiteX43" fmla="*/ 126749 w 1059081"/>
              <a:gd name="connsiteY43" fmla="*/ 1808311 h 2034647"/>
              <a:gd name="connsiteX44" fmla="*/ 108642 w 1059081"/>
              <a:gd name="connsiteY44" fmla="*/ 1835471 h 2034647"/>
              <a:gd name="connsiteX45" fmla="*/ 63374 w 1059081"/>
              <a:gd name="connsiteY45" fmla="*/ 1898845 h 2034647"/>
              <a:gd name="connsiteX46" fmla="*/ 36214 w 1059081"/>
              <a:gd name="connsiteY46" fmla="*/ 1962220 h 2034647"/>
              <a:gd name="connsiteX47" fmla="*/ 9053 w 1059081"/>
              <a:gd name="connsiteY47" fmla="*/ 2007487 h 2034647"/>
              <a:gd name="connsiteX48" fmla="*/ 0 w 1059081"/>
              <a:gd name="connsiteY48" fmla="*/ 2034647 h 2034647"/>
              <a:gd name="connsiteX0" fmla="*/ 1015899 w 1050028"/>
              <a:gd name="connsiteY0" fmla="*/ 0 h 2007487"/>
              <a:gd name="connsiteX1" fmla="*/ 1032096 w 1050028"/>
              <a:gd name="connsiteY1" fmla="*/ 53353 h 2007487"/>
              <a:gd name="connsiteX2" fmla="*/ 1049236 w 1050028"/>
              <a:gd name="connsiteY2" fmla="*/ 137239 h 2007487"/>
              <a:gd name="connsiteX3" fmla="*/ 1004935 w 1050028"/>
              <a:gd name="connsiteY3" fmla="*/ 205847 h 2007487"/>
              <a:gd name="connsiteX4" fmla="*/ 995882 w 1050028"/>
              <a:gd name="connsiteY4" fmla="*/ 233008 h 2007487"/>
              <a:gd name="connsiteX5" fmla="*/ 1013965 w 1050028"/>
              <a:gd name="connsiteY5" fmla="*/ 294473 h 2007487"/>
              <a:gd name="connsiteX6" fmla="*/ 970136 w 1050028"/>
              <a:gd name="connsiteY6" fmla="*/ 345918 h 2007487"/>
              <a:gd name="connsiteX7" fmla="*/ 914400 w 1050028"/>
              <a:gd name="connsiteY7" fmla="*/ 363552 h 2007487"/>
              <a:gd name="connsiteX8" fmla="*/ 888655 w 1050028"/>
              <a:gd name="connsiteY8" fmla="*/ 412616 h 2007487"/>
              <a:gd name="connsiteX9" fmla="*/ 824809 w 1050028"/>
              <a:gd name="connsiteY9" fmla="*/ 406910 h 2007487"/>
              <a:gd name="connsiteX10" fmla="*/ 741418 w 1050028"/>
              <a:gd name="connsiteY10" fmla="*/ 426926 h 2007487"/>
              <a:gd name="connsiteX11" fmla="*/ 687097 w 1050028"/>
              <a:gd name="connsiteY11" fmla="*/ 468374 h 2007487"/>
              <a:gd name="connsiteX12" fmla="*/ 640416 w 1050028"/>
              <a:gd name="connsiteY12" fmla="*/ 464578 h 2007487"/>
              <a:gd name="connsiteX13" fmla="*/ 610874 w 1050028"/>
              <a:gd name="connsiteY13" fmla="*/ 476014 h 2007487"/>
              <a:gd name="connsiteX14" fmla="*/ 571971 w 1050028"/>
              <a:gd name="connsiteY14" fmla="*/ 526633 h 2007487"/>
              <a:gd name="connsiteX15" fmla="*/ 522249 w 1050028"/>
              <a:gd name="connsiteY15" fmla="*/ 539387 h 2007487"/>
              <a:gd name="connsiteX16" fmla="*/ 488888 w 1050028"/>
              <a:gd name="connsiteY16" fmla="*/ 567986 h 2007487"/>
              <a:gd name="connsiteX17" fmla="*/ 484573 w 1050028"/>
              <a:gd name="connsiteY17" fmla="*/ 606109 h 2007487"/>
              <a:gd name="connsiteX18" fmla="*/ 389299 w 1050028"/>
              <a:gd name="connsiteY18" fmla="*/ 668517 h 2007487"/>
              <a:gd name="connsiteX19" fmla="*/ 351176 w 1050028"/>
              <a:gd name="connsiteY19" fmla="*/ 738068 h 2007487"/>
              <a:gd name="connsiteX20" fmla="*/ 249679 w 1050028"/>
              <a:gd name="connsiteY20" fmla="*/ 765252 h 2007487"/>
              <a:gd name="connsiteX21" fmla="*/ 234424 w 1050028"/>
              <a:gd name="connsiteY21" fmla="*/ 801467 h 2007487"/>
              <a:gd name="connsiteX22" fmla="*/ 172016 w 1050028"/>
              <a:gd name="connsiteY22" fmla="*/ 812430 h 2007487"/>
              <a:gd name="connsiteX23" fmla="*/ 144856 w 1050028"/>
              <a:gd name="connsiteY23" fmla="*/ 830537 h 2007487"/>
              <a:gd name="connsiteX24" fmla="*/ 135802 w 1050028"/>
              <a:gd name="connsiteY24" fmla="*/ 993499 h 2007487"/>
              <a:gd name="connsiteX25" fmla="*/ 144856 w 1050028"/>
              <a:gd name="connsiteY25" fmla="*/ 1020659 h 2007487"/>
              <a:gd name="connsiteX26" fmla="*/ 203940 w 1050028"/>
              <a:gd name="connsiteY26" fmla="*/ 1038766 h 2007487"/>
              <a:gd name="connsiteX27" fmla="*/ 185856 w 1050028"/>
              <a:gd name="connsiteY27" fmla="*/ 1085447 h 2007487"/>
              <a:gd name="connsiteX28" fmla="*/ 280658 w 1050028"/>
              <a:gd name="connsiteY28" fmla="*/ 1065455 h 2007487"/>
              <a:gd name="connsiteX29" fmla="*/ 401205 w 1050028"/>
              <a:gd name="connsiteY29" fmla="*/ 1056920 h 2007487"/>
              <a:gd name="connsiteX30" fmla="*/ 416460 w 1050028"/>
              <a:gd name="connsiteY30" fmla="*/ 1165515 h 2007487"/>
              <a:gd name="connsiteX31" fmla="*/ 422213 w 1050028"/>
              <a:gd name="connsiteY31" fmla="*/ 1346066 h 2007487"/>
              <a:gd name="connsiteX32" fmla="*/ 473185 w 1050028"/>
              <a:gd name="connsiteY32" fmla="*/ 1349885 h 2007487"/>
              <a:gd name="connsiteX33" fmla="*/ 502255 w 1050028"/>
              <a:gd name="connsiteY33" fmla="*/ 1388008 h 2007487"/>
              <a:gd name="connsiteX34" fmla="*/ 588476 w 1050028"/>
              <a:gd name="connsiteY34" fmla="*/ 1382798 h 2007487"/>
              <a:gd name="connsiteX35" fmla="*/ 701361 w 1050028"/>
              <a:gd name="connsiteY35" fmla="*/ 1396638 h 2007487"/>
              <a:gd name="connsiteX36" fmla="*/ 740428 w 1050028"/>
              <a:gd name="connsiteY36" fmla="*/ 1498584 h 2007487"/>
              <a:gd name="connsiteX37" fmla="*/ 362139 w 1050028"/>
              <a:gd name="connsiteY37" fmla="*/ 1699669 h 2007487"/>
              <a:gd name="connsiteX38" fmla="*/ 262551 w 1050028"/>
              <a:gd name="connsiteY38" fmla="*/ 1717776 h 2007487"/>
              <a:gd name="connsiteX39" fmla="*/ 235391 w 1050028"/>
              <a:gd name="connsiteY39" fmla="*/ 1726830 h 2007487"/>
              <a:gd name="connsiteX40" fmla="*/ 172016 w 1050028"/>
              <a:gd name="connsiteY40" fmla="*/ 1744937 h 2007487"/>
              <a:gd name="connsiteX41" fmla="*/ 153909 w 1050028"/>
              <a:gd name="connsiteY41" fmla="*/ 1772097 h 2007487"/>
              <a:gd name="connsiteX42" fmla="*/ 126749 w 1050028"/>
              <a:gd name="connsiteY42" fmla="*/ 1781150 h 2007487"/>
              <a:gd name="connsiteX43" fmla="*/ 117696 w 1050028"/>
              <a:gd name="connsiteY43" fmla="*/ 1808311 h 2007487"/>
              <a:gd name="connsiteX44" fmla="*/ 99589 w 1050028"/>
              <a:gd name="connsiteY44" fmla="*/ 1835471 h 2007487"/>
              <a:gd name="connsiteX45" fmla="*/ 54321 w 1050028"/>
              <a:gd name="connsiteY45" fmla="*/ 1898845 h 2007487"/>
              <a:gd name="connsiteX46" fmla="*/ 27161 w 1050028"/>
              <a:gd name="connsiteY46" fmla="*/ 1962220 h 2007487"/>
              <a:gd name="connsiteX47" fmla="*/ 0 w 1050028"/>
              <a:gd name="connsiteY47" fmla="*/ 2007487 h 2007487"/>
              <a:gd name="connsiteX0" fmla="*/ 988738 w 1022867"/>
              <a:gd name="connsiteY0" fmla="*/ 0 h 1962220"/>
              <a:gd name="connsiteX1" fmla="*/ 1004935 w 1022867"/>
              <a:gd name="connsiteY1" fmla="*/ 53353 h 1962220"/>
              <a:gd name="connsiteX2" fmla="*/ 1022075 w 1022867"/>
              <a:gd name="connsiteY2" fmla="*/ 137239 h 1962220"/>
              <a:gd name="connsiteX3" fmla="*/ 977774 w 1022867"/>
              <a:gd name="connsiteY3" fmla="*/ 205847 h 1962220"/>
              <a:gd name="connsiteX4" fmla="*/ 968721 w 1022867"/>
              <a:gd name="connsiteY4" fmla="*/ 233008 h 1962220"/>
              <a:gd name="connsiteX5" fmla="*/ 986804 w 1022867"/>
              <a:gd name="connsiteY5" fmla="*/ 294473 h 1962220"/>
              <a:gd name="connsiteX6" fmla="*/ 942975 w 1022867"/>
              <a:gd name="connsiteY6" fmla="*/ 345918 h 1962220"/>
              <a:gd name="connsiteX7" fmla="*/ 887239 w 1022867"/>
              <a:gd name="connsiteY7" fmla="*/ 363552 h 1962220"/>
              <a:gd name="connsiteX8" fmla="*/ 861494 w 1022867"/>
              <a:gd name="connsiteY8" fmla="*/ 412616 h 1962220"/>
              <a:gd name="connsiteX9" fmla="*/ 797648 w 1022867"/>
              <a:gd name="connsiteY9" fmla="*/ 406910 h 1962220"/>
              <a:gd name="connsiteX10" fmla="*/ 714257 w 1022867"/>
              <a:gd name="connsiteY10" fmla="*/ 426926 h 1962220"/>
              <a:gd name="connsiteX11" fmla="*/ 659936 w 1022867"/>
              <a:gd name="connsiteY11" fmla="*/ 468374 h 1962220"/>
              <a:gd name="connsiteX12" fmla="*/ 613255 w 1022867"/>
              <a:gd name="connsiteY12" fmla="*/ 464578 h 1962220"/>
              <a:gd name="connsiteX13" fmla="*/ 583713 w 1022867"/>
              <a:gd name="connsiteY13" fmla="*/ 476014 h 1962220"/>
              <a:gd name="connsiteX14" fmla="*/ 544810 w 1022867"/>
              <a:gd name="connsiteY14" fmla="*/ 526633 h 1962220"/>
              <a:gd name="connsiteX15" fmla="*/ 495088 w 1022867"/>
              <a:gd name="connsiteY15" fmla="*/ 539387 h 1962220"/>
              <a:gd name="connsiteX16" fmla="*/ 461727 w 1022867"/>
              <a:gd name="connsiteY16" fmla="*/ 567986 h 1962220"/>
              <a:gd name="connsiteX17" fmla="*/ 457412 w 1022867"/>
              <a:gd name="connsiteY17" fmla="*/ 606109 h 1962220"/>
              <a:gd name="connsiteX18" fmla="*/ 362138 w 1022867"/>
              <a:gd name="connsiteY18" fmla="*/ 668517 h 1962220"/>
              <a:gd name="connsiteX19" fmla="*/ 324015 w 1022867"/>
              <a:gd name="connsiteY19" fmla="*/ 738068 h 1962220"/>
              <a:gd name="connsiteX20" fmla="*/ 222518 w 1022867"/>
              <a:gd name="connsiteY20" fmla="*/ 765252 h 1962220"/>
              <a:gd name="connsiteX21" fmla="*/ 207263 w 1022867"/>
              <a:gd name="connsiteY21" fmla="*/ 801467 h 1962220"/>
              <a:gd name="connsiteX22" fmla="*/ 144855 w 1022867"/>
              <a:gd name="connsiteY22" fmla="*/ 812430 h 1962220"/>
              <a:gd name="connsiteX23" fmla="*/ 117695 w 1022867"/>
              <a:gd name="connsiteY23" fmla="*/ 830537 h 1962220"/>
              <a:gd name="connsiteX24" fmla="*/ 108641 w 1022867"/>
              <a:gd name="connsiteY24" fmla="*/ 993499 h 1962220"/>
              <a:gd name="connsiteX25" fmla="*/ 117695 w 1022867"/>
              <a:gd name="connsiteY25" fmla="*/ 1020659 h 1962220"/>
              <a:gd name="connsiteX26" fmla="*/ 176779 w 1022867"/>
              <a:gd name="connsiteY26" fmla="*/ 1038766 h 1962220"/>
              <a:gd name="connsiteX27" fmla="*/ 158695 w 1022867"/>
              <a:gd name="connsiteY27" fmla="*/ 1085447 h 1962220"/>
              <a:gd name="connsiteX28" fmla="*/ 253497 w 1022867"/>
              <a:gd name="connsiteY28" fmla="*/ 1065455 h 1962220"/>
              <a:gd name="connsiteX29" fmla="*/ 374044 w 1022867"/>
              <a:gd name="connsiteY29" fmla="*/ 1056920 h 1962220"/>
              <a:gd name="connsiteX30" fmla="*/ 389299 w 1022867"/>
              <a:gd name="connsiteY30" fmla="*/ 1165515 h 1962220"/>
              <a:gd name="connsiteX31" fmla="*/ 395052 w 1022867"/>
              <a:gd name="connsiteY31" fmla="*/ 1346066 h 1962220"/>
              <a:gd name="connsiteX32" fmla="*/ 446024 w 1022867"/>
              <a:gd name="connsiteY32" fmla="*/ 1349885 h 1962220"/>
              <a:gd name="connsiteX33" fmla="*/ 475094 w 1022867"/>
              <a:gd name="connsiteY33" fmla="*/ 1388008 h 1962220"/>
              <a:gd name="connsiteX34" fmla="*/ 561315 w 1022867"/>
              <a:gd name="connsiteY34" fmla="*/ 1382798 h 1962220"/>
              <a:gd name="connsiteX35" fmla="*/ 674200 w 1022867"/>
              <a:gd name="connsiteY35" fmla="*/ 1396638 h 1962220"/>
              <a:gd name="connsiteX36" fmla="*/ 713267 w 1022867"/>
              <a:gd name="connsiteY36" fmla="*/ 1498584 h 1962220"/>
              <a:gd name="connsiteX37" fmla="*/ 334978 w 1022867"/>
              <a:gd name="connsiteY37" fmla="*/ 1699669 h 1962220"/>
              <a:gd name="connsiteX38" fmla="*/ 235390 w 1022867"/>
              <a:gd name="connsiteY38" fmla="*/ 1717776 h 1962220"/>
              <a:gd name="connsiteX39" fmla="*/ 208230 w 1022867"/>
              <a:gd name="connsiteY39" fmla="*/ 1726830 h 1962220"/>
              <a:gd name="connsiteX40" fmla="*/ 144855 w 1022867"/>
              <a:gd name="connsiteY40" fmla="*/ 1744937 h 1962220"/>
              <a:gd name="connsiteX41" fmla="*/ 126748 w 1022867"/>
              <a:gd name="connsiteY41" fmla="*/ 1772097 h 1962220"/>
              <a:gd name="connsiteX42" fmla="*/ 99588 w 1022867"/>
              <a:gd name="connsiteY42" fmla="*/ 1781150 h 1962220"/>
              <a:gd name="connsiteX43" fmla="*/ 90535 w 1022867"/>
              <a:gd name="connsiteY43" fmla="*/ 1808311 h 1962220"/>
              <a:gd name="connsiteX44" fmla="*/ 72428 w 1022867"/>
              <a:gd name="connsiteY44" fmla="*/ 1835471 h 1962220"/>
              <a:gd name="connsiteX45" fmla="*/ 27160 w 1022867"/>
              <a:gd name="connsiteY45" fmla="*/ 1898845 h 1962220"/>
              <a:gd name="connsiteX46" fmla="*/ 0 w 1022867"/>
              <a:gd name="connsiteY46" fmla="*/ 1962220 h 1962220"/>
              <a:gd name="connsiteX0" fmla="*/ 961578 w 995707"/>
              <a:gd name="connsiteY0" fmla="*/ 0 h 1898845"/>
              <a:gd name="connsiteX1" fmla="*/ 977775 w 995707"/>
              <a:gd name="connsiteY1" fmla="*/ 53353 h 1898845"/>
              <a:gd name="connsiteX2" fmla="*/ 994915 w 995707"/>
              <a:gd name="connsiteY2" fmla="*/ 137239 h 1898845"/>
              <a:gd name="connsiteX3" fmla="*/ 950614 w 995707"/>
              <a:gd name="connsiteY3" fmla="*/ 205847 h 1898845"/>
              <a:gd name="connsiteX4" fmla="*/ 941561 w 995707"/>
              <a:gd name="connsiteY4" fmla="*/ 233008 h 1898845"/>
              <a:gd name="connsiteX5" fmla="*/ 959644 w 995707"/>
              <a:gd name="connsiteY5" fmla="*/ 294473 h 1898845"/>
              <a:gd name="connsiteX6" fmla="*/ 915815 w 995707"/>
              <a:gd name="connsiteY6" fmla="*/ 345918 h 1898845"/>
              <a:gd name="connsiteX7" fmla="*/ 860079 w 995707"/>
              <a:gd name="connsiteY7" fmla="*/ 363552 h 1898845"/>
              <a:gd name="connsiteX8" fmla="*/ 834334 w 995707"/>
              <a:gd name="connsiteY8" fmla="*/ 412616 h 1898845"/>
              <a:gd name="connsiteX9" fmla="*/ 770488 w 995707"/>
              <a:gd name="connsiteY9" fmla="*/ 406910 h 1898845"/>
              <a:gd name="connsiteX10" fmla="*/ 687097 w 995707"/>
              <a:gd name="connsiteY10" fmla="*/ 426926 h 1898845"/>
              <a:gd name="connsiteX11" fmla="*/ 632776 w 995707"/>
              <a:gd name="connsiteY11" fmla="*/ 468374 h 1898845"/>
              <a:gd name="connsiteX12" fmla="*/ 586095 w 995707"/>
              <a:gd name="connsiteY12" fmla="*/ 464578 h 1898845"/>
              <a:gd name="connsiteX13" fmla="*/ 556553 w 995707"/>
              <a:gd name="connsiteY13" fmla="*/ 476014 h 1898845"/>
              <a:gd name="connsiteX14" fmla="*/ 517650 w 995707"/>
              <a:gd name="connsiteY14" fmla="*/ 526633 h 1898845"/>
              <a:gd name="connsiteX15" fmla="*/ 467928 w 995707"/>
              <a:gd name="connsiteY15" fmla="*/ 539387 h 1898845"/>
              <a:gd name="connsiteX16" fmla="*/ 434567 w 995707"/>
              <a:gd name="connsiteY16" fmla="*/ 567986 h 1898845"/>
              <a:gd name="connsiteX17" fmla="*/ 430252 w 995707"/>
              <a:gd name="connsiteY17" fmla="*/ 606109 h 1898845"/>
              <a:gd name="connsiteX18" fmla="*/ 334978 w 995707"/>
              <a:gd name="connsiteY18" fmla="*/ 668517 h 1898845"/>
              <a:gd name="connsiteX19" fmla="*/ 296855 w 995707"/>
              <a:gd name="connsiteY19" fmla="*/ 738068 h 1898845"/>
              <a:gd name="connsiteX20" fmla="*/ 195358 w 995707"/>
              <a:gd name="connsiteY20" fmla="*/ 765252 h 1898845"/>
              <a:gd name="connsiteX21" fmla="*/ 180103 w 995707"/>
              <a:gd name="connsiteY21" fmla="*/ 801467 h 1898845"/>
              <a:gd name="connsiteX22" fmla="*/ 117695 w 995707"/>
              <a:gd name="connsiteY22" fmla="*/ 812430 h 1898845"/>
              <a:gd name="connsiteX23" fmla="*/ 90535 w 995707"/>
              <a:gd name="connsiteY23" fmla="*/ 830537 h 1898845"/>
              <a:gd name="connsiteX24" fmla="*/ 81481 w 995707"/>
              <a:gd name="connsiteY24" fmla="*/ 993499 h 1898845"/>
              <a:gd name="connsiteX25" fmla="*/ 90535 w 995707"/>
              <a:gd name="connsiteY25" fmla="*/ 1020659 h 1898845"/>
              <a:gd name="connsiteX26" fmla="*/ 149619 w 995707"/>
              <a:gd name="connsiteY26" fmla="*/ 1038766 h 1898845"/>
              <a:gd name="connsiteX27" fmla="*/ 131535 w 995707"/>
              <a:gd name="connsiteY27" fmla="*/ 1085447 h 1898845"/>
              <a:gd name="connsiteX28" fmla="*/ 226337 w 995707"/>
              <a:gd name="connsiteY28" fmla="*/ 1065455 h 1898845"/>
              <a:gd name="connsiteX29" fmla="*/ 346884 w 995707"/>
              <a:gd name="connsiteY29" fmla="*/ 1056920 h 1898845"/>
              <a:gd name="connsiteX30" fmla="*/ 362139 w 995707"/>
              <a:gd name="connsiteY30" fmla="*/ 1165515 h 1898845"/>
              <a:gd name="connsiteX31" fmla="*/ 367892 w 995707"/>
              <a:gd name="connsiteY31" fmla="*/ 1346066 h 1898845"/>
              <a:gd name="connsiteX32" fmla="*/ 418864 w 995707"/>
              <a:gd name="connsiteY32" fmla="*/ 1349885 h 1898845"/>
              <a:gd name="connsiteX33" fmla="*/ 447934 w 995707"/>
              <a:gd name="connsiteY33" fmla="*/ 1388008 h 1898845"/>
              <a:gd name="connsiteX34" fmla="*/ 534155 w 995707"/>
              <a:gd name="connsiteY34" fmla="*/ 1382798 h 1898845"/>
              <a:gd name="connsiteX35" fmla="*/ 647040 w 995707"/>
              <a:gd name="connsiteY35" fmla="*/ 1396638 h 1898845"/>
              <a:gd name="connsiteX36" fmla="*/ 686107 w 995707"/>
              <a:gd name="connsiteY36" fmla="*/ 1498584 h 1898845"/>
              <a:gd name="connsiteX37" fmla="*/ 307818 w 995707"/>
              <a:gd name="connsiteY37" fmla="*/ 1699669 h 1898845"/>
              <a:gd name="connsiteX38" fmla="*/ 208230 w 995707"/>
              <a:gd name="connsiteY38" fmla="*/ 1717776 h 1898845"/>
              <a:gd name="connsiteX39" fmla="*/ 181070 w 995707"/>
              <a:gd name="connsiteY39" fmla="*/ 1726830 h 1898845"/>
              <a:gd name="connsiteX40" fmla="*/ 117695 w 995707"/>
              <a:gd name="connsiteY40" fmla="*/ 1744937 h 1898845"/>
              <a:gd name="connsiteX41" fmla="*/ 99588 w 995707"/>
              <a:gd name="connsiteY41" fmla="*/ 1772097 h 1898845"/>
              <a:gd name="connsiteX42" fmla="*/ 72428 w 995707"/>
              <a:gd name="connsiteY42" fmla="*/ 1781150 h 1898845"/>
              <a:gd name="connsiteX43" fmla="*/ 63375 w 995707"/>
              <a:gd name="connsiteY43" fmla="*/ 1808311 h 1898845"/>
              <a:gd name="connsiteX44" fmla="*/ 45268 w 995707"/>
              <a:gd name="connsiteY44" fmla="*/ 1835471 h 1898845"/>
              <a:gd name="connsiteX45" fmla="*/ 0 w 995707"/>
              <a:gd name="connsiteY45" fmla="*/ 1898845 h 1898845"/>
              <a:gd name="connsiteX0" fmla="*/ 916310 w 950439"/>
              <a:gd name="connsiteY0" fmla="*/ 0 h 1835471"/>
              <a:gd name="connsiteX1" fmla="*/ 932507 w 950439"/>
              <a:gd name="connsiteY1" fmla="*/ 53353 h 1835471"/>
              <a:gd name="connsiteX2" fmla="*/ 949647 w 950439"/>
              <a:gd name="connsiteY2" fmla="*/ 137239 h 1835471"/>
              <a:gd name="connsiteX3" fmla="*/ 905346 w 950439"/>
              <a:gd name="connsiteY3" fmla="*/ 205847 h 1835471"/>
              <a:gd name="connsiteX4" fmla="*/ 896293 w 950439"/>
              <a:gd name="connsiteY4" fmla="*/ 233008 h 1835471"/>
              <a:gd name="connsiteX5" fmla="*/ 914376 w 950439"/>
              <a:gd name="connsiteY5" fmla="*/ 294473 h 1835471"/>
              <a:gd name="connsiteX6" fmla="*/ 870547 w 950439"/>
              <a:gd name="connsiteY6" fmla="*/ 345918 h 1835471"/>
              <a:gd name="connsiteX7" fmla="*/ 814811 w 950439"/>
              <a:gd name="connsiteY7" fmla="*/ 363552 h 1835471"/>
              <a:gd name="connsiteX8" fmla="*/ 789066 w 950439"/>
              <a:gd name="connsiteY8" fmla="*/ 412616 h 1835471"/>
              <a:gd name="connsiteX9" fmla="*/ 725220 w 950439"/>
              <a:gd name="connsiteY9" fmla="*/ 406910 h 1835471"/>
              <a:gd name="connsiteX10" fmla="*/ 641829 w 950439"/>
              <a:gd name="connsiteY10" fmla="*/ 426926 h 1835471"/>
              <a:gd name="connsiteX11" fmla="*/ 587508 w 950439"/>
              <a:gd name="connsiteY11" fmla="*/ 468374 h 1835471"/>
              <a:gd name="connsiteX12" fmla="*/ 540827 w 950439"/>
              <a:gd name="connsiteY12" fmla="*/ 464578 h 1835471"/>
              <a:gd name="connsiteX13" fmla="*/ 511285 w 950439"/>
              <a:gd name="connsiteY13" fmla="*/ 476014 h 1835471"/>
              <a:gd name="connsiteX14" fmla="*/ 472382 w 950439"/>
              <a:gd name="connsiteY14" fmla="*/ 526633 h 1835471"/>
              <a:gd name="connsiteX15" fmla="*/ 422660 w 950439"/>
              <a:gd name="connsiteY15" fmla="*/ 539387 h 1835471"/>
              <a:gd name="connsiteX16" fmla="*/ 389299 w 950439"/>
              <a:gd name="connsiteY16" fmla="*/ 567986 h 1835471"/>
              <a:gd name="connsiteX17" fmla="*/ 384984 w 950439"/>
              <a:gd name="connsiteY17" fmla="*/ 606109 h 1835471"/>
              <a:gd name="connsiteX18" fmla="*/ 289710 w 950439"/>
              <a:gd name="connsiteY18" fmla="*/ 668517 h 1835471"/>
              <a:gd name="connsiteX19" fmla="*/ 251587 w 950439"/>
              <a:gd name="connsiteY19" fmla="*/ 738068 h 1835471"/>
              <a:gd name="connsiteX20" fmla="*/ 150090 w 950439"/>
              <a:gd name="connsiteY20" fmla="*/ 765252 h 1835471"/>
              <a:gd name="connsiteX21" fmla="*/ 134835 w 950439"/>
              <a:gd name="connsiteY21" fmla="*/ 801467 h 1835471"/>
              <a:gd name="connsiteX22" fmla="*/ 72427 w 950439"/>
              <a:gd name="connsiteY22" fmla="*/ 812430 h 1835471"/>
              <a:gd name="connsiteX23" fmla="*/ 45267 w 950439"/>
              <a:gd name="connsiteY23" fmla="*/ 830537 h 1835471"/>
              <a:gd name="connsiteX24" fmla="*/ 36213 w 950439"/>
              <a:gd name="connsiteY24" fmla="*/ 993499 h 1835471"/>
              <a:gd name="connsiteX25" fmla="*/ 45267 w 950439"/>
              <a:gd name="connsiteY25" fmla="*/ 1020659 h 1835471"/>
              <a:gd name="connsiteX26" fmla="*/ 104351 w 950439"/>
              <a:gd name="connsiteY26" fmla="*/ 1038766 h 1835471"/>
              <a:gd name="connsiteX27" fmla="*/ 86267 w 950439"/>
              <a:gd name="connsiteY27" fmla="*/ 1085447 h 1835471"/>
              <a:gd name="connsiteX28" fmla="*/ 181069 w 950439"/>
              <a:gd name="connsiteY28" fmla="*/ 1065455 h 1835471"/>
              <a:gd name="connsiteX29" fmla="*/ 301616 w 950439"/>
              <a:gd name="connsiteY29" fmla="*/ 1056920 h 1835471"/>
              <a:gd name="connsiteX30" fmla="*/ 316871 w 950439"/>
              <a:gd name="connsiteY30" fmla="*/ 1165515 h 1835471"/>
              <a:gd name="connsiteX31" fmla="*/ 322624 w 950439"/>
              <a:gd name="connsiteY31" fmla="*/ 1346066 h 1835471"/>
              <a:gd name="connsiteX32" fmla="*/ 373596 w 950439"/>
              <a:gd name="connsiteY32" fmla="*/ 1349885 h 1835471"/>
              <a:gd name="connsiteX33" fmla="*/ 402666 w 950439"/>
              <a:gd name="connsiteY33" fmla="*/ 1388008 h 1835471"/>
              <a:gd name="connsiteX34" fmla="*/ 488887 w 950439"/>
              <a:gd name="connsiteY34" fmla="*/ 1382798 h 1835471"/>
              <a:gd name="connsiteX35" fmla="*/ 601772 w 950439"/>
              <a:gd name="connsiteY35" fmla="*/ 1396638 h 1835471"/>
              <a:gd name="connsiteX36" fmla="*/ 640839 w 950439"/>
              <a:gd name="connsiteY36" fmla="*/ 1498584 h 1835471"/>
              <a:gd name="connsiteX37" fmla="*/ 262550 w 950439"/>
              <a:gd name="connsiteY37" fmla="*/ 1699669 h 1835471"/>
              <a:gd name="connsiteX38" fmla="*/ 162962 w 950439"/>
              <a:gd name="connsiteY38" fmla="*/ 1717776 h 1835471"/>
              <a:gd name="connsiteX39" fmla="*/ 135802 w 950439"/>
              <a:gd name="connsiteY39" fmla="*/ 1726830 h 1835471"/>
              <a:gd name="connsiteX40" fmla="*/ 72427 w 950439"/>
              <a:gd name="connsiteY40" fmla="*/ 1744937 h 1835471"/>
              <a:gd name="connsiteX41" fmla="*/ 54320 w 950439"/>
              <a:gd name="connsiteY41" fmla="*/ 1772097 h 1835471"/>
              <a:gd name="connsiteX42" fmla="*/ 27160 w 950439"/>
              <a:gd name="connsiteY42" fmla="*/ 1781150 h 1835471"/>
              <a:gd name="connsiteX43" fmla="*/ 18107 w 950439"/>
              <a:gd name="connsiteY43" fmla="*/ 1808311 h 1835471"/>
              <a:gd name="connsiteX44" fmla="*/ 0 w 950439"/>
              <a:gd name="connsiteY44" fmla="*/ 1835471 h 1835471"/>
              <a:gd name="connsiteX0" fmla="*/ 898203 w 932332"/>
              <a:gd name="connsiteY0" fmla="*/ 0 h 1808311"/>
              <a:gd name="connsiteX1" fmla="*/ 914400 w 932332"/>
              <a:gd name="connsiteY1" fmla="*/ 53353 h 1808311"/>
              <a:gd name="connsiteX2" fmla="*/ 931540 w 932332"/>
              <a:gd name="connsiteY2" fmla="*/ 137239 h 1808311"/>
              <a:gd name="connsiteX3" fmla="*/ 887239 w 932332"/>
              <a:gd name="connsiteY3" fmla="*/ 205847 h 1808311"/>
              <a:gd name="connsiteX4" fmla="*/ 878186 w 932332"/>
              <a:gd name="connsiteY4" fmla="*/ 233008 h 1808311"/>
              <a:gd name="connsiteX5" fmla="*/ 896269 w 932332"/>
              <a:gd name="connsiteY5" fmla="*/ 294473 h 1808311"/>
              <a:gd name="connsiteX6" fmla="*/ 852440 w 932332"/>
              <a:gd name="connsiteY6" fmla="*/ 345918 h 1808311"/>
              <a:gd name="connsiteX7" fmla="*/ 796704 w 932332"/>
              <a:gd name="connsiteY7" fmla="*/ 363552 h 1808311"/>
              <a:gd name="connsiteX8" fmla="*/ 770959 w 932332"/>
              <a:gd name="connsiteY8" fmla="*/ 412616 h 1808311"/>
              <a:gd name="connsiteX9" fmla="*/ 707113 w 932332"/>
              <a:gd name="connsiteY9" fmla="*/ 406910 h 1808311"/>
              <a:gd name="connsiteX10" fmla="*/ 623722 w 932332"/>
              <a:gd name="connsiteY10" fmla="*/ 426926 h 1808311"/>
              <a:gd name="connsiteX11" fmla="*/ 569401 w 932332"/>
              <a:gd name="connsiteY11" fmla="*/ 468374 h 1808311"/>
              <a:gd name="connsiteX12" fmla="*/ 522720 w 932332"/>
              <a:gd name="connsiteY12" fmla="*/ 464578 h 1808311"/>
              <a:gd name="connsiteX13" fmla="*/ 493178 w 932332"/>
              <a:gd name="connsiteY13" fmla="*/ 476014 h 1808311"/>
              <a:gd name="connsiteX14" fmla="*/ 454275 w 932332"/>
              <a:gd name="connsiteY14" fmla="*/ 526633 h 1808311"/>
              <a:gd name="connsiteX15" fmla="*/ 404553 w 932332"/>
              <a:gd name="connsiteY15" fmla="*/ 539387 h 1808311"/>
              <a:gd name="connsiteX16" fmla="*/ 371192 w 932332"/>
              <a:gd name="connsiteY16" fmla="*/ 567986 h 1808311"/>
              <a:gd name="connsiteX17" fmla="*/ 366877 w 932332"/>
              <a:gd name="connsiteY17" fmla="*/ 606109 h 1808311"/>
              <a:gd name="connsiteX18" fmla="*/ 271603 w 932332"/>
              <a:gd name="connsiteY18" fmla="*/ 668517 h 1808311"/>
              <a:gd name="connsiteX19" fmla="*/ 233480 w 932332"/>
              <a:gd name="connsiteY19" fmla="*/ 738068 h 1808311"/>
              <a:gd name="connsiteX20" fmla="*/ 131983 w 932332"/>
              <a:gd name="connsiteY20" fmla="*/ 765252 h 1808311"/>
              <a:gd name="connsiteX21" fmla="*/ 116728 w 932332"/>
              <a:gd name="connsiteY21" fmla="*/ 801467 h 1808311"/>
              <a:gd name="connsiteX22" fmla="*/ 54320 w 932332"/>
              <a:gd name="connsiteY22" fmla="*/ 812430 h 1808311"/>
              <a:gd name="connsiteX23" fmla="*/ 27160 w 932332"/>
              <a:gd name="connsiteY23" fmla="*/ 830537 h 1808311"/>
              <a:gd name="connsiteX24" fmla="*/ 18106 w 932332"/>
              <a:gd name="connsiteY24" fmla="*/ 993499 h 1808311"/>
              <a:gd name="connsiteX25" fmla="*/ 27160 w 932332"/>
              <a:gd name="connsiteY25" fmla="*/ 1020659 h 1808311"/>
              <a:gd name="connsiteX26" fmla="*/ 86244 w 932332"/>
              <a:gd name="connsiteY26" fmla="*/ 1038766 h 1808311"/>
              <a:gd name="connsiteX27" fmla="*/ 68160 w 932332"/>
              <a:gd name="connsiteY27" fmla="*/ 1085447 h 1808311"/>
              <a:gd name="connsiteX28" fmla="*/ 162962 w 932332"/>
              <a:gd name="connsiteY28" fmla="*/ 1065455 h 1808311"/>
              <a:gd name="connsiteX29" fmla="*/ 283509 w 932332"/>
              <a:gd name="connsiteY29" fmla="*/ 1056920 h 1808311"/>
              <a:gd name="connsiteX30" fmla="*/ 298764 w 932332"/>
              <a:gd name="connsiteY30" fmla="*/ 1165515 h 1808311"/>
              <a:gd name="connsiteX31" fmla="*/ 304517 w 932332"/>
              <a:gd name="connsiteY31" fmla="*/ 1346066 h 1808311"/>
              <a:gd name="connsiteX32" fmla="*/ 355489 w 932332"/>
              <a:gd name="connsiteY32" fmla="*/ 1349885 h 1808311"/>
              <a:gd name="connsiteX33" fmla="*/ 384559 w 932332"/>
              <a:gd name="connsiteY33" fmla="*/ 1388008 h 1808311"/>
              <a:gd name="connsiteX34" fmla="*/ 470780 w 932332"/>
              <a:gd name="connsiteY34" fmla="*/ 1382798 h 1808311"/>
              <a:gd name="connsiteX35" fmla="*/ 583665 w 932332"/>
              <a:gd name="connsiteY35" fmla="*/ 1396638 h 1808311"/>
              <a:gd name="connsiteX36" fmla="*/ 622732 w 932332"/>
              <a:gd name="connsiteY36" fmla="*/ 1498584 h 1808311"/>
              <a:gd name="connsiteX37" fmla="*/ 244443 w 932332"/>
              <a:gd name="connsiteY37" fmla="*/ 1699669 h 1808311"/>
              <a:gd name="connsiteX38" fmla="*/ 144855 w 932332"/>
              <a:gd name="connsiteY38" fmla="*/ 1717776 h 1808311"/>
              <a:gd name="connsiteX39" fmla="*/ 117695 w 932332"/>
              <a:gd name="connsiteY39" fmla="*/ 1726830 h 1808311"/>
              <a:gd name="connsiteX40" fmla="*/ 54320 w 932332"/>
              <a:gd name="connsiteY40" fmla="*/ 1744937 h 1808311"/>
              <a:gd name="connsiteX41" fmla="*/ 36213 w 932332"/>
              <a:gd name="connsiteY41" fmla="*/ 1772097 h 1808311"/>
              <a:gd name="connsiteX42" fmla="*/ 9053 w 932332"/>
              <a:gd name="connsiteY42" fmla="*/ 1781150 h 1808311"/>
              <a:gd name="connsiteX43" fmla="*/ 0 w 932332"/>
              <a:gd name="connsiteY43" fmla="*/ 1808311 h 1808311"/>
              <a:gd name="connsiteX0" fmla="*/ 897171 w 931300"/>
              <a:gd name="connsiteY0" fmla="*/ 0 h 1781150"/>
              <a:gd name="connsiteX1" fmla="*/ 913368 w 931300"/>
              <a:gd name="connsiteY1" fmla="*/ 53353 h 1781150"/>
              <a:gd name="connsiteX2" fmla="*/ 930508 w 931300"/>
              <a:gd name="connsiteY2" fmla="*/ 137239 h 1781150"/>
              <a:gd name="connsiteX3" fmla="*/ 886207 w 931300"/>
              <a:gd name="connsiteY3" fmla="*/ 205847 h 1781150"/>
              <a:gd name="connsiteX4" fmla="*/ 877154 w 931300"/>
              <a:gd name="connsiteY4" fmla="*/ 233008 h 1781150"/>
              <a:gd name="connsiteX5" fmla="*/ 895237 w 931300"/>
              <a:gd name="connsiteY5" fmla="*/ 294473 h 1781150"/>
              <a:gd name="connsiteX6" fmla="*/ 851408 w 931300"/>
              <a:gd name="connsiteY6" fmla="*/ 345918 h 1781150"/>
              <a:gd name="connsiteX7" fmla="*/ 795672 w 931300"/>
              <a:gd name="connsiteY7" fmla="*/ 363552 h 1781150"/>
              <a:gd name="connsiteX8" fmla="*/ 769927 w 931300"/>
              <a:gd name="connsiteY8" fmla="*/ 412616 h 1781150"/>
              <a:gd name="connsiteX9" fmla="*/ 706081 w 931300"/>
              <a:gd name="connsiteY9" fmla="*/ 406910 h 1781150"/>
              <a:gd name="connsiteX10" fmla="*/ 622690 w 931300"/>
              <a:gd name="connsiteY10" fmla="*/ 426926 h 1781150"/>
              <a:gd name="connsiteX11" fmla="*/ 568369 w 931300"/>
              <a:gd name="connsiteY11" fmla="*/ 468374 h 1781150"/>
              <a:gd name="connsiteX12" fmla="*/ 521688 w 931300"/>
              <a:gd name="connsiteY12" fmla="*/ 464578 h 1781150"/>
              <a:gd name="connsiteX13" fmla="*/ 492146 w 931300"/>
              <a:gd name="connsiteY13" fmla="*/ 476014 h 1781150"/>
              <a:gd name="connsiteX14" fmla="*/ 453243 w 931300"/>
              <a:gd name="connsiteY14" fmla="*/ 526633 h 1781150"/>
              <a:gd name="connsiteX15" fmla="*/ 403521 w 931300"/>
              <a:gd name="connsiteY15" fmla="*/ 539387 h 1781150"/>
              <a:gd name="connsiteX16" fmla="*/ 370160 w 931300"/>
              <a:gd name="connsiteY16" fmla="*/ 567986 h 1781150"/>
              <a:gd name="connsiteX17" fmla="*/ 365845 w 931300"/>
              <a:gd name="connsiteY17" fmla="*/ 606109 h 1781150"/>
              <a:gd name="connsiteX18" fmla="*/ 270571 w 931300"/>
              <a:gd name="connsiteY18" fmla="*/ 668517 h 1781150"/>
              <a:gd name="connsiteX19" fmla="*/ 232448 w 931300"/>
              <a:gd name="connsiteY19" fmla="*/ 738068 h 1781150"/>
              <a:gd name="connsiteX20" fmla="*/ 130951 w 931300"/>
              <a:gd name="connsiteY20" fmla="*/ 765252 h 1781150"/>
              <a:gd name="connsiteX21" fmla="*/ 115696 w 931300"/>
              <a:gd name="connsiteY21" fmla="*/ 801467 h 1781150"/>
              <a:gd name="connsiteX22" fmla="*/ 53288 w 931300"/>
              <a:gd name="connsiteY22" fmla="*/ 812430 h 1781150"/>
              <a:gd name="connsiteX23" fmla="*/ 26128 w 931300"/>
              <a:gd name="connsiteY23" fmla="*/ 830537 h 1781150"/>
              <a:gd name="connsiteX24" fmla="*/ 17074 w 931300"/>
              <a:gd name="connsiteY24" fmla="*/ 993499 h 1781150"/>
              <a:gd name="connsiteX25" fmla="*/ 26128 w 931300"/>
              <a:gd name="connsiteY25" fmla="*/ 1020659 h 1781150"/>
              <a:gd name="connsiteX26" fmla="*/ 85212 w 931300"/>
              <a:gd name="connsiteY26" fmla="*/ 1038766 h 1781150"/>
              <a:gd name="connsiteX27" fmla="*/ 67128 w 931300"/>
              <a:gd name="connsiteY27" fmla="*/ 1085447 h 1781150"/>
              <a:gd name="connsiteX28" fmla="*/ 161930 w 931300"/>
              <a:gd name="connsiteY28" fmla="*/ 1065455 h 1781150"/>
              <a:gd name="connsiteX29" fmla="*/ 282477 w 931300"/>
              <a:gd name="connsiteY29" fmla="*/ 1056920 h 1781150"/>
              <a:gd name="connsiteX30" fmla="*/ 297732 w 931300"/>
              <a:gd name="connsiteY30" fmla="*/ 1165515 h 1781150"/>
              <a:gd name="connsiteX31" fmla="*/ 303485 w 931300"/>
              <a:gd name="connsiteY31" fmla="*/ 1346066 h 1781150"/>
              <a:gd name="connsiteX32" fmla="*/ 354457 w 931300"/>
              <a:gd name="connsiteY32" fmla="*/ 1349885 h 1781150"/>
              <a:gd name="connsiteX33" fmla="*/ 383527 w 931300"/>
              <a:gd name="connsiteY33" fmla="*/ 1388008 h 1781150"/>
              <a:gd name="connsiteX34" fmla="*/ 469748 w 931300"/>
              <a:gd name="connsiteY34" fmla="*/ 1382798 h 1781150"/>
              <a:gd name="connsiteX35" fmla="*/ 582633 w 931300"/>
              <a:gd name="connsiteY35" fmla="*/ 1396638 h 1781150"/>
              <a:gd name="connsiteX36" fmla="*/ 621700 w 931300"/>
              <a:gd name="connsiteY36" fmla="*/ 1498584 h 1781150"/>
              <a:gd name="connsiteX37" fmla="*/ 243411 w 931300"/>
              <a:gd name="connsiteY37" fmla="*/ 1699669 h 1781150"/>
              <a:gd name="connsiteX38" fmla="*/ 143823 w 931300"/>
              <a:gd name="connsiteY38" fmla="*/ 1717776 h 1781150"/>
              <a:gd name="connsiteX39" fmla="*/ 116663 w 931300"/>
              <a:gd name="connsiteY39" fmla="*/ 1726830 h 1781150"/>
              <a:gd name="connsiteX40" fmla="*/ 53288 w 931300"/>
              <a:gd name="connsiteY40" fmla="*/ 1744937 h 1781150"/>
              <a:gd name="connsiteX41" fmla="*/ 35181 w 931300"/>
              <a:gd name="connsiteY41" fmla="*/ 1772097 h 1781150"/>
              <a:gd name="connsiteX42" fmla="*/ 8021 w 931300"/>
              <a:gd name="connsiteY42" fmla="*/ 1781150 h 1781150"/>
              <a:gd name="connsiteX0" fmla="*/ 897171 w 931300"/>
              <a:gd name="connsiteY0" fmla="*/ 0 h 1781150"/>
              <a:gd name="connsiteX1" fmla="*/ 913368 w 931300"/>
              <a:gd name="connsiteY1" fmla="*/ 53353 h 1781150"/>
              <a:gd name="connsiteX2" fmla="*/ 930508 w 931300"/>
              <a:gd name="connsiteY2" fmla="*/ 137239 h 1781150"/>
              <a:gd name="connsiteX3" fmla="*/ 886207 w 931300"/>
              <a:gd name="connsiteY3" fmla="*/ 205847 h 1781150"/>
              <a:gd name="connsiteX4" fmla="*/ 877154 w 931300"/>
              <a:gd name="connsiteY4" fmla="*/ 233008 h 1781150"/>
              <a:gd name="connsiteX5" fmla="*/ 895237 w 931300"/>
              <a:gd name="connsiteY5" fmla="*/ 294473 h 1781150"/>
              <a:gd name="connsiteX6" fmla="*/ 851408 w 931300"/>
              <a:gd name="connsiteY6" fmla="*/ 345918 h 1781150"/>
              <a:gd name="connsiteX7" fmla="*/ 795672 w 931300"/>
              <a:gd name="connsiteY7" fmla="*/ 363552 h 1781150"/>
              <a:gd name="connsiteX8" fmla="*/ 769927 w 931300"/>
              <a:gd name="connsiteY8" fmla="*/ 412616 h 1781150"/>
              <a:gd name="connsiteX9" fmla="*/ 706081 w 931300"/>
              <a:gd name="connsiteY9" fmla="*/ 406910 h 1781150"/>
              <a:gd name="connsiteX10" fmla="*/ 622690 w 931300"/>
              <a:gd name="connsiteY10" fmla="*/ 426926 h 1781150"/>
              <a:gd name="connsiteX11" fmla="*/ 568369 w 931300"/>
              <a:gd name="connsiteY11" fmla="*/ 468374 h 1781150"/>
              <a:gd name="connsiteX12" fmla="*/ 521688 w 931300"/>
              <a:gd name="connsiteY12" fmla="*/ 464578 h 1781150"/>
              <a:gd name="connsiteX13" fmla="*/ 492146 w 931300"/>
              <a:gd name="connsiteY13" fmla="*/ 476014 h 1781150"/>
              <a:gd name="connsiteX14" fmla="*/ 453243 w 931300"/>
              <a:gd name="connsiteY14" fmla="*/ 526633 h 1781150"/>
              <a:gd name="connsiteX15" fmla="*/ 403521 w 931300"/>
              <a:gd name="connsiteY15" fmla="*/ 539387 h 1781150"/>
              <a:gd name="connsiteX16" fmla="*/ 370160 w 931300"/>
              <a:gd name="connsiteY16" fmla="*/ 567986 h 1781150"/>
              <a:gd name="connsiteX17" fmla="*/ 365845 w 931300"/>
              <a:gd name="connsiteY17" fmla="*/ 606109 h 1781150"/>
              <a:gd name="connsiteX18" fmla="*/ 270571 w 931300"/>
              <a:gd name="connsiteY18" fmla="*/ 668517 h 1781150"/>
              <a:gd name="connsiteX19" fmla="*/ 232448 w 931300"/>
              <a:gd name="connsiteY19" fmla="*/ 738068 h 1781150"/>
              <a:gd name="connsiteX20" fmla="*/ 130951 w 931300"/>
              <a:gd name="connsiteY20" fmla="*/ 765252 h 1781150"/>
              <a:gd name="connsiteX21" fmla="*/ 115696 w 931300"/>
              <a:gd name="connsiteY21" fmla="*/ 801467 h 1781150"/>
              <a:gd name="connsiteX22" fmla="*/ 53288 w 931300"/>
              <a:gd name="connsiteY22" fmla="*/ 812430 h 1781150"/>
              <a:gd name="connsiteX23" fmla="*/ 26128 w 931300"/>
              <a:gd name="connsiteY23" fmla="*/ 830537 h 1781150"/>
              <a:gd name="connsiteX24" fmla="*/ 17074 w 931300"/>
              <a:gd name="connsiteY24" fmla="*/ 993499 h 1781150"/>
              <a:gd name="connsiteX25" fmla="*/ 26128 w 931300"/>
              <a:gd name="connsiteY25" fmla="*/ 1020659 h 1781150"/>
              <a:gd name="connsiteX26" fmla="*/ 85212 w 931300"/>
              <a:gd name="connsiteY26" fmla="*/ 1038766 h 1781150"/>
              <a:gd name="connsiteX27" fmla="*/ 67128 w 931300"/>
              <a:gd name="connsiteY27" fmla="*/ 1085447 h 1781150"/>
              <a:gd name="connsiteX28" fmla="*/ 161930 w 931300"/>
              <a:gd name="connsiteY28" fmla="*/ 1065455 h 1781150"/>
              <a:gd name="connsiteX29" fmla="*/ 282477 w 931300"/>
              <a:gd name="connsiteY29" fmla="*/ 1056920 h 1781150"/>
              <a:gd name="connsiteX30" fmla="*/ 297732 w 931300"/>
              <a:gd name="connsiteY30" fmla="*/ 1165515 h 1781150"/>
              <a:gd name="connsiteX31" fmla="*/ 303485 w 931300"/>
              <a:gd name="connsiteY31" fmla="*/ 1346066 h 1781150"/>
              <a:gd name="connsiteX32" fmla="*/ 354457 w 931300"/>
              <a:gd name="connsiteY32" fmla="*/ 1349885 h 1781150"/>
              <a:gd name="connsiteX33" fmla="*/ 383527 w 931300"/>
              <a:gd name="connsiteY33" fmla="*/ 1388008 h 1781150"/>
              <a:gd name="connsiteX34" fmla="*/ 469748 w 931300"/>
              <a:gd name="connsiteY34" fmla="*/ 1382798 h 1781150"/>
              <a:gd name="connsiteX35" fmla="*/ 582633 w 931300"/>
              <a:gd name="connsiteY35" fmla="*/ 1396638 h 1781150"/>
              <a:gd name="connsiteX36" fmla="*/ 621700 w 931300"/>
              <a:gd name="connsiteY36" fmla="*/ 1498584 h 1781150"/>
              <a:gd name="connsiteX37" fmla="*/ 243411 w 931300"/>
              <a:gd name="connsiteY37" fmla="*/ 1699669 h 1781150"/>
              <a:gd name="connsiteX38" fmla="*/ 143823 w 931300"/>
              <a:gd name="connsiteY38" fmla="*/ 1717776 h 1781150"/>
              <a:gd name="connsiteX39" fmla="*/ 116663 w 931300"/>
              <a:gd name="connsiteY39" fmla="*/ 1726830 h 1781150"/>
              <a:gd name="connsiteX40" fmla="*/ 35181 w 931300"/>
              <a:gd name="connsiteY40" fmla="*/ 1772097 h 1781150"/>
              <a:gd name="connsiteX41" fmla="*/ 8021 w 931300"/>
              <a:gd name="connsiteY41" fmla="*/ 1781150 h 1781150"/>
              <a:gd name="connsiteX0" fmla="*/ 897171 w 931300"/>
              <a:gd name="connsiteY0" fmla="*/ 0 h 1781150"/>
              <a:gd name="connsiteX1" fmla="*/ 913368 w 931300"/>
              <a:gd name="connsiteY1" fmla="*/ 53353 h 1781150"/>
              <a:gd name="connsiteX2" fmla="*/ 930508 w 931300"/>
              <a:gd name="connsiteY2" fmla="*/ 137239 h 1781150"/>
              <a:gd name="connsiteX3" fmla="*/ 886207 w 931300"/>
              <a:gd name="connsiteY3" fmla="*/ 205847 h 1781150"/>
              <a:gd name="connsiteX4" fmla="*/ 877154 w 931300"/>
              <a:gd name="connsiteY4" fmla="*/ 233008 h 1781150"/>
              <a:gd name="connsiteX5" fmla="*/ 895237 w 931300"/>
              <a:gd name="connsiteY5" fmla="*/ 294473 h 1781150"/>
              <a:gd name="connsiteX6" fmla="*/ 851408 w 931300"/>
              <a:gd name="connsiteY6" fmla="*/ 345918 h 1781150"/>
              <a:gd name="connsiteX7" fmla="*/ 795672 w 931300"/>
              <a:gd name="connsiteY7" fmla="*/ 363552 h 1781150"/>
              <a:gd name="connsiteX8" fmla="*/ 769927 w 931300"/>
              <a:gd name="connsiteY8" fmla="*/ 412616 h 1781150"/>
              <a:gd name="connsiteX9" fmla="*/ 706081 w 931300"/>
              <a:gd name="connsiteY9" fmla="*/ 406910 h 1781150"/>
              <a:gd name="connsiteX10" fmla="*/ 622690 w 931300"/>
              <a:gd name="connsiteY10" fmla="*/ 426926 h 1781150"/>
              <a:gd name="connsiteX11" fmla="*/ 568369 w 931300"/>
              <a:gd name="connsiteY11" fmla="*/ 468374 h 1781150"/>
              <a:gd name="connsiteX12" fmla="*/ 521688 w 931300"/>
              <a:gd name="connsiteY12" fmla="*/ 464578 h 1781150"/>
              <a:gd name="connsiteX13" fmla="*/ 492146 w 931300"/>
              <a:gd name="connsiteY13" fmla="*/ 476014 h 1781150"/>
              <a:gd name="connsiteX14" fmla="*/ 453243 w 931300"/>
              <a:gd name="connsiteY14" fmla="*/ 526633 h 1781150"/>
              <a:gd name="connsiteX15" fmla="*/ 403521 w 931300"/>
              <a:gd name="connsiteY15" fmla="*/ 539387 h 1781150"/>
              <a:gd name="connsiteX16" fmla="*/ 370160 w 931300"/>
              <a:gd name="connsiteY16" fmla="*/ 567986 h 1781150"/>
              <a:gd name="connsiteX17" fmla="*/ 365845 w 931300"/>
              <a:gd name="connsiteY17" fmla="*/ 606109 h 1781150"/>
              <a:gd name="connsiteX18" fmla="*/ 270571 w 931300"/>
              <a:gd name="connsiteY18" fmla="*/ 668517 h 1781150"/>
              <a:gd name="connsiteX19" fmla="*/ 232448 w 931300"/>
              <a:gd name="connsiteY19" fmla="*/ 738068 h 1781150"/>
              <a:gd name="connsiteX20" fmla="*/ 130951 w 931300"/>
              <a:gd name="connsiteY20" fmla="*/ 765252 h 1781150"/>
              <a:gd name="connsiteX21" fmla="*/ 115696 w 931300"/>
              <a:gd name="connsiteY21" fmla="*/ 801467 h 1781150"/>
              <a:gd name="connsiteX22" fmla="*/ 53288 w 931300"/>
              <a:gd name="connsiteY22" fmla="*/ 812430 h 1781150"/>
              <a:gd name="connsiteX23" fmla="*/ 26128 w 931300"/>
              <a:gd name="connsiteY23" fmla="*/ 830537 h 1781150"/>
              <a:gd name="connsiteX24" fmla="*/ 17074 w 931300"/>
              <a:gd name="connsiteY24" fmla="*/ 993499 h 1781150"/>
              <a:gd name="connsiteX25" fmla="*/ 26128 w 931300"/>
              <a:gd name="connsiteY25" fmla="*/ 1020659 h 1781150"/>
              <a:gd name="connsiteX26" fmla="*/ 85212 w 931300"/>
              <a:gd name="connsiteY26" fmla="*/ 1038766 h 1781150"/>
              <a:gd name="connsiteX27" fmla="*/ 67128 w 931300"/>
              <a:gd name="connsiteY27" fmla="*/ 1085447 h 1781150"/>
              <a:gd name="connsiteX28" fmla="*/ 161930 w 931300"/>
              <a:gd name="connsiteY28" fmla="*/ 1065455 h 1781150"/>
              <a:gd name="connsiteX29" fmla="*/ 282477 w 931300"/>
              <a:gd name="connsiteY29" fmla="*/ 1056920 h 1781150"/>
              <a:gd name="connsiteX30" fmla="*/ 297732 w 931300"/>
              <a:gd name="connsiteY30" fmla="*/ 1165515 h 1781150"/>
              <a:gd name="connsiteX31" fmla="*/ 303485 w 931300"/>
              <a:gd name="connsiteY31" fmla="*/ 1346066 h 1781150"/>
              <a:gd name="connsiteX32" fmla="*/ 354457 w 931300"/>
              <a:gd name="connsiteY32" fmla="*/ 1349885 h 1781150"/>
              <a:gd name="connsiteX33" fmla="*/ 383527 w 931300"/>
              <a:gd name="connsiteY33" fmla="*/ 1388008 h 1781150"/>
              <a:gd name="connsiteX34" fmla="*/ 469748 w 931300"/>
              <a:gd name="connsiteY34" fmla="*/ 1382798 h 1781150"/>
              <a:gd name="connsiteX35" fmla="*/ 582633 w 931300"/>
              <a:gd name="connsiteY35" fmla="*/ 1396638 h 1781150"/>
              <a:gd name="connsiteX36" fmla="*/ 621700 w 931300"/>
              <a:gd name="connsiteY36" fmla="*/ 1498584 h 1781150"/>
              <a:gd name="connsiteX37" fmla="*/ 243411 w 931300"/>
              <a:gd name="connsiteY37" fmla="*/ 1699669 h 1781150"/>
              <a:gd name="connsiteX38" fmla="*/ 143823 w 931300"/>
              <a:gd name="connsiteY38" fmla="*/ 1717776 h 1781150"/>
              <a:gd name="connsiteX39" fmla="*/ 116663 w 931300"/>
              <a:gd name="connsiteY39" fmla="*/ 1726830 h 1781150"/>
              <a:gd name="connsiteX40" fmla="*/ 8021 w 931300"/>
              <a:gd name="connsiteY40" fmla="*/ 1781150 h 1781150"/>
              <a:gd name="connsiteX0" fmla="*/ 897171 w 931300"/>
              <a:gd name="connsiteY0" fmla="*/ 0 h 1726830"/>
              <a:gd name="connsiteX1" fmla="*/ 913368 w 931300"/>
              <a:gd name="connsiteY1" fmla="*/ 53353 h 1726830"/>
              <a:gd name="connsiteX2" fmla="*/ 930508 w 931300"/>
              <a:gd name="connsiteY2" fmla="*/ 137239 h 1726830"/>
              <a:gd name="connsiteX3" fmla="*/ 886207 w 931300"/>
              <a:gd name="connsiteY3" fmla="*/ 205847 h 1726830"/>
              <a:gd name="connsiteX4" fmla="*/ 877154 w 931300"/>
              <a:gd name="connsiteY4" fmla="*/ 233008 h 1726830"/>
              <a:gd name="connsiteX5" fmla="*/ 895237 w 931300"/>
              <a:gd name="connsiteY5" fmla="*/ 294473 h 1726830"/>
              <a:gd name="connsiteX6" fmla="*/ 851408 w 931300"/>
              <a:gd name="connsiteY6" fmla="*/ 345918 h 1726830"/>
              <a:gd name="connsiteX7" fmla="*/ 795672 w 931300"/>
              <a:gd name="connsiteY7" fmla="*/ 363552 h 1726830"/>
              <a:gd name="connsiteX8" fmla="*/ 769927 w 931300"/>
              <a:gd name="connsiteY8" fmla="*/ 412616 h 1726830"/>
              <a:gd name="connsiteX9" fmla="*/ 706081 w 931300"/>
              <a:gd name="connsiteY9" fmla="*/ 406910 h 1726830"/>
              <a:gd name="connsiteX10" fmla="*/ 622690 w 931300"/>
              <a:gd name="connsiteY10" fmla="*/ 426926 h 1726830"/>
              <a:gd name="connsiteX11" fmla="*/ 568369 w 931300"/>
              <a:gd name="connsiteY11" fmla="*/ 468374 h 1726830"/>
              <a:gd name="connsiteX12" fmla="*/ 521688 w 931300"/>
              <a:gd name="connsiteY12" fmla="*/ 464578 h 1726830"/>
              <a:gd name="connsiteX13" fmla="*/ 492146 w 931300"/>
              <a:gd name="connsiteY13" fmla="*/ 476014 h 1726830"/>
              <a:gd name="connsiteX14" fmla="*/ 453243 w 931300"/>
              <a:gd name="connsiteY14" fmla="*/ 526633 h 1726830"/>
              <a:gd name="connsiteX15" fmla="*/ 403521 w 931300"/>
              <a:gd name="connsiteY15" fmla="*/ 539387 h 1726830"/>
              <a:gd name="connsiteX16" fmla="*/ 370160 w 931300"/>
              <a:gd name="connsiteY16" fmla="*/ 567986 h 1726830"/>
              <a:gd name="connsiteX17" fmla="*/ 365845 w 931300"/>
              <a:gd name="connsiteY17" fmla="*/ 606109 h 1726830"/>
              <a:gd name="connsiteX18" fmla="*/ 270571 w 931300"/>
              <a:gd name="connsiteY18" fmla="*/ 668517 h 1726830"/>
              <a:gd name="connsiteX19" fmla="*/ 232448 w 931300"/>
              <a:gd name="connsiteY19" fmla="*/ 738068 h 1726830"/>
              <a:gd name="connsiteX20" fmla="*/ 130951 w 931300"/>
              <a:gd name="connsiteY20" fmla="*/ 765252 h 1726830"/>
              <a:gd name="connsiteX21" fmla="*/ 115696 w 931300"/>
              <a:gd name="connsiteY21" fmla="*/ 801467 h 1726830"/>
              <a:gd name="connsiteX22" fmla="*/ 53288 w 931300"/>
              <a:gd name="connsiteY22" fmla="*/ 812430 h 1726830"/>
              <a:gd name="connsiteX23" fmla="*/ 26128 w 931300"/>
              <a:gd name="connsiteY23" fmla="*/ 830537 h 1726830"/>
              <a:gd name="connsiteX24" fmla="*/ 17074 w 931300"/>
              <a:gd name="connsiteY24" fmla="*/ 993499 h 1726830"/>
              <a:gd name="connsiteX25" fmla="*/ 26128 w 931300"/>
              <a:gd name="connsiteY25" fmla="*/ 1020659 h 1726830"/>
              <a:gd name="connsiteX26" fmla="*/ 85212 w 931300"/>
              <a:gd name="connsiteY26" fmla="*/ 1038766 h 1726830"/>
              <a:gd name="connsiteX27" fmla="*/ 67128 w 931300"/>
              <a:gd name="connsiteY27" fmla="*/ 1085447 h 1726830"/>
              <a:gd name="connsiteX28" fmla="*/ 161930 w 931300"/>
              <a:gd name="connsiteY28" fmla="*/ 1065455 h 1726830"/>
              <a:gd name="connsiteX29" fmla="*/ 282477 w 931300"/>
              <a:gd name="connsiteY29" fmla="*/ 1056920 h 1726830"/>
              <a:gd name="connsiteX30" fmla="*/ 297732 w 931300"/>
              <a:gd name="connsiteY30" fmla="*/ 1165515 h 1726830"/>
              <a:gd name="connsiteX31" fmla="*/ 303485 w 931300"/>
              <a:gd name="connsiteY31" fmla="*/ 1346066 h 1726830"/>
              <a:gd name="connsiteX32" fmla="*/ 354457 w 931300"/>
              <a:gd name="connsiteY32" fmla="*/ 1349885 h 1726830"/>
              <a:gd name="connsiteX33" fmla="*/ 383527 w 931300"/>
              <a:gd name="connsiteY33" fmla="*/ 1388008 h 1726830"/>
              <a:gd name="connsiteX34" fmla="*/ 469748 w 931300"/>
              <a:gd name="connsiteY34" fmla="*/ 1382798 h 1726830"/>
              <a:gd name="connsiteX35" fmla="*/ 582633 w 931300"/>
              <a:gd name="connsiteY35" fmla="*/ 1396638 h 1726830"/>
              <a:gd name="connsiteX36" fmla="*/ 621700 w 931300"/>
              <a:gd name="connsiteY36" fmla="*/ 1498584 h 1726830"/>
              <a:gd name="connsiteX37" fmla="*/ 243411 w 931300"/>
              <a:gd name="connsiteY37" fmla="*/ 1699669 h 1726830"/>
              <a:gd name="connsiteX38" fmla="*/ 143823 w 931300"/>
              <a:gd name="connsiteY38" fmla="*/ 1717776 h 1726830"/>
              <a:gd name="connsiteX39" fmla="*/ 116663 w 931300"/>
              <a:gd name="connsiteY39" fmla="*/ 1726830 h 1726830"/>
              <a:gd name="connsiteX0" fmla="*/ 897171 w 931300"/>
              <a:gd name="connsiteY0" fmla="*/ 0 h 1717776"/>
              <a:gd name="connsiteX1" fmla="*/ 913368 w 931300"/>
              <a:gd name="connsiteY1" fmla="*/ 53353 h 1717776"/>
              <a:gd name="connsiteX2" fmla="*/ 930508 w 931300"/>
              <a:gd name="connsiteY2" fmla="*/ 137239 h 1717776"/>
              <a:gd name="connsiteX3" fmla="*/ 886207 w 931300"/>
              <a:gd name="connsiteY3" fmla="*/ 205847 h 1717776"/>
              <a:gd name="connsiteX4" fmla="*/ 877154 w 931300"/>
              <a:gd name="connsiteY4" fmla="*/ 233008 h 1717776"/>
              <a:gd name="connsiteX5" fmla="*/ 895237 w 931300"/>
              <a:gd name="connsiteY5" fmla="*/ 294473 h 1717776"/>
              <a:gd name="connsiteX6" fmla="*/ 851408 w 931300"/>
              <a:gd name="connsiteY6" fmla="*/ 345918 h 1717776"/>
              <a:gd name="connsiteX7" fmla="*/ 795672 w 931300"/>
              <a:gd name="connsiteY7" fmla="*/ 363552 h 1717776"/>
              <a:gd name="connsiteX8" fmla="*/ 769927 w 931300"/>
              <a:gd name="connsiteY8" fmla="*/ 412616 h 1717776"/>
              <a:gd name="connsiteX9" fmla="*/ 706081 w 931300"/>
              <a:gd name="connsiteY9" fmla="*/ 406910 h 1717776"/>
              <a:gd name="connsiteX10" fmla="*/ 622690 w 931300"/>
              <a:gd name="connsiteY10" fmla="*/ 426926 h 1717776"/>
              <a:gd name="connsiteX11" fmla="*/ 568369 w 931300"/>
              <a:gd name="connsiteY11" fmla="*/ 468374 h 1717776"/>
              <a:gd name="connsiteX12" fmla="*/ 521688 w 931300"/>
              <a:gd name="connsiteY12" fmla="*/ 464578 h 1717776"/>
              <a:gd name="connsiteX13" fmla="*/ 492146 w 931300"/>
              <a:gd name="connsiteY13" fmla="*/ 476014 h 1717776"/>
              <a:gd name="connsiteX14" fmla="*/ 453243 w 931300"/>
              <a:gd name="connsiteY14" fmla="*/ 526633 h 1717776"/>
              <a:gd name="connsiteX15" fmla="*/ 403521 w 931300"/>
              <a:gd name="connsiteY15" fmla="*/ 539387 h 1717776"/>
              <a:gd name="connsiteX16" fmla="*/ 370160 w 931300"/>
              <a:gd name="connsiteY16" fmla="*/ 567986 h 1717776"/>
              <a:gd name="connsiteX17" fmla="*/ 365845 w 931300"/>
              <a:gd name="connsiteY17" fmla="*/ 606109 h 1717776"/>
              <a:gd name="connsiteX18" fmla="*/ 270571 w 931300"/>
              <a:gd name="connsiteY18" fmla="*/ 668517 h 1717776"/>
              <a:gd name="connsiteX19" fmla="*/ 232448 w 931300"/>
              <a:gd name="connsiteY19" fmla="*/ 738068 h 1717776"/>
              <a:gd name="connsiteX20" fmla="*/ 130951 w 931300"/>
              <a:gd name="connsiteY20" fmla="*/ 765252 h 1717776"/>
              <a:gd name="connsiteX21" fmla="*/ 115696 w 931300"/>
              <a:gd name="connsiteY21" fmla="*/ 801467 h 1717776"/>
              <a:gd name="connsiteX22" fmla="*/ 53288 w 931300"/>
              <a:gd name="connsiteY22" fmla="*/ 812430 h 1717776"/>
              <a:gd name="connsiteX23" fmla="*/ 26128 w 931300"/>
              <a:gd name="connsiteY23" fmla="*/ 830537 h 1717776"/>
              <a:gd name="connsiteX24" fmla="*/ 17074 w 931300"/>
              <a:gd name="connsiteY24" fmla="*/ 993499 h 1717776"/>
              <a:gd name="connsiteX25" fmla="*/ 26128 w 931300"/>
              <a:gd name="connsiteY25" fmla="*/ 1020659 h 1717776"/>
              <a:gd name="connsiteX26" fmla="*/ 85212 w 931300"/>
              <a:gd name="connsiteY26" fmla="*/ 1038766 h 1717776"/>
              <a:gd name="connsiteX27" fmla="*/ 67128 w 931300"/>
              <a:gd name="connsiteY27" fmla="*/ 1085447 h 1717776"/>
              <a:gd name="connsiteX28" fmla="*/ 161930 w 931300"/>
              <a:gd name="connsiteY28" fmla="*/ 1065455 h 1717776"/>
              <a:gd name="connsiteX29" fmla="*/ 282477 w 931300"/>
              <a:gd name="connsiteY29" fmla="*/ 1056920 h 1717776"/>
              <a:gd name="connsiteX30" fmla="*/ 297732 w 931300"/>
              <a:gd name="connsiteY30" fmla="*/ 1165515 h 1717776"/>
              <a:gd name="connsiteX31" fmla="*/ 303485 w 931300"/>
              <a:gd name="connsiteY31" fmla="*/ 1346066 h 1717776"/>
              <a:gd name="connsiteX32" fmla="*/ 354457 w 931300"/>
              <a:gd name="connsiteY32" fmla="*/ 1349885 h 1717776"/>
              <a:gd name="connsiteX33" fmla="*/ 383527 w 931300"/>
              <a:gd name="connsiteY33" fmla="*/ 1388008 h 1717776"/>
              <a:gd name="connsiteX34" fmla="*/ 469748 w 931300"/>
              <a:gd name="connsiteY34" fmla="*/ 1382798 h 1717776"/>
              <a:gd name="connsiteX35" fmla="*/ 582633 w 931300"/>
              <a:gd name="connsiteY35" fmla="*/ 1396638 h 1717776"/>
              <a:gd name="connsiteX36" fmla="*/ 621700 w 931300"/>
              <a:gd name="connsiteY36" fmla="*/ 1498584 h 1717776"/>
              <a:gd name="connsiteX37" fmla="*/ 243411 w 931300"/>
              <a:gd name="connsiteY37" fmla="*/ 1699669 h 1717776"/>
              <a:gd name="connsiteX38" fmla="*/ 143823 w 931300"/>
              <a:gd name="connsiteY38" fmla="*/ 1717776 h 1717776"/>
              <a:gd name="connsiteX0" fmla="*/ 897171 w 931300"/>
              <a:gd name="connsiteY0" fmla="*/ 0 h 1699669"/>
              <a:gd name="connsiteX1" fmla="*/ 913368 w 931300"/>
              <a:gd name="connsiteY1" fmla="*/ 53353 h 1699669"/>
              <a:gd name="connsiteX2" fmla="*/ 930508 w 931300"/>
              <a:gd name="connsiteY2" fmla="*/ 137239 h 1699669"/>
              <a:gd name="connsiteX3" fmla="*/ 886207 w 931300"/>
              <a:gd name="connsiteY3" fmla="*/ 205847 h 1699669"/>
              <a:gd name="connsiteX4" fmla="*/ 877154 w 931300"/>
              <a:gd name="connsiteY4" fmla="*/ 233008 h 1699669"/>
              <a:gd name="connsiteX5" fmla="*/ 895237 w 931300"/>
              <a:gd name="connsiteY5" fmla="*/ 294473 h 1699669"/>
              <a:gd name="connsiteX6" fmla="*/ 851408 w 931300"/>
              <a:gd name="connsiteY6" fmla="*/ 345918 h 1699669"/>
              <a:gd name="connsiteX7" fmla="*/ 795672 w 931300"/>
              <a:gd name="connsiteY7" fmla="*/ 363552 h 1699669"/>
              <a:gd name="connsiteX8" fmla="*/ 769927 w 931300"/>
              <a:gd name="connsiteY8" fmla="*/ 412616 h 1699669"/>
              <a:gd name="connsiteX9" fmla="*/ 706081 w 931300"/>
              <a:gd name="connsiteY9" fmla="*/ 406910 h 1699669"/>
              <a:gd name="connsiteX10" fmla="*/ 622690 w 931300"/>
              <a:gd name="connsiteY10" fmla="*/ 426926 h 1699669"/>
              <a:gd name="connsiteX11" fmla="*/ 568369 w 931300"/>
              <a:gd name="connsiteY11" fmla="*/ 468374 h 1699669"/>
              <a:gd name="connsiteX12" fmla="*/ 521688 w 931300"/>
              <a:gd name="connsiteY12" fmla="*/ 464578 h 1699669"/>
              <a:gd name="connsiteX13" fmla="*/ 492146 w 931300"/>
              <a:gd name="connsiteY13" fmla="*/ 476014 h 1699669"/>
              <a:gd name="connsiteX14" fmla="*/ 453243 w 931300"/>
              <a:gd name="connsiteY14" fmla="*/ 526633 h 1699669"/>
              <a:gd name="connsiteX15" fmla="*/ 403521 w 931300"/>
              <a:gd name="connsiteY15" fmla="*/ 539387 h 1699669"/>
              <a:gd name="connsiteX16" fmla="*/ 370160 w 931300"/>
              <a:gd name="connsiteY16" fmla="*/ 567986 h 1699669"/>
              <a:gd name="connsiteX17" fmla="*/ 365845 w 931300"/>
              <a:gd name="connsiteY17" fmla="*/ 606109 h 1699669"/>
              <a:gd name="connsiteX18" fmla="*/ 270571 w 931300"/>
              <a:gd name="connsiteY18" fmla="*/ 668517 h 1699669"/>
              <a:gd name="connsiteX19" fmla="*/ 232448 w 931300"/>
              <a:gd name="connsiteY19" fmla="*/ 738068 h 1699669"/>
              <a:gd name="connsiteX20" fmla="*/ 130951 w 931300"/>
              <a:gd name="connsiteY20" fmla="*/ 765252 h 1699669"/>
              <a:gd name="connsiteX21" fmla="*/ 115696 w 931300"/>
              <a:gd name="connsiteY21" fmla="*/ 801467 h 1699669"/>
              <a:gd name="connsiteX22" fmla="*/ 53288 w 931300"/>
              <a:gd name="connsiteY22" fmla="*/ 812430 h 1699669"/>
              <a:gd name="connsiteX23" fmla="*/ 26128 w 931300"/>
              <a:gd name="connsiteY23" fmla="*/ 830537 h 1699669"/>
              <a:gd name="connsiteX24" fmla="*/ 17074 w 931300"/>
              <a:gd name="connsiteY24" fmla="*/ 993499 h 1699669"/>
              <a:gd name="connsiteX25" fmla="*/ 26128 w 931300"/>
              <a:gd name="connsiteY25" fmla="*/ 1020659 h 1699669"/>
              <a:gd name="connsiteX26" fmla="*/ 85212 w 931300"/>
              <a:gd name="connsiteY26" fmla="*/ 1038766 h 1699669"/>
              <a:gd name="connsiteX27" fmla="*/ 67128 w 931300"/>
              <a:gd name="connsiteY27" fmla="*/ 1085447 h 1699669"/>
              <a:gd name="connsiteX28" fmla="*/ 161930 w 931300"/>
              <a:gd name="connsiteY28" fmla="*/ 1065455 h 1699669"/>
              <a:gd name="connsiteX29" fmla="*/ 282477 w 931300"/>
              <a:gd name="connsiteY29" fmla="*/ 1056920 h 1699669"/>
              <a:gd name="connsiteX30" fmla="*/ 297732 w 931300"/>
              <a:gd name="connsiteY30" fmla="*/ 1165515 h 1699669"/>
              <a:gd name="connsiteX31" fmla="*/ 303485 w 931300"/>
              <a:gd name="connsiteY31" fmla="*/ 1346066 h 1699669"/>
              <a:gd name="connsiteX32" fmla="*/ 354457 w 931300"/>
              <a:gd name="connsiteY32" fmla="*/ 1349885 h 1699669"/>
              <a:gd name="connsiteX33" fmla="*/ 383527 w 931300"/>
              <a:gd name="connsiteY33" fmla="*/ 1388008 h 1699669"/>
              <a:gd name="connsiteX34" fmla="*/ 469748 w 931300"/>
              <a:gd name="connsiteY34" fmla="*/ 1382798 h 1699669"/>
              <a:gd name="connsiteX35" fmla="*/ 582633 w 931300"/>
              <a:gd name="connsiteY35" fmla="*/ 1396638 h 1699669"/>
              <a:gd name="connsiteX36" fmla="*/ 621700 w 931300"/>
              <a:gd name="connsiteY36" fmla="*/ 1498584 h 1699669"/>
              <a:gd name="connsiteX37" fmla="*/ 243411 w 931300"/>
              <a:gd name="connsiteY37" fmla="*/ 1699669 h 1699669"/>
              <a:gd name="connsiteX0" fmla="*/ 897171 w 931300"/>
              <a:gd name="connsiteY0" fmla="*/ 0 h 1498584"/>
              <a:gd name="connsiteX1" fmla="*/ 913368 w 931300"/>
              <a:gd name="connsiteY1" fmla="*/ 53353 h 1498584"/>
              <a:gd name="connsiteX2" fmla="*/ 930508 w 931300"/>
              <a:gd name="connsiteY2" fmla="*/ 137239 h 1498584"/>
              <a:gd name="connsiteX3" fmla="*/ 886207 w 931300"/>
              <a:gd name="connsiteY3" fmla="*/ 205847 h 1498584"/>
              <a:gd name="connsiteX4" fmla="*/ 877154 w 931300"/>
              <a:gd name="connsiteY4" fmla="*/ 233008 h 1498584"/>
              <a:gd name="connsiteX5" fmla="*/ 895237 w 931300"/>
              <a:gd name="connsiteY5" fmla="*/ 294473 h 1498584"/>
              <a:gd name="connsiteX6" fmla="*/ 851408 w 931300"/>
              <a:gd name="connsiteY6" fmla="*/ 345918 h 1498584"/>
              <a:gd name="connsiteX7" fmla="*/ 795672 w 931300"/>
              <a:gd name="connsiteY7" fmla="*/ 363552 h 1498584"/>
              <a:gd name="connsiteX8" fmla="*/ 769927 w 931300"/>
              <a:gd name="connsiteY8" fmla="*/ 412616 h 1498584"/>
              <a:gd name="connsiteX9" fmla="*/ 706081 w 931300"/>
              <a:gd name="connsiteY9" fmla="*/ 406910 h 1498584"/>
              <a:gd name="connsiteX10" fmla="*/ 622690 w 931300"/>
              <a:gd name="connsiteY10" fmla="*/ 426926 h 1498584"/>
              <a:gd name="connsiteX11" fmla="*/ 568369 w 931300"/>
              <a:gd name="connsiteY11" fmla="*/ 468374 h 1498584"/>
              <a:gd name="connsiteX12" fmla="*/ 521688 w 931300"/>
              <a:gd name="connsiteY12" fmla="*/ 464578 h 1498584"/>
              <a:gd name="connsiteX13" fmla="*/ 492146 w 931300"/>
              <a:gd name="connsiteY13" fmla="*/ 476014 h 1498584"/>
              <a:gd name="connsiteX14" fmla="*/ 453243 w 931300"/>
              <a:gd name="connsiteY14" fmla="*/ 526633 h 1498584"/>
              <a:gd name="connsiteX15" fmla="*/ 403521 w 931300"/>
              <a:gd name="connsiteY15" fmla="*/ 539387 h 1498584"/>
              <a:gd name="connsiteX16" fmla="*/ 370160 w 931300"/>
              <a:gd name="connsiteY16" fmla="*/ 567986 h 1498584"/>
              <a:gd name="connsiteX17" fmla="*/ 365845 w 931300"/>
              <a:gd name="connsiteY17" fmla="*/ 606109 h 1498584"/>
              <a:gd name="connsiteX18" fmla="*/ 270571 w 931300"/>
              <a:gd name="connsiteY18" fmla="*/ 668517 h 1498584"/>
              <a:gd name="connsiteX19" fmla="*/ 232448 w 931300"/>
              <a:gd name="connsiteY19" fmla="*/ 738068 h 1498584"/>
              <a:gd name="connsiteX20" fmla="*/ 130951 w 931300"/>
              <a:gd name="connsiteY20" fmla="*/ 765252 h 1498584"/>
              <a:gd name="connsiteX21" fmla="*/ 115696 w 931300"/>
              <a:gd name="connsiteY21" fmla="*/ 801467 h 1498584"/>
              <a:gd name="connsiteX22" fmla="*/ 53288 w 931300"/>
              <a:gd name="connsiteY22" fmla="*/ 812430 h 1498584"/>
              <a:gd name="connsiteX23" fmla="*/ 26128 w 931300"/>
              <a:gd name="connsiteY23" fmla="*/ 830537 h 1498584"/>
              <a:gd name="connsiteX24" fmla="*/ 17074 w 931300"/>
              <a:gd name="connsiteY24" fmla="*/ 993499 h 1498584"/>
              <a:gd name="connsiteX25" fmla="*/ 26128 w 931300"/>
              <a:gd name="connsiteY25" fmla="*/ 1020659 h 1498584"/>
              <a:gd name="connsiteX26" fmla="*/ 85212 w 931300"/>
              <a:gd name="connsiteY26" fmla="*/ 1038766 h 1498584"/>
              <a:gd name="connsiteX27" fmla="*/ 67128 w 931300"/>
              <a:gd name="connsiteY27" fmla="*/ 1085447 h 1498584"/>
              <a:gd name="connsiteX28" fmla="*/ 161930 w 931300"/>
              <a:gd name="connsiteY28" fmla="*/ 1065455 h 1498584"/>
              <a:gd name="connsiteX29" fmla="*/ 282477 w 931300"/>
              <a:gd name="connsiteY29" fmla="*/ 1056920 h 1498584"/>
              <a:gd name="connsiteX30" fmla="*/ 297732 w 931300"/>
              <a:gd name="connsiteY30" fmla="*/ 1165515 h 1498584"/>
              <a:gd name="connsiteX31" fmla="*/ 303485 w 931300"/>
              <a:gd name="connsiteY31" fmla="*/ 1346066 h 1498584"/>
              <a:gd name="connsiteX32" fmla="*/ 354457 w 931300"/>
              <a:gd name="connsiteY32" fmla="*/ 1349885 h 1498584"/>
              <a:gd name="connsiteX33" fmla="*/ 383527 w 931300"/>
              <a:gd name="connsiteY33" fmla="*/ 1388008 h 1498584"/>
              <a:gd name="connsiteX34" fmla="*/ 469748 w 931300"/>
              <a:gd name="connsiteY34" fmla="*/ 1382798 h 1498584"/>
              <a:gd name="connsiteX35" fmla="*/ 582633 w 931300"/>
              <a:gd name="connsiteY35" fmla="*/ 1396638 h 1498584"/>
              <a:gd name="connsiteX36" fmla="*/ 621700 w 931300"/>
              <a:gd name="connsiteY36" fmla="*/ 1498584 h 1498584"/>
              <a:gd name="connsiteX0" fmla="*/ 897171 w 931300"/>
              <a:gd name="connsiteY0" fmla="*/ 0 h 1498584"/>
              <a:gd name="connsiteX1" fmla="*/ 913368 w 931300"/>
              <a:gd name="connsiteY1" fmla="*/ 53353 h 1498584"/>
              <a:gd name="connsiteX2" fmla="*/ 930508 w 931300"/>
              <a:gd name="connsiteY2" fmla="*/ 137239 h 1498584"/>
              <a:gd name="connsiteX3" fmla="*/ 886207 w 931300"/>
              <a:gd name="connsiteY3" fmla="*/ 205847 h 1498584"/>
              <a:gd name="connsiteX4" fmla="*/ 877154 w 931300"/>
              <a:gd name="connsiteY4" fmla="*/ 233008 h 1498584"/>
              <a:gd name="connsiteX5" fmla="*/ 895237 w 931300"/>
              <a:gd name="connsiteY5" fmla="*/ 294473 h 1498584"/>
              <a:gd name="connsiteX6" fmla="*/ 851408 w 931300"/>
              <a:gd name="connsiteY6" fmla="*/ 345918 h 1498584"/>
              <a:gd name="connsiteX7" fmla="*/ 795672 w 931300"/>
              <a:gd name="connsiteY7" fmla="*/ 363552 h 1498584"/>
              <a:gd name="connsiteX8" fmla="*/ 769927 w 931300"/>
              <a:gd name="connsiteY8" fmla="*/ 412616 h 1498584"/>
              <a:gd name="connsiteX9" fmla="*/ 706081 w 931300"/>
              <a:gd name="connsiteY9" fmla="*/ 406910 h 1498584"/>
              <a:gd name="connsiteX10" fmla="*/ 622690 w 931300"/>
              <a:gd name="connsiteY10" fmla="*/ 426926 h 1498584"/>
              <a:gd name="connsiteX11" fmla="*/ 568369 w 931300"/>
              <a:gd name="connsiteY11" fmla="*/ 468374 h 1498584"/>
              <a:gd name="connsiteX12" fmla="*/ 521688 w 931300"/>
              <a:gd name="connsiteY12" fmla="*/ 464578 h 1498584"/>
              <a:gd name="connsiteX13" fmla="*/ 492146 w 931300"/>
              <a:gd name="connsiteY13" fmla="*/ 476014 h 1498584"/>
              <a:gd name="connsiteX14" fmla="*/ 453243 w 931300"/>
              <a:gd name="connsiteY14" fmla="*/ 526633 h 1498584"/>
              <a:gd name="connsiteX15" fmla="*/ 403521 w 931300"/>
              <a:gd name="connsiteY15" fmla="*/ 539387 h 1498584"/>
              <a:gd name="connsiteX16" fmla="*/ 370160 w 931300"/>
              <a:gd name="connsiteY16" fmla="*/ 567986 h 1498584"/>
              <a:gd name="connsiteX17" fmla="*/ 365845 w 931300"/>
              <a:gd name="connsiteY17" fmla="*/ 606109 h 1498584"/>
              <a:gd name="connsiteX18" fmla="*/ 270571 w 931300"/>
              <a:gd name="connsiteY18" fmla="*/ 668517 h 1498584"/>
              <a:gd name="connsiteX19" fmla="*/ 232448 w 931300"/>
              <a:gd name="connsiteY19" fmla="*/ 738068 h 1498584"/>
              <a:gd name="connsiteX20" fmla="*/ 130951 w 931300"/>
              <a:gd name="connsiteY20" fmla="*/ 765252 h 1498584"/>
              <a:gd name="connsiteX21" fmla="*/ 115696 w 931300"/>
              <a:gd name="connsiteY21" fmla="*/ 801467 h 1498584"/>
              <a:gd name="connsiteX22" fmla="*/ 53288 w 931300"/>
              <a:gd name="connsiteY22" fmla="*/ 812430 h 1498584"/>
              <a:gd name="connsiteX23" fmla="*/ 26128 w 931300"/>
              <a:gd name="connsiteY23" fmla="*/ 830537 h 1498584"/>
              <a:gd name="connsiteX24" fmla="*/ 17074 w 931300"/>
              <a:gd name="connsiteY24" fmla="*/ 993499 h 1498584"/>
              <a:gd name="connsiteX25" fmla="*/ 26128 w 931300"/>
              <a:gd name="connsiteY25" fmla="*/ 1020659 h 1498584"/>
              <a:gd name="connsiteX26" fmla="*/ 85212 w 931300"/>
              <a:gd name="connsiteY26" fmla="*/ 1038766 h 1498584"/>
              <a:gd name="connsiteX27" fmla="*/ 67128 w 931300"/>
              <a:gd name="connsiteY27" fmla="*/ 1085447 h 1498584"/>
              <a:gd name="connsiteX28" fmla="*/ 161930 w 931300"/>
              <a:gd name="connsiteY28" fmla="*/ 1065455 h 1498584"/>
              <a:gd name="connsiteX29" fmla="*/ 282477 w 931300"/>
              <a:gd name="connsiteY29" fmla="*/ 1056920 h 1498584"/>
              <a:gd name="connsiteX30" fmla="*/ 297732 w 931300"/>
              <a:gd name="connsiteY30" fmla="*/ 1165515 h 1498584"/>
              <a:gd name="connsiteX31" fmla="*/ 303485 w 931300"/>
              <a:gd name="connsiteY31" fmla="*/ 1346066 h 1498584"/>
              <a:gd name="connsiteX32" fmla="*/ 354457 w 931300"/>
              <a:gd name="connsiteY32" fmla="*/ 1349885 h 1498584"/>
              <a:gd name="connsiteX33" fmla="*/ 383527 w 931300"/>
              <a:gd name="connsiteY33" fmla="*/ 1388008 h 1498584"/>
              <a:gd name="connsiteX34" fmla="*/ 469748 w 931300"/>
              <a:gd name="connsiteY34" fmla="*/ 1382798 h 1498584"/>
              <a:gd name="connsiteX35" fmla="*/ 582633 w 931300"/>
              <a:gd name="connsiteY35" fmla="*/ 1396638 h 1498584"/>
              <a:gd name="connsiteX36" fmla="*/ 607413 w 931300"/>
              <a:gd name="connsiteY36" fmla="*/ 1498584 h 1498584"/>
              <a:gd name="connsiteX0" fmla="*/ 897171 w 931300"/>
              <a:gd name="connsiteY0" fmla="*/ 0 h 1477153"/>
              <a:gd name="connsiteX1" fmla="*/ 913368 w 931300"/>
              <a:gd name="connsiteY1" fmla="*/ 53353 h 1477153"/>
              <a:gd name="connsiteX2" fmla="*/ 930508 w 931300"/>
              <a:gd name="connsiteY2" fmla="*/ 137239 h 1477153"/>
              <a:gd name="connsiteX3" fmla="*/ 886207 w 931300"/>
              <a:gd name="connsiteY3" fmla="*/ 205847 h 1477153"/>
              <a:gd name="connsiteX4" fmla="*/ 877154 w 931300"/>
              <a:gd name="connsiteY4" fmla="*/ 233008 h 1477153"/>
              <a:gd name="connsiteX5" fmla="*/ 895237 w 931300"/>
              <a:gd name="connsiteY5" fmla="*/ 294473 h 1477153"/>
              <a:gd name="connsiteX6" fmla="*/ 851408 w 931300"/>
              <a:gd name="connsiteY6" fmla="*/ 345918 h 1477153"/>
              <a:gd name="connsiteX7" fmla="*/ 795672 w 931300"/>
              <a:gd name="connsiteY7" fmla="*/ 363552 h 1477153"/>
              <a:gd name="connsiteX8" fmla="*/ 769927 w 931300"/>
              <a:gd name="connsiteY8" fmla="*/ 412616 h 1477153"/>
              <a:gd name="connsiteX9" fmla="*/ 706081 w 931300"/>
              <a:gd name="connsiteY9" fmla="*/ 406910 h 1477153"/>
              <a:gd name="connsiteX10" fmla="*/ 622690 w 931300"/>
              <a:gd name="connsiteY10" fmla="*/ 426926 h 1477153"/>
              <a:gd name="connsiteX11" fmla="*/ 568369 w 931300"/>
              <a:gd name="connsiteY11" fmla="*/ 468374 h 1477153"/>
              <a:gd name="connsiteX12" fmla="*/ 521688 w 931300"/>
              <a:gd name="connsiteY12" fmla="*/ 464578 h 1477153"/>
              <a:gd name="connsiteX13" fmla="*/ 492146 w 931300"/>
              <a:gd name="connsiteY13" fmla="*/ 476014 h 1477153"/>
              <a:gd name="connsiteX14" fmla="*/ 453243 w 931300"/>
              <a:gd name="connsiteY14" fmla="*/ 526633 h 1477153"/>
              <a:gd name="connsiteX15" fmla="*/ 403521 w 931300"/>
              <a:gd name="connsiteY15" fmla="*/ 539387 h 1477153"/>
              <a:gd name="connsiteX16" fmla="*/ 370160 w 931300"/>
              <a:gd name="connsiteY16" fmla="*/ 567986 h 1477153"/>
              <a:gd name="connsiteX17" fmla="*/ 365845 w 931300"/>
              <a:gd name="connsiteY17" fmla="*/ 606109 h 1477153"/>
              <a:gd name="connsiteX18" fmla="*/ 270571 w 931300"/>
              <a:gd name="connsiteY18" fmla="*/ 668517 h 1477153"/>
              <a:gd name="connsiteX19" fmla="*/ 232448 w 931300"/>
              <a:gd name="connsiteY19" fmla="*/ 738068 h 1477153"/>
              <a:gd name="connsiteX20" fmla="*/ 130951 w 931300"/>
              <a:gd name="connsiteY20" fmla="*/ 765252 h 1477153"/>
              <a:gd name="connsiteX21" fmla="*/ 115696 w 931300"/>
              <a:gd name="connsiteY21" fmla="*/ 801467 h 1477153"/>
              <a:gd name="connsiteX22" fmla="*/ 53288 w 931300"/>
              <a:gd name="connsiteY22" fmla="*/ 812430 h 1477153"/>
              <a:gd name="connsiteX23" fmla="*/ 26128 w 931300"/>
              <a:gd name="connsiteY23" fmla="*/ 830537 h 1477153"/>
              <a:gd name="connsiteX24" fmla="*/ 17074 w 931300"/>
              <a:gd name="connsiteY24" fmla="*/ 993499 h 1477153"/>
              <a:gd name="connsiteX25" fmla="*/ 26128 w 931300"/>
              <a:gd name="connsiteY25" fmla="*/ 1020659 h 1477153"/>
              <a:gd name="connsiteX26" fmla="*/ 85212 w 931300"/>
              <a:gd name="connsiteY26" fmla="*/ 1038766 h 1477153"/>
              <a:gd name="connsiteX27" fmla="*/ 67128 w 931300"/>
              <a:gd name="connsiteY27" fmla="*/ 1085447 h 1477153"/>
              <a:gd name="connsiteX28" fmla="*/ 161930 w 931300"/>
              <a:gd name="connsiteY28" fmla="*/ 1065455 h 1477153"/>
              <a:gd name="connsiteX29" fmla="*/ 282477 w 931300"/>
              <a:gd name="connsiteY29" fmla="*/ 1056920 h 1477153"/>
              <a:gd name="connsiteX30" fmla="*/ 297732 w 931300"/>
              <a:gd name="connsiteY30" fmla="*/ 1165515 h 1477153"/>
              <a:gd name="connsiteX31" fmla="*/ 303485 w 931300"/>
              <a:gd name="connsiteY31" fmla="*/ 1346066 h 1477153"/>
              <a:gd name="connsiteX32" fmla="*/ 354457 w 931300"/>
              <a:gd name="connsiteY32" fmla="*/ 1349885 h 1477153"/>
              <a:gd name="connsiteX33" fmla="*/ 383527 w 931300"/>
              <a:gd name="connsiteY33" fmla="*/ 1388008 h 1477153"/>
              <a:gd name="connsiteX34" fmla="*/ 469748 w 931300"/>
              <a:gd name="connsiteY34" fmla="*/ 1382798 h 1477153"/>
              <a:gd name="connsiteX35" fmla="*/ 582633 w 931300"/>
              <a:gd name="connsiteY35" fmla="*/ 1396638 h 1477153"/>
              <a:gd name="connsiteX36" fmla="*/ 605031 w 931300"/>
              <a:gd name="connsiteY36" fmla="*/ 1477153 h 1477153"/>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605031 w 931300"/>
              <a:gd name="connsiteY36" fmla="*/ 1503346 h 1503346"/>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588971 w 931300"/>
              <a:gd name="connsiteY36" fmla="*/ 1443417 h 1503346"/>
              <a:gd name="connsiteX37" fmla="*/ 605031 w 931300"/>
              <a:gd name="connsiteY37" fmla="*/ 1503346 h 1503346"/>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610403 w 931300"/>
              <a:gd name="connsiteY36" fmla="*/ 1441036 h 1503346"/>
              <a:gd name="connsiteX37" fmla="*/ 605031 w 931300"/>
              <a:gd name="connsiteY37" fmla="*/ 1503346 h 1503346"/>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600878 w 931300"/>
              <a:gd name="connsiteY36" fmla="*/ 1441036 h 1503346"/>
              <a:gd name="connsiteX37" fmla="*/ 605031 w 931300"/>
              <a:gd name="connsiteY37" fmla="*/ 1503346 h 1503346"/>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617546 w 931300"/>
              <a:gd name="connsiteY36" fmla="*/ 1474374 h 1503346"/>
              <a:gd name="connsiteX37" fmla="*/ 605031 w 931300"/>
              <a:gd name="connsiteY37" fmla="*/ 1503346 h 1503346"/>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617546 w 931300"/>
              <a:gd name="connsiteY36" fmla="*/ 1467230 h 1503346"/>
              <a:gd name="connsiteX37" fmla="*/ 605031 w 931300"/>
              <a:gd name="connsiteY37" fmla="*/ 1503346 h 1503346"/>
              <a:gd name="connsiteX0" fmla="*/ 897171 w 931300"/>
              <a:gd name="connsiteY0" fmla="*/ 0 h 1515252"/>
              <a:gd name="connsiteX1" fmla="*/ 913368 w 931300"/>
              <a:gd name="connsiteY1" fmla="*/ 53353 h 1515252"/>
              <a:gd name="connsiteX2" fmla="*/ 930508 w 931300"/>
              <a:gd name="connsiteY2" fmla="*/ 137239 h 1515252"/>
              <a:gd name="connsiteX3" fmla="*/ 886207 w 931300"/>
              <a:gd name="connsiteY3" fmla="*/ 205847 h 1515252"/>
              <a:gd name="connsiteX4" fmla="*/ 877154 w 931300"/>
              <a:gd name="connsiteY4" fmla="*/ 233008 h 1515252"/>
              <a:gd name="connsiteX5" fmla="*/ 895237 w 931300"/>
              <a:gd name="connsiteY5" fmla="*/ 294473 h 1515252"/>
              <a:gd name="connsiteX6" fmla="*/ 851408 w 931300"/>
              <a:gd name="connsiteY6" fmla="*/ 345918 h 1515252"/>
              <a:gd name="connsiteX7" fmla="*/ 795672 w 931300"/>
              <a:gd name="connsiteY7" fmla="*/ 363552 h 1515252"/>
              <a:gd name="connsiteX8" fmla="*/ 769927 w 931300"/>
              <a:gd name="connsiteY8" fmla="*/ 412616 h 1515252"/>
              <a:gd name="connsiteX9" fmla="*/ 706081 w 931300"/>
              <a:gd name="connsiteY9" fmla="*/ 406910 h 1515252"/>
              <a:gd name="connsiteX10" fmla="*/ 622690 w 931300"/>
              <a:gd name="connsiteY10" fmla="*/ 426926 h 1515252"/>
              <a:gd name="connsiteX11" fmla="*/ 568369 w 931300"/>
              <a:gd name="connsiteY11" fmla="*/ 468374 h 1515252"/>
              <a:gd name="connsiteX12" fmla="*/ 521688 w 931300"/>
              <a:gd name="connsiteY12" fmla="*/ 464578 h 1515252"/>
              <a:gd name="connsiteX13" fmla="*/ 492146 w 931300"/>
              <a:gd name="connsiteY13" fmla="*/ 476014 h 1515252"/>
              <a:gd name="connsiteX14" fmla="*/ 453243 w 931300"/>
              <a:gd name="connsiteY14" fmla="*/ 526633 h 1515252"/>
              <a:gd name="connsiteX15" fmla="*/ 403521 w 931300"/>
              <a:gd name="connsiteY15" fmla="*/ 539387 h 1515252"/>
              <a:gd name="connsiteX16" fmla="*/ 370160 w 931300"/>
              <a:gd name="connsiteY16" fmla="*/ 567986 h 1515252"/>
              <a:gd name="connsiteX17" fmla="*/ 365845 w 931300"/>
              <a:gd name="connsiteY17" fmla="*/ 606109 h 1515252"/>
              <a:gd name="connsiteX18" fmla="*/ 270571 w 931300"/>
              <a:gd name="connsiteY18" fmla="*/ 668517 h 1515252"/>
              <a:gd name="connsiteX19" fmla="*/ 232448 w 931300"/>
              <a:gd name="connsiteY19" fmla="*/ 738068 h 1515252"/>
              <a:gd name="connsiteX20" fmla="*/ 130951 w 931300"/>
              <a:gd name="connsiteY20" fmla="*/ 765252 h 1515252"/>
              <a:gd name="connsiteX21" fmla="*/ 115696 w 931300"/>
              <a:gd name="connsiteY21" fmla="*/ 801467 h 1515252"/>
              <a:gd name="connsiteX22" fmla="*/ 53288 w 931300"/>
              <a:gd name="connsiteY22" fmla="*/ 812430 h 1515252"/>
              <a:gd name="connsiteX23" fmla="*/ 26128 w 931300"/>
              <a:gd name="connsiteY23" fmla="*/ 830537 h 1515252"/>
              <a:gd name="connsiteX24" fmla="*/ 17074 w 931300"/>
              <a:gd name="connsiteY24" fmla="*/ 993499 h 1515252"/>
              <a:gd name="connsiteX25" fmla="*/ 26128 w 931300"/>
              <a:gd name="connsiteY25" fmla="*/ 1020659 h 1515252"/>
              <a:gd name="connsiteX26" fmla="*/ 85212 w 931300"/>
              <a:gd name="connsiteY26" fmla="*/ 1038766 h 1515252"/>
              <a:gd name="connsiteX27" fmla="*/ 67128 w 931300"/>
              <a:gd name="connsiteY27" fmla="*/ 1085447 h 1515252"/>
              <a:gd name="connsiteX28" fmla="*/ 161930 w 931300"/>
              <a:gd name="connsiteY28" fmla="*/ 1065455 h 1515252"/>
              <a:gd name="connsiteX29" fmla="*/ 282477 w 931300"/>
              <a:gd name="connsiteY29" fmla="*/ 1056920 h 1515252"/>
              <a:gd name="connsiteX30" fmla="*/ 297732 w 931300"/>
              <a:gd name="connsiteY30" fmla="*/ 1165515 h 1515252"/>
              <a:gd name="connsiteX31" fmla="*/ 303485 w 931300"/>
              <a:gd name="connsiteY31" fmla="*/ 1346066 h 1515252"/>
              <a:gd name="connsiteX32" fmla="*/ 354457 w 931300"/>
              <a:gd name="connsiteY32" fmla="*/ 1349885 h 1515252"/>
              <a:gd name="connsiteX33" fmla="*/ 383527 w 931300"/>
              <a:gd name="connsiteY33" fmla="*/ 1388008 h 1515252"/>
              <a:gd name="connsiteX34" fmla="*/ 469748 w 931300"/>
              <a:gd name="connsiteY34" fmla="*/ 1382798 h 1515252"/>
              <a:gd name="connsiteX35" fmla="*/ 582633 w 931300"/>
              <a:gd name="connsiteY35" fmla="*/ 1396638 h 1515252"/>
              <a:gd name="connsiteX36" fmla="*/ 617546 w 931300"/>
              <a:gd name="connsiteY36" fmla="*/ 1467230 h 1515252"/>
              <a:gd name="connsiteX37" fmla="*/ 612175 w 931300"/>
              <a:gd name="connsiteY37" fmla="*/ 1515252 h 15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1300" h="1515252">
                <a:moveTo>
                  <a:pt x="897171" y="0"/>
                </a:moveTo>
                <a:cubicBezTo>
                  <a:pt x="900522" y="8935"/>
                  <a:pt x="907812" y="30480"/>
                  <a:pt x="913368" y="53353"/>
                </a:cubicBezTo>
                <a:cubicBezTo>
                  <a:pt x="918924" y="76226"/>
                  <a:pt x="935035" y="111823"/>
                  <a:pt x="930508" y="137239"/>
                </a:cubicBezTo>
                <a:cubicBezTo>
                  <a:pt x="925981" y="162655"/>
                  <a:pt x="895099" y="189886"/>
                  <a:pt x="886207" y="205847"/>
                </a:cubicBezTo>
                <a:cubicBezTo>
                  <a:pt x="877315" y="221808"/>
                  <a:pt x="875649" y="218237"/>
                  <a:pt x="877154" y="233008"/>
                </a:cubicBezTo>
                <a:cubicBezTo>
                  <a:pt x="878659" y="247779"/>
                  <a:pt x="899528" y="275655"/>
                  <a:pt x="895237" y="294473"/>
                </a:cubicBezTo>
                <a:cubicBezTo>
                  <a:pt x="890946" y="313291"/>
                  <a:pt x="868002" y="334405"/>
                  <a:pt x="851408" y="345918"/>
                </a:cubicBezTo>
                <a:cubicBezTo>
                  <a:pt x="834814" y="357431"/>
                  <a:pt x="809252" y="352436"/>
                  <a:pt x="795672" y="363552"/>
                </a:cubicBezTo>
                <a:cubicBezTo>
                  <a:pt x="782092" y="374668"/>
                  <a:pt x="784859" y="405390"/>
                  <a:pt x="769927" y="412616"/>
                </a:cubicBezTo>
                <a:cubicBezTo>
                  <a:pt x="754995" y="419842"/>
                  <a:pt x="730620" y="404525"/>
                  <a:pt x="706081" y="406910"/>
                </a:cubicBezTo>
                <a:cubicBezTo>
                  <a:pt x="681542" y="409295"/>
                  <a:pt x="645642" y="416682"/>
                  <a:pt x="622690" y="426926"/>
                </a:cubicBezTo>
                <a:cubicBezTo>
                  <a:pt x="599738" y="437170"/>
                  <a:pt x="584806" y="464480"/>
                  <a:pt x="568369" y="468374"/>
                </a:cubicBezTo>
                <a:cubicBezTo>
                  <a:pt x="562334" y="477427"/>
                  <a:pt x="534392" y="463305"/>
                  <a:pt x="521688" y="464578"/>
                </a:cubicBezTo>
                <a:cubicBezTo>
                  <a:pt x="508984" y="465851"/>
                  <a:pt x="503554" y="465672"/>
                  <a:pt x="492146" y="476014"/>
                </a:cubicBezTo>
                <a:cubicBezTo>
                  <a:pt x="480739" y="486357"/>
                  <a:pt x="466030" y="518849"/>
                  <a:pt x="453243" y="526633"/>
                </a:cubicBezTo>
                <a:cubicBezTo>
                  <a:pt x="440457" y="534417"/>
                  <a:pt x="412606" y="531304"/>
                  <a:pt x="403521" y="539387"/>
                </a:cubicBezTo>
                <a:cubicBezTo>
                  <a:pt x="370326" y="589179"/>
                  <a:pt x="376439" y="556866"/>
                  <a:pt x="370160" y="567986"/>
                </a:cubicBezTo>
                <a:cubicBezTo>
                  <a:pt x="363881" y="579106"/>
                  <a:pt x="433278" y="561153"/>
                  <a:pt x="365845" y="606109"/>
                </a:cubicBezTo>
                <a:cubicBezTo>
                  <a:pt x="313951" y="683951"/>
                  <a:pt x="292804" y="646524"/>
                  <a:pt x="270571" y="668517"/>
                </a:cubicBezTo>
                <a:cubicBezTo>
                  <a:pt x="248338" y="690510"/>
                  <a:pt x="267381" y="696263"/>
                  <a:pt x="232448" y="738068"/>
                </a:cubicBezTo>
                <a:cubicBezTo>
                  <a:pt x="193853" y="744748"/>
                  <a:pt x="150410" y="754686"/>
                  <a:pt x="130951" y="765252"/>
                </a:cubicBezTo>
                <a:cubicBezTo>
                  <a:pt x="111492" y="775819"/>
                  <a:pt x="128640" y="793604"/>
                  <a:pt x="115696" y="801467"/>
                </a:cubicBezTo>
                <a:cubicBezTo>
                  <a:pt x="102752" y="809330"/>
                  <a:pt x="68216" y="807585"/>
                  <a:pt x="53288" y="812430"/>
                </a:cubicBezTo>
                <a:cubicBezTo>
                  <a:pt x="38360" y="817275"/>
                  <a:pt x="35181" y="824501"/>
                  <a:pt x="26128" y="830537"/>
                </a:cubicBezTo>
                <a:cubicBezTo>
                  <a:pt x="-15805" y="893435"/>
                  <a:pt x="1710" y="855221"/>
                  <a:pt x="17074" y="993499"/>
                </a:cubicBezTo>
                <a:cubicBezTo>
                  <a:pt x="18128" y="1002984"/>
                  <a:pt x="14772" y="1013115"/>
                  <a:pt x="26128" y="1020659"/>
                </a:cubicBezTo>
                <a:cubicBezTo>
                  <a:pt x="37484" y="1028204"/>
                  <a:pt x="78379" y="1027968"/>
                  <a:pt x="85212" y="1038766"/>
                </a:cubicBezTo>
                <a:cubicBezTo>
                  <a:pt x="92045" y="1049564"/>
                  <a:pt x="54342" y="1080999"/>
                  <a:pt x="67128" y="1085447"/>
                </a:cubicBezTo>
                <a:cubicBezTo>
                  <a:pt x="79914" y="1089895"/>
                  <a:pt x="126039" y="1070209"/>
                  <a:pt x="161930" y="1065455"/>
                </a:cubicBezTo>
                <a:cubicBezTo>
                  <a:pt x="197821" y="1060701"/>
                  <a:pt x="259843" y="1040243"/>
                  <a:pt x="282477" y="1056920"/>
                </a:cubicBezTo>
                <a:cubicBezTo>
                  <a:pt x="305111" y="1073597"/>
                  <a:pt x="294231" y="1117324"/>
                  <a:pt x="297732" y="1165515"/>
                </a:cubicBezTo>
                <a:cubicBezTo>
                  <a:pt x="301233" y="1213706"/>
                  <a:pt x="294031" y="1315338"/>
                  <a:pt x="303485" y="1346066"/>
                </a:cubicBezTo>
                <a:cubicBezTo>
                  <a:pt x="312939" y="1376794"/>
                  <a:pt x="345404" y="1343849"/>
                  <a:pt x="354457" y="1349885"/>
                </a:cubicBezTo>
                <a:cubicBezTo>
                  <a:pt x="377212" y="1418153"/>
                  <a:pt x="364312" y="1382523"/>
                  <a:pt x="383527" y="1388008"/>
                </a:cubicBezTo>
                <a:cubicBezTo>
                  <a:pt x="402742" y="1393494"/>
                  <a:pt x="459186" y="1364691"/>
                  <a:pt x="469748" y="1382798"/>
                </a:cubicBezTo>
                <a:cubicBezTo>
                  <a:pt x="492500" y="1451058"/>
                  <a:pt x="558000" y="1382566"/>
                  <a:pt x="582633" y="1396638"/>
                </a:cubicBezTo>
                <a:cubicBezTo>
                  <a:pt x="607266" y="1410710"/>
                  <a:pt x="613813" y="1449445"/>
                  <a:pt x="617546" y="1467230"/>
                </a:cubicBezTo>
                <a:cubicBezTo>
                  <a:pt x="621279" y="1485015"/>
                  <a:pt x="609498" y="1505264"/>
                  <a:pt x="612175" y="1515252"/>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75" name="TextBox 74">
            <a:extLst>
              <a:ext uri="{FF2B5EF4-FFF2-40B4-BE49-F238E27FC236}">
                <a16:creationId xmlns:a16="http://schemas.microsoft.com/office/drawing/2014/main" id="{D0135ED0-BDDF-4A57-BEB5-7D5873255CAE}"/>
              </a:ext>
            </a:extLst>
          </p:cNvPr>
          <p:cNvSpPr txBox="1"/>
          <p:nvPr/>
        </p:nvSpPr>
        <p:spPr>
          <a:xfrm>
            <a:off x="1990869" y="2571750"/>
            <a:ext cx="1147863" cy="346249"/>
          </a:xfrm>
          <a:prstGeom prst="rect">
            <a:avLst/>
          </a:prstGeom>
          <a:solidFill>
            <a:schemeClr val="bg1">
              <a:alpha val="50000"/>
            </a:schemeClr>
          </a:solidFill>
        </p:spPr>
        <p:txBody>
          <a:bodyPr wrap="square" rtlCol="0">
            <a:spAutoFit/>
          </a:bodyPr>
          <a:lstStyle/>
          <a:p>
            <a:pPr algn="ctr" defTabSz="342900"/>
            <a:r>
              <a:rPr lang="en-US" sz="825" b="1" dirty="0">
                <a:solidFill>
                  <a:srgbClr val="000000"/>
                </a:solidFill>
                <a:latin typeface="Arial" panose="020B0604020202020204" pitchFamily="34" charset="0"/>
                <a:cs typeface="Arial" panose="020B0604020202020204" pitchFamily="34" charset="0"/>
              </a:rPr>
              <a:t>Western Region</a:t>
            </a:r>
          </a:p>
          <a:p>
            <a:pPr algn="ctr" defTabSz="342900"/>
            <a:r>
              <a:rPr lang="en-US" sz="825" b="1" dirty="0">
                <a:solidFill>
                  <a:srgbClr val="000000"/>
                </a:solidFill>
                <a:latin typeface="Arial" panose="020B0604020202020204" pitchFamily="34" charset="0"/>
                <a:cs typeface="Arial" panose="020B0604020202020204" pitchFamily="34" charset="0"/>
              </a:rPr>
              <a:t>Vallejo, CA</a:t>
            </a:r>
          </a:p>
        </p:txBody>
      </p:sp>
      <p:sp>
        <p:nvSpPr>
          <p:cNvPr id="76" name="TextBox 75">
            <a:extLst>
              <a:ext uri="{FF2B5EF4-FFF2-40B4-BE49-F238E27FC236}">
                <a16:creationId xmlns:a16="http://schemas.microsoft.com/office/drawing/2014/main" id="{DB36707A-ACDF-4C9A-B0EB-A7EF0B6F9ED8}"/>
              </a:ext>
            </a:extLst>
          </p:cNvPr>
          <p:cNvSpPr txBox="1"/>
          <p:nvPr/>
        </p:nvSpPr>
        <p:spPr>
          <a:xfrm>
            <a:off x="4215004" y="1656729"/>
            <a:ext cx="1069187" cy="346249"/>
          </a:xfrm>
          <a:prstGeom prst="rect">
            <a:avLst/>
          </a:prstGeom>
          <a:solidFill>
            <a:schemeClr val="bg1">
              <a:alpha val="50000"/>
            </a:schemeClr>
          </a:solidFill>
        </p:spPr>
        <p:txBody>
          <a:bodyPr wrap="square" rtlCol="0">
            <a:spAutoFit/>
          </a:bodyPr>
          <a:lstStyle/>
          <a:p>
            <a:pPr algn="ctr" defTabSz="342900"/>
            <a:r>
              <a:rPr lang="en-US" sz="825" b="1" dirty="0">
                <a:solidFill>
                  <a:srgbClr val="000000"/>
                </a:solidFill>
                <a:latin typeface="Arial" panose="020B0604020202020204" pitchFamily="34" charset="0"/>
                <a:cs typeface="Arial" panose="020B0604020202020204" pitchFamily="34" charset="0"/>
              </a:rPr>
              <a:t>Central Region</a:t>
            </a:r>
          </a:p>
          <a:p>
            <a:pPr algn="ctr" defTabSz="342900"/>
            <a:r>
              <a:rPr lang="en-US" sz="825" b="1" dirty="0">
                <a:solidFill>
                  <a:srgbClr val="000000"/>
                </a:solidFill>
                <a:latin typeface="Arial" panose="020B0604020202020204" pitchFamily="34" charset="0"/>
                <a:cs typeface="Arial" panose="020B0604020202020204" pitchFamily="34" charset="0"/>
              </a:rPr>
              <a:t>Gurnee, IL</a:t>
            </a:r>
          </a:p>
        </p:txBody>
      </p:sp>
      <p:sp>
        <p:nvSpPr>
          <p:cNvPr id="77" name="TextBox 76">
            <a:extLst>
              <a:ext uri="{FF2B5EF4-FFF2-40B4-BE49-F238E27FC236}">
                <a16:creationId xmlns:a16="http://schemas.microsoft.com/office/drawing/2014/main" id="{CD687E91-F3D8-44C7-A343-8D1A33263A65}"/>
              </a:ext>
            </a:extLst>
          </p:cNvPr>
          <p:cNvSpPr txBox="1"/>
          <p:nvPr/>
        </p:nvSpPr>
        <p:spPr>
          <a:xfrm>
            <a:off x="5729458" y="2564606"/>
            <a:ext cx="1085201" cy="346249"/>
          </a:xfrm>
          <a:prstGeom prst="rect">
            <a:avLst/>
          </a:prstGeom>
          <a:solidFill>
            <a:schemeClr val="bg1">
              <a:alpha val="50000"/>
            </a:schemeClr>
          </a:solidFill>
        </p:spPr>
        <p:txBody>
          <a:bodyPr wrap="square" rtlCol="0">
            <a:spAutoFit/>
          </a:bodyPr>
          <a:lstStyle/>
          <a:p>
            <a:pPr algn="ctr" defTabSz="342900"/>
            <a:r>
              <a:rPr lang="en-US" sz="825" b="1" dirty="0">
                <a:solidFill>
                  <a:srgbClr val="000000"/>
                </a:solidFill>
                <a:latin typeface="Arial" panose="020B0604020202020204" pitchFamily="34" charset="0"/>
                <a:cs typeface="Arial" panose="020B0604020202020204" pitchFamily="34" charset="0"/>
              </a:rPr>
              <a:t>Eastern Region</a:t>
            </a:r>
          </a:p>
          <a:p>
            <a:pPr algn="ctr" defTabSz="342900"/>
            <a:r>
              <a:rPr lang="en-US" sz="825" b="1" dirty="0">
                <a:solidFill>
                  <a:srgbClr val="000000"/>
                </a:solidFill>
                <a:latin typeface="Arial" panose="020B0604020202020204" pitchFamily="34" charset="0"/>
                <a:cs typeface="Arial" panose="020B0604020202020204" pitchFamily="34" charset="0"/>
              </a:rPr>
              <a:t>Washington, DC</a:t>
            </a:r>
          </a:p>
        </p:txBody>
      </p:sp>
      <p:sp>
        <p:nvSpPr>
          <p:cNvPr id="78" name="7-Point Star 12">
            <a:extLst>
              <a:ext uri="{FF2B5EF4-FFF2-40B4-BE49-F238E27FC236}">
                <a16:creationId xmlns:a16="http://schemas.microsoft.com/office/drawing/2014/main" id="{820E16BB-0471-4FD6-8B9B-57AF8CDCA567}"/>
              </a:ext>
            </a:extLst>
          </p:cNvPr>
          <p:cNvSpPr/>
          <p:nvPr/>
        </p:nvSpPr>
        <p:spPr>
          <a:xfrm>
            <a:off x="2564801" y="2320083"/>
            <a:ext cx="152832" cy="160734"/>
          </a:xfrm>
          <a:prstGeom prst="star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79" name="7-Point Star 13">
            <a:extLst>
              <a:ext uri="{FF2B5EF4-FFF2-40B4-BE49-F238E27FC236}">
                <a16:creationId xmlns:a16="http://schemas.microsoft.com/office/drawing/2014/main" id="{ED3D483B-A776-46D4-B0CD-F3856271CA7F}"/>
              </a:ext>
            </a:extLst>
          </p:cNvPr>
          <p:cNvSpPr/>
          <p:nvPr/>
        </p:nvSpPr>
        <p:spPr>
          <a:xfrm>
            <a:off x="4972050" y="2219838"/>
            <a:ext cx="152832" cy="160734"/>
          </a:xfrm>
          <a:prstGeom prst="star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80" name="7-Point Star 14">
            <a:extLst>
              <a:ext uri="{FF2B5EF4-FFF2-40B4-BE49-F238E27FC236}">
                <a16:creationId xmlns:a16="http://schemas.microsoft.com/office/drawing/2014/main" id="{CCBA88D8-B0FB-4078-B39B-34FF2D62355A}"/>
              </a:ext>
            </a:extLst>
          </p:cNvPr>
          <p:cNvSpPr/>
          <p:nvPr/>
        </p:nvSpPr>
        <p:spPr>
          <a:xfrm>
            <a:off x="5811012" y="2329169"/>
            <a:ext cx="152832" cy="160734"/>
          </a:xfrm>
          <a:prstGeom prst="star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4" name="TextBox 3">
            <a:extLst>
              <a:ext uri="{FF2B5EF4-FFF2-40B4-BE49-F238E27FC236}">
                <a16:creationId xmlns:a16="http://schemas.microsoft.com/office/drawing/2014/main" id="{7CB99BB2-93F1-4D36-851A-1C4E289111F0}"/>
              </a:ext>
            </a:extLst>
          </p:cNvPr>
          <p:cNvSpPr txBox="1"/>
          <p:nvPr/>
        </p:nvSpPr>
        <p:spPr>
          <a:xfrm>
            <a:off x="1690712" y="965488"/>
            <a:ext cx="6454047" cy="507831"/>
          </a:xfrm>
          <a:prstGeom prst="rect">
            <a:avLst/>
          </a:prstGeom>
          <a:noFill/>
        </p:spPr>
        <p:txBody>
          <a:bodyPr wrap="square" rtlCol="0">
            <a:spAutoFit/>
          </a:bodyPr>
          <a:lstStyle/>
          <a:p>
            <a:pPr defTabSz="342900"/>
            <a:r>
              <a:rPr lang="en-US" sz="900" dirty="0">
                <a:solidFill>
                  <a:srgbClr val="000000"/>
                </a:solidFill>
                <a:latin typeface="Arial" panose="020B0604020202020204" pitchFamily="34" charset="0"/>
                <a:cs typeface="Arial" panose="020B0604020202020204" pitchFamily="34" charset="0"/>
              </a:rPr>
              <a:t>VHA has 22 Veterans Integrated Services Networks (VISN’s). VISN 20 is divided between the Central &amp; Western VHA VISNs</a:t>
            </a:r>
          </a:p>
          <a:p>
            <a:pPr defTabSz="342900"/>
            <a:endParaRPr lang="en-US" sz="900" dirty="0">
              <a:solidFill>
                <a:srgbClr val="000000"/>
              </a:solidFill>
              <a:latin typeface="Arial" panose="020B0604020202020204" pitchFamily="34" charset="0"/>
              <a:cs typeface="Arial" panose="020B0604020202020204" pitchFamily="34" charset="0"/>
            </a:endParaRPr>
          </a:p>
        </p:txBody>
      </p:sp>
      <p:sp>
        <p:nvSpPr>
          <p:cNvPr id="5" name="Star: 5 Points 4">
            <a:extLst>
              <a:ext uri="{FF2B5EF4-FFF2-40B4-BE49-F238E27FC236}">
                <a16:creationId xmlns:a16="http://schemas.microsoft.com/office/drawing/2014/main" id="{6304E0CC-8461-4041-9075-C02006084126}"/>
              </a:ext>
            </a:extLst>
          </p:cNvPr>
          <p:cNvSpPr/>
          <p:nvPr/>
        </p:nvSpPr>
        <p:spPr>
          <a:xfrm>
            <a:off x="1614488" y="1039398"/>
            <a:ext cx="61018" cy="53615"/>
          </a:xfrm>
          <a:prstGeom prst="star5">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19" name="Star: 5 Points 18">
            <a:extLst>
              <a:ext uri="{FF2B5EF4-FFF2-40B4-BE49-F238E27FC236}">
                <a16:creationId xmlns:a16="http://schemas.microsoft.com/office/drawing/2014/main" id="{FCD8F35A-CB31-4C9E-849E-5937B1E65BF8}"/>
              </a:ext>
            </a:extLst>
          </p:cNvPr>
          <p:cNvSpPr/>
          <p:nvPr/>
        </p:nvSpPr>
        <p:spPr>
          <a:xfrm>
            <a:off x="3086101" y="1655839"/>
            <a:ext cx="58661" cy="58661"/>
          </a:xfrm>
          <a:prstGeom prst="star5">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2" name="Freeform: Shape 1">
            <a:extLst>
              <a:ext uri="{FF2B5EF4-FFF2-40B4-BE49-F238E27FC236}">
                <a16:creationId xmlns:a16="http://schemas.microsoft.com/office/drawing/2014/main" id="{3DED6413-AFC2-4C86-BF87-C444EE72229B}"/>
              </a:ext>
            </a:extLst>
          </p:cNvPr>
          <p:cNvSpPr/>
          <p:nvPr/>
        </p:nvSpPr>
        <p:spPr>
          <a:xfrm>
            <a:off x="3212124" y="1494692"/>
            <a:ext cx="840928" cy="1676400"/>
          </a:xfrm>
          <a:custGeom>
            <a:avLst/>
            <a:gdLst>
              <a:gd name="connsiteX0" fmla="*/ 226646 w 1121237"/>
              <a:gd name="connsiteY0" fmla="*/ 0 h 2235200"/>
              <a:gd name="connsiteX1" fmla="*/ 203200 w 1121237"/>
              <a:gd name="connsiteY1" fmla="*/ 39077 h 2235200"/>
              <a:gd name="connsiteX2" fmla="*/ 187569 w 1121237"/>
              <a:gd name="connsiteY2" fmla="*/ 62523 h 2235200"/>
              <a:gd name="connsiteX3" fmla="*/ 148492 w 1121237"/>
              <a:gd name="connsiteY3" fmla="*/ 132862 h 2235200"/>
              <a:gd name="connsiteX4" fmla="*/ 125046 w 1121237"/>
              <a:gd name="connsiteY4" fmla="*/ 140677 h 2235200"/>
              <a:gd name="connsiteX5" fmla="*/ 62523 w 1121237"/>
              <a:gd name="connsiteY5" fmla="*/ 132862 h 2235200"/>
              <a:gd name="connsiteX6" fmla="*/ 78154 w 1121237"/>
              <a:gd name="connsiteY6" fmla="*/ 179754 h 2235200"/>
              <a:gd name="connsiteX7" fmla="*/ 101600 w 1121237"/>
              <a:gd name="connsiteY7" fmla="*/ 203200 h 2235200"/>
              <a:gd name="connsiteX8" fmla="*/ 117231 w 1121237"/>
              <a:gd name="connsiteY8" fmla="*/ 226646 h 2235200"/>
              <a:gd name="connsiteX9" fmla="*/ 140677 w 1121237"/>
              <a:gd name="connsiteY9" fmla="*/ 242277 h 2235200"/>
              <a:gd name="connsiteX10" fmla="*/ 164123 w 1121237"/>
              <a:gd name="connsiteY10" fmla="*/ 289169 h 2235200"/>
              <a:gd name="connsiteX11" fmla="*/ 187569 w 1121237"/>
              <a:gd name="connsiteY11" fmla="*/ 336062 h 2235200"/>
              <a:gd name="connsiteX12" fmla="*/ 179754 w 1121237"/>
              <a:gd name="connsiteY12" fmla="*/ 406400 h 2235200"/>
              <a:gd name="connsiteX13" fmla="*/ 171938 w 1121237"/>
              <a:gd name="connsiteY13" fmla="*/ 429846 h 2235200"/>
              <a:gd name="connsiteX14" fmla="*/ 218831 w 1121237"/>
              <a:gd name="connsiteY14" fmla="*/ 453292 h 2235200"/>
              <a:gd name="connsiteX15" fmla="*/ 234461 w 1121237"/>
              <a:gd name="connsiteY15" fmla="*/ 476739 h 2235200"/>
              <a:gd name="connsiteX16" fmla="*/ 234461 w 1121237"/>
              <a:gd name="connsiteY16" fmla="*/ 593969 h 2235200"/>
              <a:gd name="connsiteX17" fmla="*/ 242277 w 1121237"/>
              <a:gd name="connsiteY17" fmla="*/ 640862 h 2235200"/>
              <a:gd name="connsiteX18" fmla="*/ 265723 w 1121237"/>
              <a:gd name="connsiteY18" fmla="*/ 664308 h 2235200"/>
              <a:gd name="connsiteX19" fmla="*/ 273538 w 1121237"/>
              <a:gd name="connsiteY19" fmla="*/ 687754 h 2235200"/>
              <a:gd name="connsiteX20" fmla="*/ 257907 w 1121237"/>
              <a:gd name="connsiteY20" fmla="*/ 711200 h 2235200"/>
              <a:gd name="connsiteX21" fmla="*/ 242277 w 1121237"/>
              <a:gd name="connsiteY21" fmla="*/ 773723 h 2235200"/>
              <a:gd name="connsiteX22" fmla="*/ 226646 w 1121237"/>
              <a:gd name="connsiteY22" fmla="*/ 797169 h 2235200"/>
              <a:gd name="connsiteX23" fmla="*/ 211015 w 1121237"/>
              <a:gd name="connsiteY23" fmla="*/ 851877 h 2235200"/>
              <a:gd name="connsiteX24" fmla="*/ 164123 w 1121237"/>
              <a:gd name="connsiteY24" fmla="*/ 883139 h 2235200"/>
              <a:gd name="connsiteX25" fmla="*/ 117231 w 1121237"/>
              <a:gd name="connsiteY25" fmla="*/ 890954 h 2235200"/>
              <a:gd name="connsiteX26" fmla="*/ 125046 w 1121237"/>
              <a:gd name="connsiteY26" fmla="*/ 914400 h 2235200"/>
              <a:gd name="connsiteX27" fmla="*/ 109415 w 1121237"/>
              <a:gd name="connsiteY27" fmla="*/ 976923 h 2235200"/>
              <a:gd name="connsiteX28" fmla="*/ 85969 w 1121237"/>
              <a:gd name="connsiteY28" fmla="*/ 1031631 h 2235200"/>
              <a:gd name="connsiteX29" fmla="*/ 70338 w 1121237"/>
              <a:gd name="connsiteY29" fmla="*/ 1078523 h 2235200"/>
              <a:gd name="connsiteX30" fmla="*/ 62523 w 1121237"/>
              <a:gd name="connsiteY30" fmla="*/ 1101969 h 2235200"/>
              <a:gd name="connsiteX31" fmla="*/ 46892 w 1121237"/>
              <a:gd name="connsiteY31" fmla="*/ 1125415 h 2235200"/>
              <a:gd name="connsiteX32" fmla="*/ 39077 w 1121237"/>
              <a:gd name="connsiteY32" fmla="*/ 1156677 h 2235200"/>
              <a:gd name="connsiteX33" fmla="*/ 23446 w 1121237"/>
              <a:gd name="connsiteY33" fmla="*/ 1203569 h 2235200"/>
              <a:gd name="connsiteX34" fmla="*/ 15631 w 1121237"/>
              <a:gd name="connsiteY34" fmla="*/ 1422400 h 2235200"/>
              <a:gd name="connsiteX35" fmla="*/ 0 w 1121237"/>
              <a:gd name="connsiteY35" fmla="*/ 1469292 h 2235200"/>
              <a:gd name="connsiteX36" fmla="*/ 164123 w 1121237"/>
              <a:gd name="connsiteY36" fmla="*/ 1492739 h 2235200"/>
              <a:gd name="connsiteX37" fmla="*/ 187569 w 1121237"/>
              <a:gd name="connsiteY37" fmla="*/ 1508369 h 2235200"/>
              <a:gd name="connsiteX38" fmla="*/ 211015 w 1121237"/>
              <a:gd name="connsiteY38" fmla="*/ 1516185 h 2235200"/>
              <a:gd name="connsiteX39" fmla="*/ 281354 w 1121237"/>
              <a:gd name="connsiteY39" fmla="*/ 1524000 h 2235200"/>
              <a:gd name="connsiteX40" fmla="*/ 328246 w 1121237"/>
              <a:gd name="connsiteY40" fmla="*/ 1539631 h 2235200"/>
              <a:gd name="connsiteX41" fmla="*/ 390769 w 1121237"/>
              <a:gd name="connsiteY41" fmla="*/ 1555262 h 2235200"/>
              <a:gd name="connsiteX42" fmla="*/ 414215 w 1121237"/>
              <a:gd name="connsiteY42" fmla="*/ 1578708 h 2235200"/>
              <a:gd name="connsiteX43" fmla="*/ 492369 w 1121237"/>
              <a:gd name="connsiteY43" fmla="*/ 1578708 h 2235200"/>
              <a:gd name="connsiteX44" fmla="*/ 515815 w 1121237"/>
              <a:gd name="connsiteY44" fmla="*/ 1563077 h 2235200"/>
              <a:gd name="connsiteX45" fmla="*/ 547077 w 1121237"/>
              <a:gd name="connsiteY45" fmla="*/ 1516185 h 2235200"/>
              <a:gd name="connsiteX46" fmla="*/ 640861 w 1121237"/>
              <a:gd name="connsiteY46" fmla="*/ 1524000 h 2235200"/>
              <a:gd name="connsiteX47" fmla="*/ 687754 w 1121237"/>
              <a:gd name="connsiteY47" fmla="*/ 1539631 h 2235200"/>
              <a:gd name="connsiteX48" fmla="*/ 765907 w 1121237"/>
              <a:gd name="connsiteY48" fmla="*/ 1555262 h 2235200"/>
              <a:gd name="connsiteX49" fmla="*/ 781538 w 1121237"/>
              <a:gd name="connsiteY49" fmla="*/ 1578708 h 2235200"/>
              <a:gd name="connsiteX50" fmla="*/ 797169 w 1121237"/>
              <a:gd name="connsiteY50" fmla="*/ 1578708 h 2235200"/>
              <a:gd name="connsiteX51" fmla="*/ 898769 w 1121237"/>
              <a:gd name="connsiteY51" fmla="*/ 1586523 h 2235200"/>
              <a:gd name="connsiteX52" fmla="*/ 1117600 w 1121237"/>
              <a:gd name="connsiteY52" fmla="*/ 1563077 h 2235200"/>
              <a:gd name="connsiteX53" fmla="*/ 1109784 w 1121237"/>
              <a:gd name="connsiteY53" fmla="*/ 1594339 h 2235200"/>
              <a:gd name="connsiteX54" fmla="*/ 1101969 w 1121237"/>
              <a:gd name="connsiteY54" fmla="*/ 1617785 h 2235200"/>
              <a:gd name="connsiteX55" fmla="*/ 1086338 w 1121237"/>
              <a:gd name="connsiteY55" fmla="*/ 1672492 h 2235200"/>
              <a:gd name="connsiteX56" fmla="*/ 1078523 w 1121237"/>
              <a:gd name="connsiteY56" fmla="*/ 1781908 h 2235200"/>
              <a:gd name="connsiteX57" fmla="*/ 1070707 w 1121237"/>
              <a:gd name="connsiteY57" fmla="*/ 1860062 h 2235200"/>
              <a:gd name="connsiteX58" fmla="*/ 1039446 w 1121237"/>
              <a:gd name="connsiteY58" fmla="*/ 1867877 h 2235200"/>
              <a:gd name="connsiteX59" fmla="*/ 1016000 w 1121237"/>
              <a:gd name="connsiteY59" fmla="*/ 1883508 h 2235200"/>
              <a:gd name="connsiteX60" fmla="*/ 961292 w 1121237"/>
              <a:gd name="connsiteY60" fmla="*/ 1914769 h 2235200"/>
              <a:gd name="connsiteX61" fmla="*/ 945661 w 1121237"/>
              <a:gd name="connsiteY61" fmla="*/ 1938215 h 2235200"/>
              <a:gd name="connsiteX62" fmla="*/ 961292 w 1121237"/>
              <a:gd name="connsiteY62" fmla="*/ 1961662 h 2235200"/>
              <a:gd name="connsiteX63" fmla="*/ 976923 w 1121237"/>
              <a:gd name="connsiteY63" fmla="*/ 1992923 h 2235200"/>
              <a:gd name="connsiteX64" fmla="*/ 969107 w 1121237"/>
              <a:gd name="connsiteY64" fmla="*/ 2086708 h 2235200"/>
              <a:gd name="connsiteX65" fmla="*/ 969107 w 1121237"/>
              <a:gd name="connsiteY65" fmla="*/ 2196123 h 2235200"/>
              <a:gd name="connsiteX66" fmla="*/ 961292 w 1121237"/>
              <a:gd name="connsiteY66" fmla="*/ 2219569 h 2235200"/>
              <a:gd name="connsiteX67" fmla="*/ 930031 w 1121237"/>
              <a:gd name="connsiteY67" fmla="*/ 2235200 h 2235200"/>
              <a:gd name="connsiteX68" fmla="*/ 844061 w 1121237"/>
              <a:gd name="connsiteY68" fmla="*/ 2227385 h 2235200"/>
              <a:gd name="connsiteX69" fmla="*/ 820615 w 1121237"/>
              <a:gd name="connsiteY69" fmla="*/ 2219569 h 2235200"/>
              <a:gd name="connsiteX70" fmla="*/ 781538 w 1121237"/>
              <a:gd name="connsiteY70" fmla="*/ 2211754 h 2235200"/>
              <a:gd name="connsiteX71" fmla="*/ 719015 w 1121237"/>
              <a:gd name="connsiteY71" fmla="*/ 2188308 h 2235200"/>
              <a:gd name="connsiteX72" fmla="*/ 672123 w 1121237"/>
              <a:gd name="connsiteY72" fmla="*/ 2196123 h 2235200"/>
              <a:gd name="connsiteX73" fmla="*/ 633046 w 1121237"/>
              <a:gd name="connsiteY73" fmla="*/ 2203939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21237" h="2235200">
                <a:moveTo>
                  <a:pt x="226646" y="0"/>
                </a:moveTo>
                <a:cubicBezTo>
                  <a:pt x="218831" y="13026"/>
                  <a:pt x="211251" y="26196"/>
                  <a:pt x="203200" y="39077"/>
                </a:cubicBezTo>
                <a:cubicBezTo>
                  <a:pt x="198222" y="47042"/>
                  <a:pt x="191770" y="54122"/>
                  <a:pt x="187569" y="62523"/>
                </a:cubicBezTo>
                <a:cubicBezTo>
                  <a:pt x="176558" y="84544"/>
                  <a:pt x="178065" y="123005"/>
                  <a:pt x="148492" y="132862"/>
                </a:cubicBezTo>
                <a:lnTo>
                  <a:pt x="125046" y="140677"/>
                </a:lnTo>
                <a:cubicBezTo>
                  <a:pt x="104205" y="138072"/>
                  <a:pt x="55881" y="112937"/>
                  <a:pt x="62523" y="132862"/>
                </a:cubicBezTo>
                <a:lnTo>
                  <a:pt x="78154" y="179754"/>
                </a:lnTo>
                <a:cubicBezTo>
                  <a:pt x="85969" y="187569"/>
                  <a:pt x="94524" y="194709"/>
                  <a:pt x="101600" y="203200"/>
                </a:cubicBezTo>
                <a:cubicBezTo>
                  <a:pt x="107613" y="210416"/>
                  <a:pt x="110589" y="220004"/>
                  <a:pt x="117231" y="226646"/>
                </a:cubicBezTo>
                <a:cubicBezTo>
                  <a:pt x="123873" y="233288"/>
                  <a:pt x="132862" y="237067"/>
                  <a:pt x="140677" y="242277"/>
                </a:cubicBezTo>
                <a:cubicBezTo>
                  <a:pt x="160320" y="301209"/>
                  <a:pt x="133823" y="228568"/>
                  <a:pt x="164123" y="289169"/>
                </a:cubicBezTo>
                <a:cubicBezTo>
                  <a:pt x="196483" y="353889"/>
                  <a:pt x="142768" y="268860"/>
                  <a:pt x="187569" y="336062"/>
                </a:cubicBezTo>
                <a:cubicBezTo>
                  <a:pt x="184964" y="359508"/>
                  <a:pt x="183632" y="383131"/>
                  <a:pt x="179754" y="406400"/>
                </a:cubicBezTo>
                <a:cubicBezTo>
                  <a:pt x="178400" y="414526"/>
                  <a:pt x="168879" y="422197"/>
                  <a:pt x="171938" y="429846"/>
                </a:cubicBezTo>
                <a:cubicBezTo>
                  <a:pt x="176600" y="441501"/>
                  <a:pt x="208960" y="450002"/>
                  <a:pt x="218831" y="453292"/>
                </a:cubicBezTo>
                <a:cubicBezTo>
                  <a:pt x="224041" y="461108"/>
                  <a:pt x="230260" y="468338"/>
                  <a:pt x="234461" y="476739"/>
                </a:cubicBezTo>
                <a:cubicBezTo>
                  <a:pt x="253464" y="514747"/>
                  <a:pt x="238138" y="549848"/>
                  <a:pt x="234461" y="593969"/>
                </a:cubicBezTo>
                <a:cubicBezTo>
                  <a:pt x="237066" y="609600"/>
                  <a:pt x="235841" y="626381"/>
                  <a:pt x="242277" y="640862"/>
                </a:cubicBezTo>
                <a:cubicBezTo>
                  <a:pt x="246766" y="650962"/>
                  <a:pt x="259592" y="655112"/>
                  <a:pt x="265723" y="664308"/>
                </a:cubicBezTo>
                <a:cubicBezTo>
                  <a:pt x="270293" y="671162"/>
                  <a:pt x="270933" y="679939"/>
                  <a:pt x="273538" y="687754"/>
                </a:cubicBezTo>
                <a:cubicBezTo>
                  <a:pt x="268328" y="695569"/>
                  <a:pt x="262108" y="702799"/>
                  <a:pt x="257907" y="711200"/>
                </a:cubicBezTo>
                <a:cubicBezTo>
                  <a:pt x="243445" y="740124"/>
                  <a:pt x="255652" y="738056"/>
                  <a:pt x="242277" y="773723"/>
                </a:cubicBezTo>
                <a:cubicBezTo>
                  <a:pt x="238979" y="782518"/>
                  <a:pt x="231856" y="789354"/>
                  <a:pt x="226646" y="797169"/>
                </a:cubicBezTo>
                <a:cubicBezTo>
                  <a:pt x="221436" y="815405"/>
                  <a:pt x="219497" y="834914"/>
                  <a:pt x="211015" y="851877"/>
                </a:cubicBezTo>
                <a:cubicBezTo>
                  <a:pt x="201055" y="871798"/>
                  <a:pt x="183661" y="878797"/>
                  <a:pt x="164123" y="883139"/>
                </a:cubicBezTo>
                <a:cubicBezTo>
                  <a:pt x="148654" y="886577"/>
                  <a:pt x="132862" y="888349"/>
                  <a:pt x="117231" y="890954"/>
                </a:cubicBezTo>
                <a:cubicBezTo>
                  <a:pt x="119836" y="898769"/>
                  <a:pt x="125046" y="906162"/>
                  <a:pt x="125046" y="914400"/>
                </a:cubicBezTo>
                <a:cubicBezTo>
                  <a:pt x="125046" y="938241"/>
                  <a:pt x="115583" y="955334"/>
                  <a:pt x="109415" y="976923"/>
                </a:cubicBezTo>
                <a:cubicBezTo>
                  <a:pt x="96797" y="1021084"/>
                  <a:pt x="109766" y="995936"/>
                  <a:pt x="85969" y="1031631"/>
                </a:cubicBezTo>
                <a:lnTo>
                  <a:pt x="70338" y="1078523"/>
                </a:lnTo>
                <a:cubicBezTo>
                  <a:pt x="67733" y="1086338"/>
                  <a:pt x="67093" y="1095115"/>
                  <a:pt x="62523" y="1101969"/>
                </a:cubicBezTo>
                <a:lnTo>
                  <a:pt x="46892" y="1125415"/>
                </a:lnTo>
                <a:cubicBezTo>
                  <a:pt x="44287" y="1135836"/>
                  <a:pt x="42163" y="1146389"/>
                  <a:pt x="39077" y="1156677"/>
                </a:cubicBezTo>
                <a:cubicBezTo>
                  <a:pt x="34343" y="1172458"/>
                  <a:pt x="23446" y="1203569"/>
                  <a:pt x="23446" y="1203569"/>
                </a:cubicBezTo>
                <a:cubicBezTo>
                  <a:pt x="20841" y="1276513"/>
                  <a:pt x="22046" y="1349692"/>
                  <a:pt x="15631" y="1422400"/>
                </a:cubicBezTo>
                <a:cubicBezTo>
                  <a:pt x="14183" y="1438812"/>
                  <a:pt x="0" y="1469292"/>
                  <a:pt x="0" y="1469292"/>
                </a:cubicBezTo>
                <a:cubicBezTo>
                  <a:pt x="80825" y="1509706"/>
                  <a:pt x="-18006" y="1465420"/>
                  <a:pt x="164123" y="1492739"/>
                </a:cubicBezTo>
                <a:cubicBezTo>
                  <a:pt x="173412" y="1494132"/>
                  <a:pt x="179168" y="1504168"/>
                  <a:pt x="187569" y="1508369"/>
                </a:cubicBezTo>
                <a:cubicBezTo>
                  <a:pt x="194937" y="1512053"/>
                  <a:pt x="202889" y="1514831"/>
                  <a:pt x="211015" y="1516185"/>
                </a:cubicBezTo>
                <a:cubicBezTo>
                  <a:pt x="234285" y="1520063"/>
                  <a:pt x="257908" y="1521395"/>
                  <a:pt x="281354" y="1524000"/>
                </a:cubicBezTo>
                <a:cubicBezTo>
                  <a:pt x="296985" y="1529210"/>
                  <a:pt x="312262" y="1535635"/>
                  <a:pt x="328246" y="1539631"/>
                </a:cubicBezTo>
                <a:lnTo>
                  <a:pt x="390769" y="1555262"/>
                </a:lnTo>
                <a:cubicBezTo>
                  <a:pt x="398584" y="1563077"/>
                  <a:pt x="405019" y="1572577"/>
                  <a:pt x="414215" y="1578708"/>
                </a:cubicBezTo>
                <a:cubicBezTo>
                  <a:pt x="438286" y="1594755"/>
                  <a:pt x="467186" y="1582305"/>
                  <a:pt x="492369" y="1578708"/>
                </a:cubicBezTo>
                <a:cubicBezTo>
                  <a:pt x="500184" y="1573498"/>
                  <a:pt x="511155" y="1571232"/>
                  <a:pt x="515815" y="1563077"/>
                </a:cubicBezTo>
                <a:cubicBezTo>
                  <a:pt x="546882" y="1508711"/>
                  <a:pt x="497612" y="1532673"/>
                  <a:pt x="547077" y="1516185"/>
                </a:cubicBezTo>
                <a:cubicBezTo>
                  <a:pt x="578338" y="1518790"/>
                  <a:pt x="609918" y="1518843"/>
                  <a:pt x="640861" y="1524000"/>
                </a:cubicBezTo>
                <a:cubicBezTo>
                  <a:pt x="657113" y="1526709"/>
                  <a:pt x="671502" y="1536922"/>
                  <a:pt x="687754" y="1539631"/>
                </a:cubicBezTo>
                <a:cubicBezTo>
                  <a:pt x="745241" y="1549212"/>
                  <a:pt x="719273" y="1543602"/>
                  <a:pt x="765907" y="1555262"/>
                </a:cubicBezTo>
                <a:cubicBezTo>
                  <a:pt x="771117" y="1563077"/>
                  <a:pt x="777337" y="1570307"/>
                  <a:pt x="781538" y="1578708"/>
                </a:cubicBezTo>
                <a:cubicBezTo>
                  <a:pt x="794043" y="1603717"/>
                  <a:pt x="784665" y="1616221"/>
                  <a:pt x="797169" y="1578708"/>
                </a:cubicBezTo>
                <a:cubicBezTo>
                  <a:pt x="861537" y="1600164"/>
                  <a:pt x="827750" y="1596669"/>
                  <a:pt x="898769" y="1586523"/>
                </a:cubicBezTo>
                <a:cubicBezTo>
                  <a:pt x="942003" y="1500058"/>
                  <a:pt x="918534" y="1523264"/>
                  <a:pt x="1117600" y="1563077"/>
                </a:cubicBezTo>
                <a:cubicBezTo>
                  <a:pt x="1128133" y="1565184"/>
                  <a:pt x="1112735" y="1584011"/>
                  <a:pt x="1109784" y="1594339"/>
                </a:cubicBezTo>
                <a:cubicBezTo>
                  <a:pt x="1107521" y="1602260"/>
                  <a:pt x="1104232" y="1609864"/>
                  <a:pt x="1101969" y="1617785"/>
                </a:cubicBezTo>
                <a:cubicBezTo>
                  <a:pt x="1082351" y="1686452"/>
                  <a:pt x="1105071" y="1616296"/>
                  <a:pt x="1086338" y="1672492"/>
                </a:cubicBezTo>
                <a:cubicBezTo>
                  <a:pt x="1083733" y="1708964"/>
                  <a:pt x="1081560" y="1745469"/>
                  <a:pt x="1078523" y="1781908"/>
                </a:cubicBezTo>
                <a:cubicBezTo>
                  <a:pt x="1076349" y="1807999"/>
                  <a:pt x="1081541" y="1836227"/>
                  <a:pt x="1070707" y="1860062"/>
                </a:cubicBezTo>
                <a:cubicBezTo>
                  <a:pt x="1066262" y="1869840"/>
                  <a:pt x="1049866" y="1865272"/>
                  <a:pt x="1039446" y="1867877"/>
                </a:cubicBezTo>
                <a:cubicBezTo>
                  <a:pt x="1031631" y="1873087"/>
                  <a:pt x="1024155" y="1878848"/>
                  <a:pt x="1016000" y="1883508"/>
                </a:cubicBezTo>
                <a:cubicBezTo>
                  <a:pt x="946577" y="1923179"/>
                  <a:pt x="1018425" y="1876682"/>
                  <a:pt x="961292" y="1914769"/>
                </a:cubicBezTo>
                <a:cubicBezTo>
                  <a:pt x="956082" y="1922584"/>
                  <a:pt x="945661" y="1928822"/>
                  <a:pt x="945661" y="1938215"/>
                </a:cubicBezTo>
                <a:cubicBezTo>
                  <a:pt x="945661" y="1947608"/>
                  <a:pt x="956632" y="1953506"/>
                  <a:pt x="961292" y="1961662"/>
                </a:cubicBezTo>
                <a:cubicBezTo>
                  <a:pt x="967072" y="1971777"/>
                  <a:pt x="971713" y="1982503"/>
                  <a:pt x="976923" y="1992923"/>
                </a:cubicBezTo>
                <a:cubicBezTo>
                  <a:pt x="974318" y="2024185"/>
                  <a:pt x="969107" y="2055338"/>
                  <a:pt x="969107" y="2086708"/>
                </a:cubicBezTo>
                <a:cubicBezTo>
                  <a:pt x="969107" y="2197851"/>
                  <a:pt x="993825" y="2060175"/>
                  <a:pt x="969107" y="2196123"/>
                </a:cubicBezTo>
                <a:cubicBezTo>
                  <a:pt x="967633" y="2204228"/>
                  <a:pt x="967117" y="2213744"/>
                  <a:pt x="961292" y="2219569"/>
                </a:cubicBezTo>
                <a:cubicBezTo>
                  <a:pt x="953054" y="2227807"/>
                  <a:pt x="940451" y="2229990"/>
                  <a:pt x="930031" y="2235200"/>
                </a:cubicBezTo>
                <a:cubicBezTo>
                  <a:pt x="901374" y="2232595"/>
                  <a:pt x="872547" y="2231454"/>
                  <a:pt x="844061" y="2227385"/>
                </a:cubicBezTo>
                <a:cubicBezTo>
                  <a:pt x="835906" y="2226220"/>
                  <a:pt x="828607" y="2221567"/>
                  <a:pt x="820615" y="2219569"/>
                </a:cubicBezTo>
                <a:cubicBezTo>
                  <a:pt x="807728" y="2216347"/>
                  <a:pt x="794564" y="2214359"/>
                  <a:pt x="781538" y="2211754"/>
                </a:cubicBezTo>
                <a:cubicBezTo>
                  <a:pt x="763751" y="2202860"/>
                  <a:pt x="740299" y="2188308"/>
                  <a:pt x="719015" y="2188308"/>
                </a:cubicBezTo>
                <a:cubicBezTo>
                  <a:pt x="703169" y="2188308"/>
                  <a:pt x="687754" y="2193518"/>
                  <a:pt x="672123" y="2196123"/>
                </a:cubicBezTo>
                <a:cubicBezTo>
                  <a:pt x="643467" y="2224779"/>
                  <a:pt x="656493" y="2227384"/>
                  <a:pt x="633046" y="2203939"/>
                </a:cubicBezTo>
              </a:path>
            </a:pathLst>
          </a:cu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sp>
        <p:nvSpPr>
          <p:cNvPr id="3" name="TextBox 2">
            <a:extLst>
              <a:ext uri="{FF2B5EF4-FFF2-40B4-BE49-F238E27FC236}">
                <a16:creationId xmlns:a16="http://schemas.microsoft.com/office/drawing/2014/main" id="{6AD1D74A-2321-4F07-9509-EA3988F61E84}"/>
              </a:ext>
            </a:extLst>
          </p:cNvPr>
          <p:cNvSpPr txBox="1"/>
          <p:nvPr/>
        </p:nvSpPr>
        <p:spPr>
          <a:xfrm>
            <a:off x="7118433" y="1650903"/>
            <a:ext cx="2054836" cy="1061829"/>
          </a:xfrm>
          <a:prstGeom prst="rect">
            <a:avLst/>
          </a:prstGeom>
          <a:noFill/>
        </p:spPr>
        <p:txBody>
          <a:bodyPr wrap="square" rtlCol="0">
            <a:spAutoFit/>
          </a:bodyPr>
          <a:lstStyle/>
          <a:p>
            <a:pPr defTabSz="342900"/>
            <a:r>
              <a:rPr lang="en-US" sz="1050" dirty="0">
                <a:solidFill>
                  <a:srgbClr val="000000"/>
                </a:solidFill>
                <a:latin typeface="Arial" panose="020B0604020202020204" pitchFamily="34" charset="0"/>
                <a:cs typeface="Arial" panose="020B0604020202020204" pitchFamily="34" charset="0"/>
              </a:rPr>
              <a:t>Two functional areas: </a:t>
            </a:r>
          </a:p>
          <a:p>
            <a:pPr marL="214313" indent="-214313" defTabSz="342900">
              <a:buFont typeface="Arial" panose="020B0604020202020204" pitchFamily="34" charset="0"/>
              <a:buChar char="•"/>
            </a:pPr>
            <a:r>
              <a:rPr lang="en-US" sz="1050" dirty="0">
                <a:solidFill>
                  <a:srgbClr val="000000"/>
                </a:solidFill>
                <a:latin typeface="Arial" panose="020B0604020202020204" pitchFamily="34" charset="0"/>
                <a:cs typeface="Arial" panose="020B0604020202020204" pitchFamily="34" charset="0"/>
              </a:rPr>
              <a:t>National Region (Major Construction for Cemeteries)</a:t>
            </a:r>
          </a:p>
          <a:p>
            <a:pPr marL="214313" indent="-214313" defTabSz="342900">
              <a:buFont typeface="Arial" panose="020B0604020202020204" pitchFamily="34" charset="0"/>
              <a:buChar char="•"/>
            </a:pPr>
            <a:r>
              <a:rPr lang="en-US" sz="1050" dirty="0">
                <a:solidFill>
                  <a:srgbClr val="000000"/>
                </a:solidFill>
                <a:latin typeface="Arial" panose="020B0604020202020204" pitchFamily="34" charset="0"/>
                <a:cs typeface="Arial" panose="020B0604020202020204" pitchFamily="34" charset="0"/>
              </a:rPr>
              <a:t>A/E Construction Contracting Policy Service.</a:t>
            </a:r>
          </a:p>
        </p:txBody>
      </p:sp>
    </p:spTree>
    <p:extLst>
      <p:ext uri="{BB962C8B-B14F-4D97-AF65-F5344CB8AC3E}">
        <p14:creationId xmlns:p14="http://schemas.microsoft.com/office/powerpoint/2010/main" val="30226562"/>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CA8062-DF08-4A6E-9276-D3C1C1568C40}"/>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28</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B99FAC3-4641-4601-9A54-94A78F04065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Major Construction Opportunities - VHA Projects</a:t>
            </a:r>
          </a:p>
        </p:txBody>
      </p:sp>
      <p:sp>
        <p:nvSpPr>
          <p:cNvPr id="15" name="Content Placeholder 14">
            <a:extLst>
              <a:ext uri="{FF2B5EF4-FFF2-40B4-BE49-F238E27FC236}">
                <a16:creationId xmlns:a16="http://schemas.microsoft.com/office/drawing/2014/main" id="{4D7A2BAE-4703-4E38-9137-CCB08CC233C0}"/>
              </a:ext>
            </a:extLst>
          </p:cNvPr>
          <p:cNvSpPr>
            <a:spLocks noGrp="1"/>
          </p:cNvSpPr>
          <p:nvPr>
            <p:ph idx="1"/>
          </p:nvPr>
        </p:nvSpPr>
        <p:spPr>
          <a:xfrm>
            <a:off x="0" y="491491"/>
            <a:ext cx="9144000" cy="4097007"/>
          </a:xfrm>
        </p:spPr>
        <p:txBody>
          <a:bodyPr>
            <a:normAutofit/>
          </a:bodyPr>
          <a:lstStyle/>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Project Books:</a:t>
            </a:r>
          </a:p>
          <a:p>
            <a:pPr marL="0" indent="0">
              <a:buNone/>
            </a:pPr>
            <a:endParaRPr lang="en-US" sz="1500" b="1" dirty="0">
              <a:latin typeface="Arial" panose="020B0604020202020204" pitchFamily="34" charset="0"/>
              <a:cs typeface="Arial" panose="020B0604020202020204" pitchFamily="34" charset="0"/>
            </a:endParaRPr>
          </a:p>
          <a:p>
            <a:pPr marL="342900" indent="-342900">
              <a:buFont typeface="+mj-lt"/>
              <a:buAutoNum type="alphaLcParenR"/>
            </a:pPr>
            <a:r>
              <a:rPr lang="en-US" sz="1500" dirty="0">
                <a:latin typeface="Arial" panose="020B0604020202020204" pitchFamily="34" charset="0"/>
                <a:cs typeface="Arial" panose="020B0604020202020204" pitchFamily="34" charset="0"/>
              </a:rPr>
              <a:t>Charleston, SC - 155 Bed Tower Replacement</a:t>
            </a:r>
          </a:p>
          <a:p>
            <a:pPr marL="342900" indent="-342900">
              <a:buFont typeface="+mj-lt"/>
              <a:buAutoNum type="alphaLcParenR"/>
            </a:pPr>
            <a:r>
              <a:rPr lang="en-US" sz="1500" dirty="0">
                <a:latin typeface="Arial" panose="020B0604020202020204" pitchFamily="34" charset="0"/>
                <a:cs typeface="Arial" panose="020B0604020202020204" pitchFamily="34" charset="0"/>
              </a:rPr>
              <a:t>Indianapolis, IN - Acquire Replacement Medical Center</a:t>
            </a:r>
          </a:p>
          <a:p>
            <a:pPr marL="342900" indent="-342900">
              <a:buFont typeface="+mj-lt"/>
              <a:buAutoNum type="alphaLcParenR"/>
            </a:pPr>
            <a:r>
              <a:rPr lang="en-US" sz="1500" dirty="0">
                <a:latin typeface="Arial" panose="020B0604020202020204" pitchFamily="34" charset="0"/>
                <a:cs typeface="Arial" panose="020B0604020202020204" pitchFamily="34" charset="0"/>
              </a:rPr>
              <a:t>Long Beach, CA - Spinal Cord Injury/Disease, Physical Medicine &amp; Rehabilitation, and Prosthetics Center</a:t>
            </a:r>
          </a:p>
          <a:p>
            <a:pPr marL="342900" indent="-342900">
              <a:buFont typeface="+mj-lt"/>
              <a:buAutoNum type="alphaLcParenR"/>
            </a:pPr>
            <a:r>
              <a:rPr lang="en-US" sz="1500" dirty="0">
                <a:latin typeface="Arial" panose="020B0604020202020204" pitchFamily="34" charset="0"/>
                <a:cs typeface="Arial" panose="020B0604020202020204" pitchFamily="34" charset="0"/>
              </a:rPr>
              <a:t>Phoenix, AZ - Construct Bed Tower, Emergency Department, Inpatient Mental Health</a:t>
            </a:r>
          </a:p>
          <a:p>
            <a:pPr marL="342900" indent="-342900">
              <a:buFont typeface="+mj-lt"/>
              <a:buAutoNum type="alphaLcParenR"/>
            </a:pPr>
            <a:r>
              <a:rPr lang="en-US" sz="1500" dirty="0">
                <a:latin typeface="Arial" panose="020B0604020202020204" pitchFamily="34" charset="0"/>
                <a:cs typeface="Arial" panose="020B0604020202020204" pitchFamily="34" charset="0"/>
              </a:rPr>
              <a:t>San Antonio, TX - New Medical Center</a:t>
            </a:r>
          </a:p>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Construction Documents Awards</a:t>
            </a:r>
          </a:p>
          <a:p>
            <a:pPr marL="0" indent="0">
              <a:buNone/>
            </a:pPr>
            <a:endParaRPr lang="en-US" sz="1500" b="1" dirty="0">
              <a:latin typeface="Arial" panose="020B0604020202020204" pitchFamily="34" charset="0"/>
              <a:cs typeface="Arial" panose="020B0604020202020204" pitchFamily="34" charset="0"/>
            </a:endParaRPr>
          </a:p>
          <a:p>
            <a:pPr marL="342900" indent="-342900">
              <a:buFont typeface="+mj-lt"/>
              <a:buAutoNum type="alphaLcParenR"/>
            </a:pPr>
            <a:r>
              <a:rPr lang="en-US" sz="1500" dirty="0">
                <a:latin typeface="Arial" panose="020B0604020202020204" pitchFamily="34" charset="0"/>
                <a:cs typeface="Arial" panose="020B0604020202020204" pitchFamily="34" charset="0"/>
              </a:rPr>
              <a:t>West Los Angeles, CA - Build New Critical Care Center</a:t>
            </a:r>
          </a:p>
        </p:txBody>
      </p:sp>
    </p:spTree>
    <p:extLst>
      <p:ext uri="{BB962C8B-B14F-4D97-AF65-F5344CB8AC3E}">
        <p14:creationId xmlns:p14="http://schemas.microsoft.com/office/powerpoint/2010/main" val="814920768"/>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CA8062-DF08-4A6E-9276-D3C1C1568C40}"/>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29</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B99FAC3-4641-4601-9A54-94A78F04065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Major Construction Opportunities - VHA Projects</a:t>
            </a:r>
          </a:p>
        </p:txBody>
      </p:sp>
      <p:sp>
        <p:nvSpPr>
          <p:cNvPr id="15" name="Content Placeholder 14">
            <a:extLst>
              <a:ext uri="{FF2B5EF4-FFF2-40B4-BE49-F238E27FC236}">
                <a16:creationId xmlns:a16="http://schemas.microsoft.com/office/drawing/2014/main" id="{4D7A2BAE-4703-4E38-9137-CCB08CC233C0}"/>
              </a:ext>
            </a:extLst>
          </p:cNvPr>
          <p:cNvSpPr>
            <a:spLocks noGrp="1"/>
          </p:cNvSpPr>
          <p:nvPr>
            <p:ph idx="1"/>
          </p:nvPr>
        </p:nvSpPr>
        <p:spPr>
          <a:xfrm>
            <a:off x="0" y="491490"/>
            <a:ext cx="9144000" cy="4120358"/>
          </a:xfrm>
        </p:spPr>
        <p:txBody>
          <a:bodyPr>
            <a:normAutofit/>
          </a:bodyPr>
          <a:lstStyle/>
          <a:p>
            <a:pPr marL="0" indent="0">
              <a:buNone/>
            </a:pPr>
            <a:endParaRPr lang="en-US" sz="1500" b="1" dirty="0">
              <a:latin typeface="Arial" panose="020B0604020202020204" pitchFamily="34" charset="0"/>
              <a:cs typeface="Arial" panose="020B0604020202020204" pitchFamily="34" charset="0"/>
            </a:endParaRPr>
          </a:p>
          <a:p>
            <a:pPr marL="0" indent="0">
              <a:buNone/>
            </a:pPr>
            <a:endParaRPr lang="en-US" sz="1500" b="1" dirty="0">
              <a:latin typeface="Arial" panose="020B0604020202020204" pitchFamily="34" charset="0"/>
              <a:cs typeface="Arial" panose="020B0604020202020204" pitchFamily="34" charset="0"/>
            </a:endParaRPr>
          </a:p>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Construction:  </a:t>
            </a:r>
          </a:p>
          <a:p>
            <a:pPr marL="0" indent="0">
              <a:buNone/>
            </a:pPr>
            <a:endParaRPr lang="en-US" sz="1500" b="1" dirty="0">
              <a:latin typeface="Arial" panose="020B0604020202020204" pitchFamily="34" charset="0"/>
              <a:cs typeface="Arial" panose="020B0604020202020204" pitchFamily="34" charset="0"/>
            </a:endParaRPr>
          </a:p>
          <a:p>
            <a:pPr marL="342900" indent="-342900">
              <a:buFont typeface="+mj-lt"/>
              <a:buAutoNum type="alphaLcParenR"/>
            </a:pPr>
            <a:r>
              <a:rPr lang="en-US" sz="1500" dirty="0">
                <a:latin typeface="Arial" panose="020B0604020202020204" pitchFamily="34" charset="0"/>
                <a:cs typeface="Arial" panose="020B0604020202020204" pitchFamily="34" charset="0"/>
              </a:rPr>
              <a:t>Biloxi, MS - Restoration Of Hospital/Consolidation of Gulfport (Ph X Renovate Building 1)</a:t>
            </a:r>
          </a:p>
          <a:p>
            <a:pPr marL="342900" indent="-342900">
              <a:buFont typeface="+mj-lt"/>
              <a:buAutoNum type="alphaLcParenR"/>
            </a:pPr>
            <a:r>
              <a:rPr lang="en-US" sz="1500" dirty="0">
                <a:latin typeface="Arial" panose="020B0604020202020204" pitchFamily="34" charset="0"/>
                <a:cs typeface="Arial" panose="020B0604020202020204" pitchFamily="34" charset="0"/>
              </a:rPr>
              <a:t>Dallas, TX - Spinal Cord Injury Phase C LTSCI Warehouse</a:t>
            </a:r>
          </a:p>
          <a:p>
            <a:pPr marL="342900" indent="-342900">
              <a:buFont typeface="+mj-lt"/>
              <a:buAutoNum type="alphaLcParenR"/>
            </a:pPr>
            <a:r>
              <a:rPr lang="en-US" sz="1500" dirty="0">
                <a:latin typeface="Arial" panose="020B0604020202020204" pitchFamily="34" charset="0"/>
                <a:cs typeface="Arial" panose="020B0604020202020204" pitchFamily="34" charset="0"/>
              </a:rPr>
              <a:t>Livermore, CA - Phase B - Stockton Community Based Outpatient Clinic - Offsite Road Improvement</a:t>
            </a:r>
          </a:p>
          <a:p>
            <a:pPr marL="342900" indent="-342900">
              <a:buFont typeface="+mj-lt"/>
              <a:buAutoNum type="alphaLcParenR"/>
            </a:pPr>
            <a:r>
              <a:rPr lang="en-US" sz="1500" dirty="0">
                <a:latin typeface="Arial" panose="020B0604020202020204" pitchFamily="34" charset="0"/>
                <a:cs typeface="Arial" panose="020B0604020202020204" pitchFamily="34" charset="0"/>
              </a:rPr>
              <a:t>Manhattan, NY - Medical Center - Flood Recovery</a:t>
            </a:r>
          </a:p>
          <a:p>
            <a:pPr marL="342900" indent="-342900">
              <a:buFont typeface="+mj-lt"/>
              <a:buAutoNum type="alphaLcParenR"/>
            </a:pPr>
            <a:r>
              <a:rPr lang="en-US" sz="1500" dirty="0">
                <a:latin typeface="Arial" panose="020B0604020202020204" pitchFamily="34" charset="0"/>
                <a:cs typeface="Arial" panose="020B0604020202020204" pitchFamily="34" charset="0"/>
              </a:rPr>
              <a:t>Manhattan, NY - Medical Center - 10 West Construction</a:t>
            </a:r>
          </a:p>
          <a:p>
            <a:pPr marL="342900" indent="-342900">
              <a:buFont typeface="+mj-lt"/>
              <a:buAutoNum type="alphaLcParenR"/>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75162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FA2994B-DC0A-4BF6-8EAC-7AD77ABA8503}"/>
              </a:ext>
            </a:extLst>
          </p:cNvPr>
          <p:cNvSpPr txBox="1">
            <a:spLocks/>
          </p:cNvSpPr>
          <p:nvPr/>
        </p:nvSpPr>
        <p:spPr>
          <a:xfrm>
            <a:off x="-1143" y="-25711"/>
            <a:ext cx="4573143" cy="1467631"/>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914400" fontAlgn="auto">
              <a:lnSpc>
                <a:spcPct val="90000"/>
              </a:lnSpc>
              <a:spcAft>
                <a:spcPts val="600"/>
              </a:spcAft>
              <a:buClrTx/>
              <a:buSzTx/>
              <a:tabLst/>
              <a:defRPr/>
            </a:pPr>
            <a:r>
              <a:rPr lang="en-US" sz="4100" dirty="0"/>
              <a:t>Speaker</a:t>
            </a:r>
          </a:p>
          <a:p>
            <a:pPr marL="0" marR="0" lvl="0" indent="0" algn="l" defTabSz="914400" fontAlgn="auto">
              <a:lnSpc>
                <a:spcPct val="90000"/>
              </a:lnSpc>
              <a:spcAft>
                <a:spcPts val="600"/>
              </a:spcAft>
              <a:buClrTx/>
              <a:buSzTx/>
              <a:tabLst/>
              <a:defRPr/>
            </a:pPr>
            <a:r>
              <a:rPr kumimoji="0" lang="en-US" sz="4100" b="0" i="0" u="none" strike="noStrike" cap="none" spc="0" normalizeH="0" baseline="0" noProof="0" dirty="0">
                <a:ln>
                  <a:noFill/>
                </a:ln>
                <a:effectLst/>
                <a:uLnTx/>
                <a:uFillTx/>
              </a:rPr>
              <a:t>Katrina Baptiste, Ph.D.</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64735" y="2101461"/>
            <a:ext cx="4272595" cy="3042039"/>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700" dirty="0"/>
              <a:t>Sports Teams: New Orleans Saints</a:t>
            </a:r>
          </a:p>
          <a:p>
            <a:pPr indent="-228600" defTabSz="914400">
              <a:lnSpc>
                <a:spcPct val="90000"/>
              </a:lnSpc>
              <a:buFont typeface="Arial" panose="020B0604020202020204" pitchFamily="34" charset="0"/>
              <a:buChar char="•"/>
            </a:pPr>
            <a:endParaRPr lang="en-US" sz="1700" dirty="0"/>
          </a:p>
          <a:p>
            <a:pPr indent="-228600" defTabSz="914400">
              <a:lnSpc>
                <a:spcPct val="90000"/>
              </a:lnSpc>
              <a:buFont typeface="Arial" panose="020B0604020202020204" pitchFamily="34" charset="0"/>
              <a:buChar char="•"/>
            </a:pPr>
            <a:r>
              <a:rPr lang="en-US" sz="1700" dirty="0"/>
              <a:t>Vacation Spots: Anywhere with clear blue water</a:t>
            </a:r>
          </a:p>
          <a:p>
            <a:pPr indent="-228600" defTabSz="914400">
              <a:lnSpc>
                <a:spcPct val="90000"/>
              </a:lnSpc>
              <a:buFont typeface="Arial" panose="020B0604020202020204" pitchFamily="34" charset="0"/>
              <a:buChar char="•"/>
            </a:pPr>
            <a:endParaRPr lang="en-US" sz="1700" dirty="0"/>
          </a:p>
          <a:p>
            <a:pPr indent="-228600" defTabSz="914400">
              <a:lnSpc>
                <a:spcPct val="90000"/>
              </a:lnSpc>
              <a:buFont typeface="Arial" panose="020B0604020202020204" pitchFamily="34" charset="0"/>
              <a:buChar char="•"/>
            </a:pPr>
            <a:r>
              <a:rPr lang="en-US" sz="1700" dirty="0"/>
              <a:t>Did you Know: I was an Army Ordnance Officer</a:t>
            </a:r>
          </a:p>
          <a:p>
            <a:pPr indent="-228600" defTabSz="914400">
              <a:lnSpc>
                <a:spcPct val="90000"/>
              </a:lnSpc>
              <a:buFont typeface="Arial" panose="020B0604020202020204" pitchFamily="34" charset="0"/>
              <a:buChar char="•"/>
            </a:pPr>
            <a:endParaRPr lang="en-US" sz="1700" dirty="0"/>
          </a:p>
          <a:p>
            <a:pPr indent="-228600" defTabSz="914400">
              <a:lnSpc>
                <a:spcPct val="90000"/>
              </a:lnSpc>
              <a:buFont typeface="Arial" panose="020B0604020202020204" pitchFamily="34" charset="0"/>
              <a:buChar char="•"/>
            </a:pPr>
            <a:r>
              <a:rPr lang="en-US" sz="1700" dirty="0"/>
              <a:t>Hobbies: Gardening, Cooking, and trying new red wines</a:t>
            </a:r>
          </a:p>
          <a:p>
            <a:pPr indent="-228600" defTabSz="914400">
              <a:lnSpc>
                <a:spcPct val="90000"/>
              </a:lnSpc>
              <a:buFont typeface="Arial" panose="020B0604020202020204" pitchFamily="34" charset="0"/>
              <a:buChar char="•"/>
            </a:pPr>
            <a:endParaRPr lang="en-US" sz="1700" dirty="0"/>
          </a:p>
          <a:p>
            <a:pPr lvl="1" indent="-228600" defTabSz="914400">
              <a:lnSpc>
                <a:spcPct val="90000"/>
              </a:lnSpc>
              <a:buFont typeface="Arial" panose="020B0604020202020204" pitchFamily="34" charset="0"/>
              <a:buChar char="•"/>
            </a:pPr>
            <a:endParaRPr lang="en-US" sz="1700" dirty="0"/>
          </a:p>
          <a:p>
            <a:pPr indent="-228600" defTabSz="914400">
              <a:lnSpc>
                <a:spcPct val="90000"/>
              </a:lnSpc>
              <a:buFont typeface="Arial" panose="020B0604020202020204" pitchFamily="34" charset="0"/>
              <a:buChar char="•"/>
            </a:pPr>
            <a:endParaRPr lang="en-US" sz="1700" dirty="0"/>
          </a:p>
          <a:p>
            <a:pPr lvl="1" indent="-228600" defTabSz="914400">
              <a:lnSpc>
                <a:spcPct val="90000"/>
              </a:lnSpc>
              <a:buFont typeface="Arial" panose="020B0604020202020204" pitchFamily="34" charset="0"/>
              <a:buChar char="•"/>
            </a:pPr>
            <a:endParaRPr lang="en-US" sz="1700" dirty="0"/>
          </a:p>
        </p:txBody>
      </p:sp>
      <p:pic>
        <p:nvPicPr>
          <p:cNvPr id="2" name="Picture 1">
            <a:extLst>
              <a:ext uri="{FF2B5EF4-FFF2-40B4-BE49-F238E27FC236}">
                <a16:creationId xmlns:a16="http://schemas.microsoft.com/office/drawing/2014/main" id="{2F251928-F736-6A7B-9468-4B05410C7018}"/>
              </a:ext>
            </a:extLst>
          </p:cNvPr>
          <p:cNvPicPr>
            <a:picLocks noChangeAspect="1"/>
          </p:cNvPicPr>
          <p:nvPr/>
        </p:nvPicPr>
        <p:blipFill rotWithShape="1">
          <a:blip r:embed="rId2"/>
          <a:srcRect t="11562" r="-3" b="701"/>
          <a:stretch/>
        </p:blipFill>
        <p:spPr>
          <a:xfrm>
            <a:off x="4236571" y="10"/>
            <a:ext cx="4906286" cy="488011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50799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DD0748-EF2B-4BFD-99B8-254639D3440D}"/>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30</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2AA6183-A0E3-4440-8E34-810B280F7C7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Interagency Agreement Orders Opportunities</a:t>
            </a:r>
          </a:p>
        </p:txBody>
      </p:sp>
      <p:sp>
        <p:nvSpPr>
          <p:cNvPr id="5" name="Content Placeholder 4">
            <a:extLst>
              <a:ext uri="{FF2B5EF4-FFF2-40B4-BE49-F238E27FC236}">
                <a16:creationId xmlns:a16="http://schemas.microsoft.com/office/drawing/2014/main" id="{86555315-3B24-4B3F-8E55-A144EFC8C691}"/>
              </a:ext>
            </a:extLst>
          </p:cNvPr>
          <p:cNvSpPr>
            <a:spLocks noGrp="1"/>
          </p:cNvSpPr>
          <p:nvPr>
            <p:ph idx="1"/>
          </p:nvPr>
        </p:nvSpPr>
        <p:spPr>
          <a:xfrm>
            <a:off x="0" y="491491"/>
            <a:ext cx="9144000" cy="4104077"/>
          </a:xfrm>
        </p:spPr>
        <p:txBody>
          <a:bodyPr>
            <a:normAutofit lnSpcReduction="10000"/>
          </a:bodyPr>
          <a:lstStyle/>
          <a:p>
            <a:pPr marL="0" indent="0">
              <a:buNone/>
            </a:pPr>
            <a:r>
              <a:rPr lang="en-US" sz="1800" b="1" dirty="0">
                <a:latin typeface="Arial" panose="020B0604020202020204" pitchFamily="34" charset="0"/>
                <a:cs typeface="Arial" panose="020B0604020202020204" pitchFamily="34" charset="0"/>
              </a:rPr>
              <a:t>Schematic/Design Development: </a:t>
            </a:r>
          </a:p>
          <a:p>
            <a:pPr marL="342900" indent="-342900">
              <a:buFont typeface="+mj-lt"/>
              <a:buAutoNum type="alphaLcParenR"/>
            </a:pPr>
            <a:r>
              <a:rPr lang="en-US" sz="1800" dirty="0">
                <a:latin typeface="Arial" panose="020B0604020202020204" pitchFamily="34" charset="0"/>
                <a:cs typeface="Arial" panose="020B0604020202020204" pitchFamily="34" charset="0"/>
              </a:rPr>
              <a:t>Seismically Upgrade and Renovate Building 2 and Replace Building 1</a:t>
            </a:r>
          </a:p>
          <a:p>
            <a:pPr marL="342900" indent="-342900">
              <a:buFont typeface="+mj-lt"/>
              <a:buAutoNum type="alphaLcParenR"/>
            </a:pPr>
            <a:r>
              <a:rPr lang="en-US" sz="1800" dirty="0">
                <a:latin typeface="Arial" panose="020B0604020202020204" pitchFamily="34" charset="0"/>
                <a:cs typeface="Arial" panose="020B0604020202020204" pitchFamily="34" charset="0"/>
              </a:rPr>
              <a:t>Portland, OR - Seismic Retrofit and Renovation</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Construction:</a:t>
            </a:r>
          </a:p>
          <a:p>
            <a:pPr marL="0" indent="0">
              <a:buNone/>
            </a:pPr>
            <a:endParaRPr lang="en-US" sz="1800" b="1" dirty="0">
              <a:latin typeface="Arial" panose="020B0604020202020204" pitchFamily="34" charset="0"/>
              <a:cs typeface="Arial" panose="020B0604020202020204" pitchFamily="34" charset="0"/>
            </a:endParaRPr>
          </a:p>
          <a:p>
            <a:pPr marL="342900" indent="-342900">
              <a:buFont typeface="+mj-lt"/>
              <a:buAutoNum type="alphaLcParenR"/>
            </a:pPr>
            <a:r>
              <a:rPr lang="en-US" sz="1800" dirty="0">
                <a:latin typeface="Arial" panose="020B0604020202020204" pitchFamily="34" charset="0"/>
                <a:cs typeface="Arial" panose="020B0604020202020204" pitchFamily="34" charset="0"/>
              </a:rPr>
              <a:t>Asheville, NC - Acquire Community Living Center and Renovate for Primary and Specialty Care Clinics</a:t>
            </a:r>
          </a:p>
          <a:p>
            <a:pPr marL="342900" indent="-342900">
              <a:buFont typeface="+mj-lt"/>
              <a:buAutoNum type="alphaLcParenR"/>
            </a:pPr>
            <a:r>
              <a:rPr lang="en-US" sz="1800" dirty="0">
                <a:latin typeface="Arial" panose="020B0604020202020204" pitchFamily="34" charset="0"/>
                <a:cs typeface="Arial" panose="020B0604020202020204" pitchFamily="34" charset="0"/>
              </a:rPr>
              <a:t>Gainesville, FL - Correct noncompliant Surgical, Emergency, Pharmacy and Sterile Process</a:t>
            </a:r>
          </a:p>
          <a:p>
            <a:pPr marL="342900" indent="-342900">
              <a:buFont typeface="+mj-lt"/>
              <a:buAutoNum type="alphaLcParenR"/>
            </a:pPr>
            <a:r>
              <a:rPr lang="en-US" sz="1800" dirty="0">
                <a:latin typeface="Arial" panose="020B0604020202020204" pitchFamily="34" charset="0"/>
                <a:cs typeface="Arial" panose="020B0604020202020204" pitchFamily="34" charset="0"/>
              </a:rPr>
              <a:t>Long Beach, CA - Spinal Cord Injury/Disease, Physical Medicine &amp; Rehabilitation, and Prosthetics Center</a:t>
            </a:r>
          </a:p>
          <a:p>
            <a:pPr marL="342900" indent="-342900">
              <a:buFont typeface="+mj-lt"/>
              <a:buAutoNum type="alphaLcParenR"/>
            </a:pPr>
            <a:r>
              <a:rPr lang="en-US" sz="1800" dirty="0">
                <a:latin typeface="Arial" panose="020B0604020202020204" pitchFamily="34" charset="0"/>
                <a:cs typeface="Arial" panose="020B0604020202020204" pitchFamily="34" charset="0"/>
              </a:rPr>
              <a:t>Perry Point, MD - Replacement Community Living Center. Perry Point Replacement CLC</a:t>
            </a:r>
          </a:p>
        </p:txBody>
      </p:sp>
    </p:spTree>
    <p:extLst>
      <p:ext uri="{BB962C8B-B14F-4D97-AF65-F5344CB8AC3E}">
        <p14:creationId xmlns:p14="http://schemas.microsoft.com/office/powerpoint/2010/main" val="114045948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F8BEEF-3A7B-4090-93F9-D398235F71B2}"/>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31</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300AC6A-6A72-4E5F-90EE-9C7C515B0A0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Interagency Agreement Orders Opportunities</a:t>
            </a:r>
          </a:p>
        </p:txBody>
      </p:sp>
      <p:sp>
        <p:nvSpPr>
          <p:cNvPr id="6" name="Content Placeholder 5">
            <a:extLst>
              <a:ext uri="{FF2B5EF4-FFF2-40B4-BE49-F238E27FC236}">
                <a16:creationId xmlns:a16="http://schemas.microsoft.com/office/drawing/2014/main" id="{5455F57F-DA8B-4345-9222-1AD26B9274BE}"/>
              </a:ext>
            </a:extLst>
          </p:cNvPr>
          <p:cNvSpPr>
            <a:spLocks noGrp="1"/>
          </p:cNvSpPr>
          <p:nvPr>
            <p:ph idx="1"/>
          </p:nvPr>
        </p:nvSpPr>
        <p:spPr>
          <a:xfrm>
            <a:off x="457200" y="491491"/>
            <a:ext cx="8229600" cy="4111146"/>
          </a:xfrm>
        </p:spPr>
        <p:txBody>
          <a:bodyPr/>
          <a:lstStyle/>
          <a:p>
            <a:pPr marL="385763" indent="-385763">
              <a:buFont typeface="+mj-lt"/>
              <a:buAutoNum type="alphaLcParenR"/>
            </a:pPr>
            <a:endParaRPr lang="en-US" dirty="0">
              <a:latin typeface="Arial" panose="020B0604020202020204" pitchFamily="34" charset="0"/>
              <a:cs typeface="Arial" panose="020B0604020202020204" pitchFamily="34" charset="0"/>
            </a:endParaRPr>
          </a:p>
          <a:p>
            <a:pPr marL="385763" indent="-385763">
              <a:buFont typeface="+mj-lt"/>
              <a:buAutoNum type="alphaLcParenR"/>
            </a:pP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2E8BFB6-B419-41D1-A7BE-DC1826213B88}"/>
              </a:ext>
            </a:extLst>
          </p:cNvPr>
          <p:cNvSpPr txBox="1"/>
          <p:nvPr/>
        </p:nvSpPr>
        <p:spPr>
          <a:xfrm>
            <a:off x="0" y="491491"/>
            <a:ext cx="9144000" cy="3831818"/>
          </a:xfrm>
          <a:prstGeom prst="rect">
            <a:avLst/>
          </a:prstGeom>
          <a:noFill/>
        </p:spPr>
        <p:txBody>
          <a:bodyPr wrap="square">
            <a:spAutoFit/>
          </a:bodyPr>
          <a:lstStyle/>
          <a:p>
            <a:pPr defTabSz="342900"/>
            <a:r>
              <a:rPr lang="en-US" sz="1500" b="1" dirty="0">
                <a:solidFill>
                  <a:srgbClr val="000000"/>
                </a:solidFill>
                <a:latin typeface="Arial" panose="020B0604020202020204" pitchFamily="34" charset="0"/>
                <a:cs typeface="Arial" panose="020B0604020202020204" pitchFamily="34" charset="0"/>
              </a:rPr>
              <a:t>Construction:</a:t>
            </a:r>
          </a:p>
          <a:p>
            <a:pPr defTabSz="342900">
              <a:spcBef>
                <a:spcPct val="20000"/>
              </a:spcBef>
              <a:defRPr/>
            </a:pPr>
            <a:endParaRPr lang="en-US" sz="1500" dirty="0">
              <a:solidFill>
                <a:srgbClr val="000000"/>
              </a:solidFill>
              <a:latin typeface="Arial" panose="020B0604020202020204" pitchFamily="34" charset="0"/>
              <a:cs typeface="Arial" panose="020B0604020202020204" pitchFamily="34" charset="0"/>
            </a:endParaRP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St. Cloud, MN - Residential Rehab Treatment Facility, St. Cloud, MN</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Tampa, FL - Spinal Cord Injury and Polytrauma Transitional Rehab Program Beds Building 38</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West Haven, CT - Construct New Surgical and Clinical Space Tower, Demolish Buildings 7, 8, 8.5 and 9</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San Diego, CA - RFP Development: Phase C Building 11 Renovation</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American Lake, WA - New Specialty Care Building 201, Renovation of Building 18 and Expansion of Parking Facilities</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Dallas, TX – Clinical Expansion for Mental Health (CEMH). Phase A CEMH Parking Garage</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Portland, OR - Seismic Retrofit and Renovation</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San Diego, CA - SCI and Seismic Building 11</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St. Louis (JC), MO - Replace Bed Tower, Clinical </a:t>
            </a:r>
            <a:r>
              <a:rPr lang="en-US" sz="1500" dirty="0" err="1">
                <a:solidFill>
                  <a:srgbClr val="000000"/>
                </a:solidFill>
                <a:latin typeface="Arial" panose="020B0604020202020204" pitchFamily="34" charset="0"/>
                <a:cs typeface="Arial" panose="020B0604020202020204" pitchFamily="34" charset="0"/>
              </a:rPr>
              <a:t>Bldg</a:t>
            </a:r>
            <a:r>
              <a:rPr lang="en-US" sz="1500" dirty="0">
                <a:solidFill>
                  <a:srgbClr val="000000"/>
                </a:solidFill>
                <a:latin typeface="Arial" panose="020B0604020202020204" pitchFamily="34" charset="0"/>
                <a:cs typeface="Arial" panose="020B0604020202020204" pitchFamily="34" charset="0"/>
              </a:rPr>
              <a:t> Expansion &amp; Parking Garage</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West Los Angeles, CA - Build new Critical Care Center, Central Utility Plant, Site Utilities </a:t>
            </a:r>
          </a:p>
        </p:txBody>
      </p:sp>
    </p:spTree>
    <p:extLst>
      <p:ext uri="{BB962C8B-B14F-4D97-AF65-F5344CB8AC3E}">
        <p14:creationId xmlns:p14="http://schemas.microsoft.com/office/powerpoint/2010/main" val="3307488052"/>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F8BEEF-3A7B-4090-93F9-D398235F71B2}"/>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32</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300AC6A-6A72-4E5F-90EE-9C7C515B0A0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Interagency Agreement Orders Opportunities</a:t>
            </a:r>
          </a:p>
        </p:txBody>
      </p:sp>
      <p:sp>
        <p:nvSpPr>
          <p:cNvPr id="6" name="Content Placeholder 5">
            <a:extLst>
              <a:ext uri="{FF2B5EF4-FFF2-40B4-BE49-F238E27FC236}">
                <a16:creationId xmlns:a16="http://schemas.microsoft.com/office/drawing/2014/main" id="{5455F57F-DA8B-4345-9222-1AD26B9274BE}"/>
              </a:ext>
            </a:extLst>
          </p:cNvPr>
          <p:cNvSpPr>
            <a:spLocks noGrp="1"/>
          </p:cNvSpPr>
          <p:nvPr>
            <p:ph idx="1"/>
          </p:nvPr>
        </p:nvSpPr>
        <p:spPr>
          <a:xfrm>
            <a:off x="457200" y="491491"/>
            <a:ext cx="8229600" cy="4111146"/>
          </a:xfrm>
        </p:spPr>
        <p:txBody>
          <a:bodyPr/>
          <a:lstStyle/>
          <a:p>
            <a:pPr marL="385763" indent="-385763">
              <a:buFont typeface="+mj-lt"/>
              <a:buAutoNum type="alphaLcParenR"/>
            </a:pPr>
            <a:endParaRPr lang="en-US" dirty="0">
              <a:latin typeface="Arial" panose="020B0604020202020204" pitchFamily="34" charset="0"/>
              <a:cs typeface="Arial" panose="020B0604020202020204" pitchFamily="34" charset="0"/>
            </a:endParaRPr>
          </a:p>
          <a:p>
            <a:pPr marL="385763" indent="-385763">
              <a:buFont typeface="+mj-lt"/>
              <a:buAutoNum type="alphaLcParenR"/>
            </a:pP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2E8BFB6-B419-41D1-A7BE-DC1826213B88}"/>
              </a:ext>
            </a:extLst>
          </p:cNvPr>
          <p:cNvSpPr txBox="1"/>
          <p:nvPr/>
        </p:nvSpPr>
        <p:spPr>
          <a:xfrm>
            <a:off x="1270932" y="491491"/>
            <a:ext cx="7873068" cy="3305520"/>
          </a:xfrm>
          <a:prstGeom prst="rect">
            <a:avLst/>
          </a:prstGeom>
          <a:noFill/>
        </p:spPr>
        <p:txBody>
          <a:bodyPr wrap="square">
            <a:spAutoFit/>
          </a:bodyPr>
          <a:lstStyle/>
          <a:p>
            <a:pPr defTabSz="342900">
              <a:spcBef>
                <a:spcPct val="20000"/>
              </a:spcBef>
              <a:defRPr/>
            </a:pPr>
            <a:endParaRPr lang="en-US" b="1" dirty="0">
              <a:solidFill>
                <a:srgbClr val="000000"/>
              </a:solidFill>
              <a:latin typeface="Arial" panose="020B0604020202020204" pitchFamily="34" charset="0"/>
              <a:cs typeface="Arial" panose="020B0604020202020204" pitchFamily="34" charset="0"/>
            </a:endParaRPr>
          </a:p>
          <a:p>
            <a:pPr defTabSz="342900">
              <a:spcBef>
                <a:spcPct val="20000"/>
              </a:spcBef>
              <a:defRPr/>
            </a:pPr>
            <a:endParaRPr lang="en-US" b="1" dirty="0">
              <a:solidFill>
                <a:srgbClr val="000000"/>
              </a:solidFill>
              <a:latin typeface="Arial" panose="020B0604020202020204" pitchFamily="34" charset="0"/>
              <a:cs typeface="Arial" panose="020B0604020202020204" pitchFamily="34" charset="0"/>
            </a:endParaRPr>
          </a:p>
          <a:p>
            <a:pPr defTabSz="342900">
              <a:spcBef>
                <a:spcPct val="20000"/>
              </a:spcBef>
              <a:defRPr/>
            </a:pPr>
            <a:endParaRPr lang="en-US" b="1" dirty="0">
              <a:solidFill>
                <a:srgbClr val="000000"/>
              </a:solidFill>
              <a:latin typeface="Arial" panose="020B0604020202020204" pitchFamily="34" charset="0"/>
              <a:cs typeface="Arial" panose="020B0604020202020204" pitchFamily="34" charset="0"/>
            </a:endParaRPr>
          </a:p>
          <a:p>
            <a:pPr defTabSz="342900">
              <a:spcBef>
                <a:spcPct val="20000"/>
              </a:spcBef>
              <a:defRPr/>
            </a:pPr>
            <a:r>
              <a:rPr lang="en-US" b="1" dirty="0">
                <a:solidFill>
                  <a:srgbClr val="000000"/>
                </a:solidFill>
                <a:latin typeface="Arial" panose="020B0604020202020204" pitchFamily="34" charset="0"/>
                <a:cs typeface="Arial" panose="020B0604020202020204" pitchFamily="34" charset="0"/>
              </a:rPr>
              <a:t>Design Build: </a:t>
            </a:r>
            <a:endParaRPr lang="en-US" dirty="0">
              <a:solidFill>
                <a:srgbClr val="000000"/>
              </a:solidFill>
              <a:latin typeface="Arial" panose="020B0604020202020204" pitchFamily="34" charset="0"/>
              <a:cs typeface="Arial" panose="020B0604020202020204" pitchFamily="34" charset="0"/>
            </a:endParaRPr>
          </a:p>
          <a:p>
            <a:pPr defTabSz="342900">
              <a:spcBef>
                <a:spcPct val="20000"/>
              </a:spcBef>
              <a:defRPr/>
            </a:pPr>
            <a:endParaRPr lang="en-US" sz="1500" dirty="0">
              <a:solidFill>
                <a:srgbClr val="000000"/>
              </a:solidFill>
              <a:latin typeface="Arial" panose="020B0604020202020204" pitchFamily="34" charset="0"/>
              <a:cs typeface="Arial" panose="020B0604020202020204" pitchFamily="34" charset="0"/>
            </a:endParaRP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San Juan - Correct Seismic Deficiencies at Building 16</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San Juan - Correct Seismic Deficiencies at Building 18</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San Juan - Correct Seismic Deficiencies at Building 24</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San Juan - Correct Seismic Deficiencies at Building 30</a:t>
            </a:r>
          </a:p>
          <a:p>
            <a:pPr marL="342900" indent="-342900" defTabSz="342900">
              <a:spcBef>
                <a:spcPct val="20000"/>
              </a:spcBef>
              <a:buFont typeface="+mj-lt"/>
              <a:buAutoNum type="alphaLcParenR"/>
              <a:defRPr/>
            </a:pPr>
            <a:r>
              <a:rPr lang="en-US" sz="1500" dirty="0">
                <a:solidFill>
                  <a:srgbClr val="000000"/>
                </a:solidFill>
                <a:latin typeface="Arial" panose="020B0604020202020204" pitchFamily="34" charset="0"/>
                <a:cs typeface="Arial" panose="020B0604020202020204" pitchFamily="34" charset="0"/>
              </a:rPr>
              <a:t>San Juan - Correct Seismic Deficiencies at Building 40</a:t>
            </a:r>
          </a:p>
          <a:p>
            <a:pPr marL="342900" indent="-342900" defTabSz="342900">
              <a:spcBef>
                <a:spcPct val="20000"/>
              </a:spcBef>
              <a:buFont typeface="+mj-lt"/>
              <a:buAutoNum type="alphaLcParenR"/>
              <a:defRPr/>
            </a:pPr>
            <a:endParaRPr lang="en-US" sz="15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9467293"/>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AA30DF-0A07-40CA-B4A2-826D964F9ECF}"/>
              </a:ext>
            </a:extLst>
          </p:cNvPr>
          <p:cNvSpPr>
            <a:spLocks noGrp="1"/>
          </p:cNvSpPr>
          <p:nvPr>
            <p:ph idx="1"/>
          </p:nvPr>
        </p:nvSpPr>
        <p:spPr>
          <a:xfrm>
            <a:off x="1428226" y="491490"/>
            <a:ext cx="7715774" cy="4114066"/>
          </a:xfrm>
        </p:spPr>
        <p:txBody>
          <a:bodyPr>
            <a:noAutofit/>
          </a:bodyPr>
          <a:lstStyle/>
          <a:p>
            <a:pPr marL="0" indent="0">
              <a:buNone/>
            </a:pPr>
            <a:endParaRPr lang="en-US" sz="1275" b="1" dirty="0">
              <a:latin typeface="Arial" panose="020B0604020202020204" pitchFamily="34" charset="0"/>
              <a:cs typeface="Arial" panose="020B0604020202020204" pitchFamily="34" charset="0"/>
            </a:endParaRPr>
          </a:p>
          <a:p>
            <a:pPr marL="0" indent="0">
              <a:buNone/>
            </a:pPr>
            <a:endParaRPr lang="en-US" sz="1275" b="1" dirty="0">
              <a:latin typeface="Arial" panose="020B0604020202020204" pitchFamily="34" charset="0"/>
              <a:cs typeface="Arial" panose="020B0604020202020204" pitchFamily="34" charset="0"/>
            </a:endParaRPr>
          </a:p>
          <a:p>
            <a:pPr marL="0" indent="0">
              <a:buNone/>
            </a:pPr>
            <a:endParaRPr lang="en-US" sz="1275" b="1" dirty="0">
              <a:latin typeface="Arial" panose="020B0604020202020204" pitchFamily="34" charset="0"/>
              <a:cs typeface="Arial" panose="020B0604020202020204" pitchFamily="34" charset="0"/>
            </a:endParaRPr>
          </a:p>
          <a:p>
            <a:pPr marL="0" indent="0">
              <a:buNone/>
            </a:pPr>
            <a:endParaRPr lang="en-US" sz="1275" b="1" dirty="0">
              <a:latin typeface="Arial" panose="020B0604020202020204" pitchFamily="34" charset="0"/>
              <a:cs typeface="Arial" panose="020B0604020202020204" pitchFamily="34" charset="0"/>
            </a:endParaRPr>
          </a:p>
          <a:p>
            <a:pPr marL="0" indent="0">
              <a:buNone/>
            </a:pPr>
            <a:endParaRPr lang="en-US" sz="1275" b="1" dirty="0">
              <a:latin typeface="Arial" panose="020B0604020202020204" pitchFamily="34" charset="0"/>
              <a:cs typeface="Arial" panose="020B0604020202020204" pitchFamily="34" charset="0"/>
            </a:endParaRPr>
          </a:p>
          <a:p>
            <a:pPr marL="0" indent="0">
              <a:buNone/>
            </a:pPr>
            <a:r>
              <a:rPr lang="en-US" sz="1275" b="1" dirty="0">
                <a:latin typeface="Arial" panose="020B0604020202020204" pitchFamily="34" charset="0"/>
                <a:cs typeface="Arial" panose="020B0604020202020204" pitchFamily="34" charset="0"/>
              </a:rPr>
              <a:t>Seismic Plus Up Design Build:</a:t>
            </a:r>
          </a:p>
          <a:p>
            <a:pPr marL="0" indent="0">
              <a:buNone/>
            </a:pPr>
            <a:endParaRPr lang="en-US" sz="1275" b="1" dirty="0">
              <a:latin typeface="Arial" panose="020B0604020202020204" pitchFamily="34" charset="0"/>
              <a:cs typeface="Arial" panose="020B0604020202020204" pitchFamily="34" charset="0"/>
            </a:endParaRPr>
          </a:p>
          <a:p>
            <a:pPr>
              <a:buFont typeface="+mj-lt"/>
              <a:buAutoNum type="alphaLcParenR"/>
            </a:pPr>
            <a:r>
              <a:rPr lang="en-US" sz="1275" dirty="0">
                <a:latin typeface="Arial" panose="020B0604020202020204" pitchFamily="34" charset="0"/>
                <a:cs typeface="Arial" panose="020B0604020202020204" pitchFamily="34" charset="0"/>
              </a:rPr>
              <a:t>San Juan, PR – Seismically Mitigate Main Hospital, </a:t>
            </a:r>
            <a:r>
              <a:rPr lang="en-US" sz="1275" dirty="0" err="1">
                <a:latin typeface="Arial" panose="020B0604020202020204" pitchFamily="34" charset="0"/>
                <a:cs typeface="Arial" panose="020B0604020202020204" pitchFamily="34" charset="0"/>
              </a:rPr>
              <a:t>Bldg</a:t>
            </a:r>
            <a:r>
              <a:rPr lang="en-US" sz="1275" dirty="0">
                <a:latin typeface="Arial" panose="020B0604020202020204" pitchFamily="34" charset="0"/>
                <a:cs typeface="Arial" panose="020B0604020202020204" pitchFamily="34" charset="0"/>
              </a:rPr>
              <a:t> 1</a:t>
            </a:r>
          </a:p>
          <a:p>
            <a:pPr>
              <a:buFont typeface="+mj-lt"/>
              <a:buAutoNum type="alphaLcParenR"/>
            </a:pPr>
            <a:r>
              <a:rPr lang="en-US" sz="1275" dirty="0">
                <a:latin typeface="Arial" panose="020B0604020202020204" pitchFamily="34" charset="0"/>
                <a:cs typeface="Arial" panose="020B0604020202020204" pitchFamily="34" charset="0"/>
              </a:rPr>
              <a:t>San Juan, PR – Seismically Mitigate Laundry, </a:t>
            </a:r>
            <a:r>
              <a:rPr lang="en-US" sz="1275" dirty="0" err="1">
                <a:latin typeface="Arial" panose="020B0604020202020204" pitchFamily="34" charset="0"/>
                <a:cs typeface="Arial" panose="020B0604020202020204" pitchFamily="34" charset="0"/>
              </a:rPr>
              <a:t>Bldg</a:t>
            </a:r>
            <a:r>
              <a:rPr lang="en-US" sz="1275" dirty="0">
                <a:latin typeface="Arial" panose="020B0604020202020204" pitchFamily="34" charset="0"/>
                <a:cs typeface="Arial" panose="020B0604020202020204" pitchFamily="34" charset="0"/>
              </a:rPr>
              <a:t> 2</a:t>
            </a:r>
          </a:p>
          <a:p>
            <a:pPr>
              <a:buFont typeface="+mj-lt"/>
              <a:buAutoNum type="alphaLcParenR"/>
            </a:pPr>
            <a:r>
              <a:rPr lang="en-US" sz="1275" dirty="0">
                <a:latin typeface="Arial" panose="020B0604020202020204" pitchFamily="34" charset="0"/>
                <a:cs typeface="Arial" panose="020B0604020202020204" pitchFamily="34" charset="0"/>
              </a:rPr>
              <a:t>San Juan, PR – Correct Seismic Deficiencies at Building 10</a:t>
            </a:r>
          </a:p>
          <a:p>
            <a:pPr>
              <a:buFont typeface="+mj-lt"/>
              <a:buAutoNum type="alphaLcParenR"/>
            </a:pPr>
            <a:r>
              <a:rPr lang="en-US" sz="1275" dirty="0">
                <a:latin typeface="Arial" panose="020B0604020202020204" pitchFamily="34" charset="0"/>
                <a:cs typeface="Arial" panose="020B0604020202020204" pitchFamily="34" charset="0"/>
              </a:rPr>
              <a:t>San Juan, PR – Correct Seismic Deficiencies at Building 26</a:t>
            </a:r>
          </a:p>
        </p:txBody>
      </p:sp>
      <p:sp>
        <p:nvSpPr>
          <p:cNvPr id="3" name="Slide Number Placeholder 2">
            <a:extLst>
              <a:ext uri="{FF2B5EF4-FFF2-40B4-BE49-F238E27FC236}">
                <a16:creationId xmlns:a16="http://schemas.microsoft.com/office/drawing/2014/main" id="{40FF59C6-A8BF-4C5F-AF2A-15C96CA41745}"/>
              </a:ext>
            </a:extLst>
          </p:cNvPr>
          <p:cNvSpPr>
            <a:spLocks noGrp="1"/>
          </p:cNvSpPr>
          <p:nvPr>
            <p:ph type="sldNum" sz="quarter" idx="12"/>
          </p:nvPr>
        </p:nvSpPr>
        <p:spPr/>
        <p:txBody>
          <a:bodyPr/>
          <a:lstStyle/>
          <a:p>
            <a:pPr defTabSz="342900"/>
            <a:fld id="{D983F1FA-211D-3044-9E35-958DFBC26156}" type="slidenum">
              <a:rPr lang="en-US" sz="1275">
                <a:solidFill>
                  <a:prstClr val="white"/>
                </a:solidFill>
                <a:latin typeface="Arial" panose="020B0604020202020204" pitchFamily="34" charset="0"/>
                <a:cs typeface="Arial" panose="020B0604020202020204" pitchFamily="34" charset="0"/>
              </a:rPr>
              <a:pPr defTabSz="342900"/>
              <a:t>33</a:t>
            </a:fld>
            <a:endParaRPr lang="en-US" sz="1275"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EBA75A3-46FC-4BE1-8928-C3247CA54FC2}"/>
              </a:ext>
            </a:extLst>
          </p:cNvPr>
          <p:cNvSpPr>
            <a:spLocks noGrp="1"/>
          </p:cNvSpPr>
          <p:nvPr>
            <p:ph type="title"/>
          </p:nvPr>
        </p:nvSpPr>
        <p:spPr/>
        <p:txBody>
          <a:bodyPr>
            <a:normAutofit/>
          </a:bodyPr>
          <a:lstStyle/>
          <a:p>
            <a:r>
              <a:rPr lang="en-US" sz="3000" dirty="0">
                <a:latin typeface="Arial" panose="020B0604020202020204" pitchFamily="34" charset="0"/>
                <a:cs typeface="Arial" panose="020B0604020202020204" pitchFamily="34" charset="0"/>
              </a:rPr>
              <a:t>Interagency Agreement Orders Opportunities</a:t>
            </a:r>
          </a:p>
        </p:txBody>
      </p:sp>
    </p:spTree>
    <p:extLst>
      <p:ext uri="{BB962C8B-B14F-4D97-AF65-F5344CB8AC3E}">
        <p14:creationId xmlns:p14="http://schemas.microsoft.com/office/powerpoint/2010/main" val="1590328254"/>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CA8062-DF08-4A6E-9276-D3C1C1568C40}"/>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34</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B99FAC3-4641-4601-9A54-94A78F04065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Major Construction Opportunities – NCA Projects</a:t>
            </a:r>
          </a:p>
        </p:txBody>
      </p:sp>
      <p:sp>
        <p:nvSpPr>
          <p:cNvPr id="15" name="Content Placeholder 14">
            <a:extLst>
              <a:ext uri="{FF2B5EF4-FFF2-40B4-BE49-F238E27FC236}">
                <a16:creationId xmlns:a16="http://schemas.microsoft.com/office/drawing/2014/main" id="{4D7A2BAE-4703-4E38-9137-CCB08CC233C0}"/>
              </a:ext>
            </a:extLst>
          </p:cNvPr>
          <p:cNvSpPr>
            <a:spLocks noGrp="1"/>
          </p:cNvSpPr>
          <p:nvPr>
            <p:ph idx="1"/>
          </p:nvPr>
        </p:nvSpPr>
        <p:spPr>
          <a:xfrm>
            <a:off x="0" y="491491"/>
            <a:ext cx="9144000" cy="4132358"/>
          </a:xfrm>
        </p:spPr>
        <p:txBody>
          <a:bodyPr>
            <a:normAutofit/>
          </a:bodyPr>
          <a:lstStyle/>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Land Acquisitions:</a:t>
            </a:r>
          </a:p>
          <a:p>
            <a:pPr marL="0" indent="0">
              <a:buNone/>
            </a:pPr>
            <a:endParaRPr lang="en-US" sz="1500" b="1" dirty="0">
              <a:latin typeface="Arial" panose="020B0604020202020204" pitchFamily="34" charset="0"/>
              <a:cs typeface="Arial" panose="020B0604020202020204" pitchFamily="34" charset="0"/>
            </a:endParaRPr>
          </a:p>
          <a:p>
            <a:pPr marL="557213" indent="-557213">
              <a:buFont typeface="+mj-lt"/>
              <a:buAutoNum type="alphaLcParenR"/>
            </a:pPr>
            <a:r>
              <a:rPr lang="en-US" sz="1500" dirty="0" err="1">
                <a:latin typeface="Arial" panose="020B0604020202020204" pitchFamily="34" charset="0"/>
                <a:cs typeface="Arial" panose="020B0604020202020204" pitchFamily="34" charset="0"/>
              </a:rPr>
              <a:t>Willimette</a:t>
            </a:r>
            <a:r>
              <a:rPr lang="en-US" sz="1500" dirty="0">
                <a:latin typeface="Arial" panose="020B0604020202020204" pitchFamily="34" charset="0"/>
                <a:cs typeface="Arial" panose="020B0604020202020204" pitchFamily="34" charset="0"/>
              </a:rPr>
              <a:t> OR - replacement Cemetery</a:t>
            </a:r>
          </a:p>
          <a:p>
            <a:pPr marL="557213" indent="-557213">
              <a:buFont typeface="+mj-lt"/>
              <a:buAutoNum type="alphaLcParenR"/>
            </a:pPr>
            <a:endParaRPr lang="en-US" sz="1500" dirty="0">
              <a:latin typeface="Arial" panose="020B0604020202020204" pitchFamily="34" charset="0"/>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Design Development: </a:t>
            </a:r>
          </a:p>
          <a:p>
            <a:pPr marL="0" indent="0">
              <a:buNone/>
            </a:pPr>
            <a:endParaRPr lang="en-US" sz="1500" b="1" dirty="0">
              <a:latin typeface="Arial" panose="020B0604020202020204" pitchFamily="34" charset="0"/>
              <a:cs typeface="Arial" panose="020B0604020202020204" pitchFamily="34" charset="0"/>
            </a:endParaRPr>
          </a:p>
          <a:p>
            <a:pPr marL="385763" indent="-385763">
              <a:buFont typeface="+mj-lt"/>
              <a:buAutoNum type="alphaLcParenR"/>
            </a:pPr>
            <a:r>
              <a:rPr lang="en-US" sz="1500" dirty="0">
                <a:latin typeface="Arial" panose="020B0604020202020204" pitchFamily="34" charset="0"/>
                <a:cs typeface="Arial" panose="020B0604020202020204" pitchFamily="34" charset="0"/>
              </a:rPr>
              <a:t>Chattanooga National Cemetery - Gravesite Expansion</a:t>
            </a:r>
          </a:p>
          <a:p>
            <a:pPr marL="385763" indent="-385763">
              <a:buFont typeface="+mj-lt"/>
              <a:buAutoNum type="alphaLcParenR"/>
            </a:pPr>
            <a:r>
              <a:rPr lang="en-US" sz="1500" dirty="0">
                <a:latin typeface="Arial" panose="020B0604020202020204" pitchFamily="34" charset="0"/>
                <a:cs typeface="Arial" panose="020B0604020202020204" pitchFamily="34" charset="0"/>
              </a:rPr>
              <a:t>Leavenworth National Cemetery - Phase 5 Gravesite Expansion and Cemetery Improvements</a:t>
            </a:r>
          </a:p>
          <a:p>
            <a:pPr marL="385763" indent="-385763">
              <a:buFont typeface="+mj-lt"/>
              <a:buAutoNum type="alphaLcParenR"/>
            </a:pPr>
            <a:r>
              <a:rPr lang="en-US" sz="1500" dirty="0">
                <a:latin typeface="Arial" panose="020B0604020202020204" pitchFamily="34" charset="0"/>
                <a:cs typeface="Arial" panose="020B0604020202020204" pitchFamily="34" charset="0"/>
              </a:rPr>
              <a:t>National Cemetery of the Alleghenies - Phase 4 Expansion and Cemetery Improvements</a:t>
            </a:r>
          </a:p>
          <a:p>
            <a:pPr marL="385763" indent="-385763">
              <a:buFont typeface="+mj-lt"/>
              <a:buAutoNum type="alphaLcParenR"/>
            </a:pPr>
            <a:r>
              <a:rPr lang="en-US" sz="1500" dirty="0">
                <a:latin typeface="Arial" panose="020B0604020202020204" pitchFamily="34" charset="0"/>
                <a:cs typeface="Arial" panose="020B0604020202020204" pitchFamily="34" charset="0"/>
              </a:rPr>
              <a:t>National Cemetery of the Pacific - Gravesite Expansion</a:t>
            </a:r>
          </a:p>
          <a:p>
            <a:pPr marL="385763" indent="-385763">
              <a:buFont typeface="+mj-lt"/>
              <a:buAutoNum type="alphaLcParenR"/>
            </a:pPr>
            <a:r>
              <a:rPr lang="en-US" sz="1500" dirty="0">
                <a:latin typeface="Arial" panose="020B0604020202020204" pitchFamily="34" charset="0"/>
                <a:cs typeface="Arial" panose="020B0604020202020204" pitchFamily="34" charset="0"/>
              </a:rPr>
              <a:t>Quantico National Cemetery - Phase 5 Gravesite Expansion and Cemetery Improvements</a:t>
            </a:r>
          </a:p>
          <a:p>
            <a:pPr marL="385763" indent="-385763">
              <a:buFont typeface="+mj-lt"/>
              <a:buAutoNum type="alphaLcParenR"/>
            </a:pPr>
            <a:r>
              <a:rPr lang="en-US" sz="1500" dirty="0">
                <a:latin typeface="Arial" panose="020B0604020202020204" pitchFamily="34" charset="0"/>
                <a:cs typeface="Arial" panose="020B0604020202020204" pitchFamily="34" charset="0"/>
              </a:rPr>
              <a:t>Riverside National Cemetery - Gravesite Expansion</a:t>
            </a:r>
            <a:endParaRPr lang="en-US" sz="1500" b="1"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180722"/>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EAEFDD-8429-4686-B3D3-DEE04485609A}"/>
              </a:ext>
            </a:extLst>
          </p:cNvPr>
          <p:cNvSpPr>
            <a:spLocks noGrp="1"/>
          </p:cNvSpPr>
          <p:nvPr>
            <p:ph idx="1"/>
          </p:nvPr>
        </p:nvSpPr>
        <p:spPr>
          <a:xfrm>
            <a:off x="0" y="491491"/>
            <a:ext cx="9144000" cy="4104077"/>
          </a:xfrm>
        </p:spPr>
        <p:txBody>
          <a:bodyPr>
            <a:normAutofit/>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Construction:</a:t>
            </a:r>
          </a:p>
          <a:p>
            <a:pPr marL="0" indent="0">
              <a:buNone/>
            </a:pPr>
            <a:endParaRPr lang="en-US" dirty="0">
              <a:latin typeface="Arial" panose="020B0604020202020204" pitchFamily="34" charset="0"/>
              <a:cs typeface="Arial" panose="020B0604020202020204" pitchFamily="34" charset="0"/>
            </a:endParaRPr>
          </a:p>
          <a:p>
            <a:pPr marL="385763" indent="-385763">
              <a:buFont typeface="+mj-lt"/>
              <a:buAutoNum type="alphaLcParenR"/>
            </a:pPr>
            <a:r>
              <a:rPr lang="en-US" dirty="0">
                <a:latin typeface="Arial" panose="020B0604020202020204" pitchFamily="34" charset="0"/>
                <a:cs typeface="Arial" panose="020B0604020202020204" pitchFamily="34" charset="0"/>
              </a:rPr>
              <a:t>Indiantown Gap National Cemetery - Phase 5 Expansion</a:t>
            </a:r>
          </a:p>
          <a:p>
            <a:pPr marL="385763" indent="-385763">
              <a:buFont typeface="+mj-lt"/>
              <a:buAutoNum type="alphaLcParenR"/>
            </a:pPr>
            <a:r>
              <a:rPr lang="en-US" dirty="0">
                <a:latin typeface="Arial" panose="020B0604020202020204" pitchFamily="34" charset="0"/>
                <a:cs typeface="Arial" panose="020B0604020202020204" pitchFamily="34" charset="0"/>
              </a:rPr>
              <a:t>Jefferson Barracks National Cemetery - Gravesite Expansion Sylvan Springs</a:t>
            </a:r>
          </a:p>
          <a:p>
            <a:pPr marL="385763" indent="-385763">
              <a:buFont typeface="+mj-lt"/>
              <a:buAutoNum type="alphaLcParenR"/>
            </a:pPr>
            <a:r>
              <a:rPr lang="en-US" dirty="0">
                <a:latin typeface="Arial" panose="020B0604020202020204" pitchFamily="34" charset="0"/>
                <a:cs typeface="Arial" panose="020B0604020202020204" pitchFamily="34" charset="0"/>
              </a:rPr>
              <a:t>Tahoma National Cemetery - Phase 3 Gravesite Expansion</a:t>
            </a:r>
          </a:p>
          <a:p>
            <a:pPr marL="385763" indent="-385763">
              <a:buFont typeface="+mj-lt"/>
              <a:buAutoNum type="alphaLcParenR"/>
            </a:pPr>
            <a:r>
              <a:rPr lang="en-US" dirty="0">
                <a:latin typeface="Arial" panose="020B0604020202020204" pitchFamily="34" charset="0"/>
                <a:cs typeface="Arial" panose="020B0604020202020204" pitchFamily="34" charset="0"/>
              </a:rPr>
              <a:t>Albuquerque-Area National Cemetery - Albuquerque-Area National Cemetery</a:t>
            </a:r>
          </a:p>
          <a:p>
            <a:pPr marL="0" indent="0">
              <a:buNone/>
            </a:pP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9D74BCC-906F-47ED-AA35-498DDB9B6332}"/>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35</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67F9CD0F-22DE-4D8B-B060-113AADD5371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Major Construction Opportunities – NCA Projects</a:t>
            </a:r>
          </a:p>
        </p:txBody>
      </p:sp>
    </p:spTree>
    <p:extLst>
      <p:ext uri="{BB962C8B-B14F-4D97-AF65-F5344CB8AC3E}">
        <p14:creationId xmlns:p14="http://schemas.microsoft.com/office/powerpoint/2010/main" val="2089521272"/>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3C6A8E-9425-4DDE-82DB-EEA291D52A3B}"/>
              </a:ext>
            </a:extLst>
          </p:cNvPr>
          <p:cNvSpPr>
            <a:spLocks noGrp="1"/>
          </p:cNvSpPr>
          <p:nvPr>
            <p:ph idx="1"/>
          </p:nvPr>
        </p:nvSpPr>
        <p:spPr>
          <a:xfrm>
            <a:off x="0" y="491490"/>
            <a:ext cx="9144000" cy="4097007"/>
          </a:xfrm>
        </p:spPr>
        <p:txBody>
          <a:bodyPr>
            <a:normAutofit lnSpcReduction="10000"/>
          </a:bodyPr>
          <a:lstStyle/>
          <a:p>
            <a:pPr marL="0" indent="0">
              <a:buNone/>
            </a:pPr>
            <a:r>
              <a:rPr lang="en-US" sz="2100" b="1" dirty="0">
                <a:latin typeface="Arial" panose="020B0604020202020204" pitchFamily="34" charset="0"/>
                <a:cs typeface="Arial" panose="020B0604020202020204" pitchFamily="34" charset="0"/>
              </a:rPr>
              <a:t>Project Books:</a:t>
            </a:r>
          </a:p>
          <a:p>
            <a:pPr marL="0" indent="0">
              <a:buNone/>
            </a:pPr>
            <a:endParaRPr lang="en-US" sz="2100" b="1" dirty="0">
              <a:latin typeface="Arial" panose="020B0604020202020204" pitchFamily="34" charset="0"/>
              <a:cs typeface="Arial" panose="020B0604020202020204" pitchFamily="34" charset="0"/>
            </a:endParaRPr>
          </a:p>
          <a:p>
            <a:pPr marL="385763" indent="-385763">
              <a:buFont typeface="+mj-lt"/>
              <a:buAutoNum type="alphaLcParenR"/>
            </a:pPr>
            <a:r>
              <a:rPr lang="en-US" sz="2100" dirty="0">
                <a:latin typeface="Arial" panose="020B0604020202020204" pitchFamily="34" charset="0"/>
                <a:cs typeface="Arial" panose="020B0604020202020204" pitchFamily="34" charset="0"/>
              </a:rPr>
              <a:t>Manchester, NH- Provide Seismic Bracing for Building 1</a:t>
            </a:r>
          </a:p>
          <a:p>
            <a:pPr marL="385763" indent="-385763">
              <a:buFont typeface="+mj-lt"/>
              <a:buAutoNum type="alphaLcParenR"/>
            </a:pPr>
            <a:r>
              <a:rPr lang="en-US" sz="2100" dirty="0">
                <a:latin typeface="Arial" panose="020B0604020202020204" pitchFamily="34" charset="0"/>
                <a:cs typeface="Arial" panose="020B0604020202020204" pitchFamily="34" charset="0"/>
              </a:rPr>
              <a:t>Nashville, TN - Correct Seismic Deficiencies for Building 1</a:t>
            </a:r>
          </a:p>
          <a:p>
            <a:pPr marL="385763" indent="-385763">
              <a:buFont typeface="+mj-lt"/>
              <a:buAutoNum type="alphaLcParenR"/>
            </a:pPr>
            <a:r>
              <a:rPr lang="en-US" sz="2100" dirty="0">
                <a:latin typeface="Arial" panose="020B0604020202020204" pitchFamily="34" charset="0"/>
                <a:cs typeface="Arial" panose="020B0604020202020204" pitchFamily="34" charset="0"/>
              </a:rPr>
              <a:t>North Little Rock, AR - Correct Seismic and Structural Deficiencies Building 66 (Outpatient Clinical Support)</a:t>
            </a:r>
          </a:p>
          <a:p>
            <a:pPr marL="385763" indent="-385763">
              <a:buFont typeface="+mj-lt"/>
              <a:buAutoNum type="alphaLcParenR"/>
            </a:pPr>
            <a:r>
              <a:rPr lang="en-US" sz="2100" dirty="0">
                <a:latin typeface="Arial" panose="020B0604020202020204" pitchFamily="34" charset="0"/>
                <a:cs typeface="Arial" panose="020B0604020202020204" pitchFamily="34" charset="0"/>
              </a:rPr>
              <a:t>North Little Rock, AR – Correct Seismic and Structural Deficiencies  Building 69 (Boiler Plant)</a:t>
            </a:r>
          </a:p>
          <a:p>
            <a:pPr marL="385763" indent="-385763">
              <a:buFont typeface="+mj-lt"/>
              <a:buAutoNum type="alphaLcParenR"/>
            </a:pPr>
            <a:r>
              <a:rPr lang="en-US" sz="2100" dirty="0">
                <a:latin typeface="Arial" panose="020B0604020202020204" pitchFamily="34" charset="0"/>
                <a:cs typeface="Arial" panose="020B0604020202020204" pitchFamily="34" charset="0"/>
              </a:rPr>
              <a:t>North Little Rock, AR – Correct Critical Seismic Deficiencies in Building 22 (Fire Station)</a:t>
            </a:r>
          </a:p>
          <a:p>
            <a:pPr marL="385763" indent="-385763">
              <a:buFont typeface="+mj-lt"/>
              <a:buAutoNum type="alphaLcParenR"/>
            </a:pPr>
            <a:r>
              <a:rPr lang="en-US" sz="2100" dirty="0">
                <a:latin typeface="Arial" panose="020B0604020202020204" pitchFamily="34" charset="0"/>
                <a:cs typeface="Arial" panose="020B0604020202020204" pitchFamily="34" charset="0"/>
              </a:rPr>
              <a:t>North Little Rock, AR –Correct Critical Seismic Deficiencies in Building 39 (Psychiatric Residential Rehab Dormitory)</a:t>
            </a:r>
            <a:endParaRPr lang="en-US" sz="2100" b="1" dirty="0">
              <a:latin typeface="Arial" panose="020B0604020202020204" pitchFamily="34" charset="0"/>
              <a:cs typeface="Arial" panose="020B0604020202020204" pitchFamily="34" charset="0"/>
            </a:endParaRPr>
          </a:p>
          <a:p>
            <a:pPr marL="385763" indent="-385763">
              <a:buFont typeface="+mj-lt"/>
              <a:buAutoNum type="alphaLcParenR"/>
            </a:pPr>
            <a:endParaRPr lang="en-US" sz="21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1D31199-4511-4EAF-81D0-F34B52F9E70D}"/>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36</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7F846ED-1272-4F5B-A99B-D57AC5D72AA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Seismic – VHA Opportunities </a:t>
            </a:r>
          </a:p>
        </p:txBody>
      </p:sp>
    </p:spTree>
    <p:extLst>
      <p:ext uri="{BB962C8B-B14F-4D97-AF65-F5344CB8AC3E}">
        <p14:creationId xmlns:p14="http://schemas.microsoft.com/office/powerpoint/2010/main" val="3610236306"/>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3C6A8E-9425-4DDE-82DB-EEA291D52A3B}"/>
              </a:ext>
            </a:extLst>
          </p:cNvPr>
          <p:cNvSpPr>
            <a:spLocks noGrp="1"/>
          </p:cNvSpPr>
          <p:nvPr>
            <p:ph idx="1"/>
          </p:nvPr>
        </p:nvSpPr>
        <p:spPr>
          <a:xfrm>
            <a:off x="1006679" y="491491"/>
            <a:ext cx="8137321" cy="4088898"/>
          </a:xfrm>
        </p:spPr>
        <p:txBody>
          <a:bodyPr>
            <a:normAutofit/>
          </a:bodyPr>
          <a:lstStyle/>
          <a:p>
            <a:pPr marL="0" indent="0">
              <a:buNone/>
            </a:pPr>
            <a:endParaRPr lang="en-US" sz="2100" b="1" dirty="0">
              <a:latin typeface="Arial" panose="020B0604020202020204" pitchFamily="34" charset="0"/>
              <a:cs typeface="Arial" panose="020B0604020202020204" pitchFamily="34" charset="0"/>
            </a:endParaRPr>
          </a:p>
          <a:p>
            <a:pPr marL="0" indent="0">
              <a:buNone/>
            </a:pPr>
            <a:r>
              <a:rPr lang="en-US" sz="2100" b="1" dirty="0">
                <a:latin typeface="Arial" panose="020B0604020202020204" pitchFamily="34" charset="0"/>
                <a:cs typeface="Arial" panose="020B0604020202020204" pitchFamily="34" charset="0"/>
              </a:rPr>
              <a:t>Project Books:</a:t>
            </a:r>
          </a:p>
          <a:p>
            <a:pPr marL="0" indent="0">
              <a:buNone/>
            </a:pPr>
            <a:endParaRPr lang="en-US" sz="2100" dirty="0">
              <a:latin typeface="Arial" panose="020B0604020202020204" pitchFamily="34" charset="0"/>
              <a:cs typeface="Arial" panose="020B0604020202020204" pitchFamily="34" charset="0"/>
            </a:endParaRPr>
          </a:p>
          <a:p>
            <a:pPr marL="385763" indent="-385763">
              <a:buFont typeface="+mj-lt"/>
              <a:buAutoNum type="alphaLcParenR"/>
            </a:pPr>
            <a:r>
              <a:rPr lang="en-US" sz="2100" dirty="0">
                <a:latin typeface="Arial" panose="020B0604020202020204" pitchFamily="34" charset="0"/>
                <a:cs typeface="Arial" panose="020B0604020202020204" pitchFamily="34" charset="0"/>
              </a:rPr>
              <a:t>Long Beach, CA – Seismic Retrofit of Building 7</a:t>
            </a:r>
          </a:p>
          <a:p>
            <a:pPr marL="385763" indent="-385763">
              <a:buFont typeface="+mj-lt"/>
              <a:buAutoNum type="alphaLcParenR"/>
            </a:pPr>
            <a:r>
              <a:rPr lang="en-US" sz="2100" dirty="0">
                <a:latin typeface="Arial" panose="020B0604020202020204" pitchFamily="34" charset="0"/>
                <a:cs typeface="Arial" panose="020B0604020202020204" pitchFamily="34" charset="0"/>
              </a:rPr>
              <a:t>Long Beach, CA – Seismic Retrofit of Building 2</a:t>
            </a:r>
          </a:p>
          <a:p>
            <a:pPr marL="385763" indent="-385763">
              <a:buFont typeface="+mj-lt"/>
              <a:buAutoNum type="alphaLcParenR"/>
            </a:pPr>
            <a:r>
              <a:rPr lang="en-US" sz="2100" dirty="0">
                <a:latin typeface="Arial" panose="020B0604020202020204" pitchFamily="34" charset="0"/>
                <a:cs typeface="Arial" panose="020B0604020202020204" pitchFamily="34" charset="0"/>
              </a:rPr>
              <a:t>Long Beach, CA – Provide Seismic Bracing for Building 1</a:t>
            </a:r>
          </a:p>
          <a:p>
            <a:pPr marL="0" indent="0">
              <a:buNone/>
            </a:pPr>
            <a:endParaRPr lang="en-US" sz="2100" b="1" dirty="0">
              <a:latin typeface="Arial" panose="020B0604020202020204" pitchFamily="34" charset="0"/>
              <a:cs typeface="Arial" panose="020B0604020202020204" pitchFamily="34" charset="0"/>
            </a:endParaRPr>
          </a:p>
          <a:p>
            <a:pPr marL="0" indent="0">
              <a:buNone/>
            </a:pPr>
            <a:r>
              <a:rPr lang="en-US" sz="2100" b="1" dirty="0">
                <a:latin typeface="Arial" panose="020B0604020202020204" pitchFamily="34" charset="0"/>
                <a:cs typeface="Arial" panose="020B0604020202020204" pitchFamily="34" charset="0"/>
              </a:rPr>
              <a:t>Design Build:</a:t>
            </a:r>
          </a:p>
          <a:p>
            <a:pPr marL="0" indent="0">
              <a:buNone/>
            </a:pPr>
            <a:endParaRPr lang="en-US" sz="2100" dirty="0">
              <a:latin typeface="Arial" panose="020B0604020202020204" pitchFamily="34" charset="0"/>
              <a:cs typeface="Arial" panose="020B0604020202020204" pitchFamily="34" charset="0"/>
            </a:endParaRPr>
          </a:p>
          <a:p>
            <a:pPr marL="385763" indent="-385763">
              <a:buFont typeface="+mj-lt"/>
              <a:buAutoNum type="alphaLcParenR"/>
            </a:pPr>
            <a:r>
              <a:rPr lang="en-US" sz="2100" dirty="0" err="1">
                <a:latin typeface="Arial" panose="020B0604020202020204" pitchFamily="34" charset="0"/>
                <a:cs typeface="Arial" panose="020B0604020202020204" pitchFamily="34" charset="0"/>
              </a:rPr>
              <a:t>Roseburg,OR</a:t>
            </a:r>
            <a:endParaRPr lang="en-US" sz="21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1D31199-4511-4EAF-81D0-F34B52F9E70D}"/>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37</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7F846ED-1272-4F5B-A99B-D57AC5D72AA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Seismic – VHA Opportunities </a:t>
            </a:r>
          </a:p>
        </p:txBody>
      </p:sp>
    </p:spTree>
    <p:extLst>
      <p:ext uri="{BB962C8B-B14F-4D97-AF65-F5344CB8AC3E}">
        <p14:creationId xmlns:p14="http://schemas.microsoft.com/office/powerpoint/2010/main" val="436775732"/>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3C6A8E-9425-4DDE-82DB-EEA291D52A3B}"/>
              </a:ext>
            </a:extLst>
          </p:cNvPr>
          <p:cNvSpPr>
            <a:spLocks noGrp="1"/>
          </p:cNvSpPr>
          <p:nvPr>
            <p:ph idx="1"/>
          </p:nvPr>
        </p:nvSpPr>
        <p:spPr>
          <a:xfrm>
            <a:off x="0" y="491491"/>
            <a:ext cx="9144000" cy="4088898"/>
          </a:xfrm>
        </p:spPr>
        <p:txBody>
          <a:bodyPr>
            <a:normAutofit fontScale="92500" lnSpcReduction="20000"/>
          </a:bodyPr>
          <a:lstStyle/>
          <a:p>
            <a:pPr marL="0" indent="0">
              <a:buNone/>
            </a:pPr>
            <a:r>
              <a:rPr lang="en-US" sz="2100" b="1" dirty="0">
                <a:latin typeface="Arial" panose="020B0604020202020204" pitchFamily="34" charset="0"/>
                <a:cs typeface="Arial" panose="020B0604020202020204" pitchFamily="34" charset="0"/>
              </a:rPr>
              <a:t>Project Books:</a:t>
            </a:r>
          </a:p>
          <a:p>
            <a:pPr marL="0" indent="0">
              <a:buNone/>
            </a:pPr>
            <a:endParaRPr lang="en-US" sz="2100" dirty="0">
              <a:latin typeface="Arial" panose="020B0604020202020204" pitchFamily="34" charset="0"/>
              <a:cs typeface="Arial" panose="020B0604020202020204" pitchFamily="34" charset="0"/>
            </a:endParaRPr>
          </a:p>
          <a:p>
            <a:pPr marL="385763" indent="-385763">
              <a:buFont typeface="+mj-lt"/>
              <a:buAutoNum type="alphaLcParenR"/>
            </a:pPr>
            <a:r>
              <a:rPr lang="en-US" sz="2100" dirty="0">
                <a:latin typeface="Arial" panose="020B0604020202020204" pitchFamily="34" charset="0"/>
                <a:cs typeface="Arial" panose="020B0604020202020204" pitchFamily="34" charset="0"/>
              </a:rPr>
              <a:t>Long Beach, CA – Seismic Retrofit of Building 7</a:t>
            </a:r>
          </a:p>
          <a:p>
            <a:pPr marL="385763" indent="-385763">
              <a:buFont typeface="+mj-lt"/>
              <a:buAutoNum type="alphaLcParenR"/>
            </a:pPr>
            <a:r>
              <a:rPr lang="en-US" sz="2100" dirty="0">
                <a:latin typeface="Arial" panose="020B0604020202020204" pitchFamily="34" charset="0"/>
                <a:cs typeface="Arial" panose="020B0604020202020204" pitchFamily="34" charset="0"/>
              </a:rPr>
              <a:t>Long Beach, CA – Seismic Retrofit of Building 2</a:t>
            </a:r>
          </a:p>
          <a:p>
            <a:pPr marL="385763" indent="-385763">
              <a:buFont typeface="+mj-lt"/>
              <a:buAutoNum type="alphaLcParenR"/>
            </a:pPr>
            <a:r>
              <a:rPr lang="en-US" sz="2100" dirty="0">
                <a:latin typeface="Arial" panose="020B0604020202020204" pitchFamily="34" charset="0"/>
                <a:cs typeface="Arial" panose="020B0604020202020204" pitchFamily="34" charset="0"/>
              </a:rPr>
              <a:t>Long Beach, CA – Provide Seismic Bracing for Building 1</a:t>
            </a:r>
          </a:p>
          <a:p>
            <a:pPr marL="0" indent="0">
              <a:buNone/>
            </a:pPr>
            <a:endParaRPr lang="en-US" sz="2100" b="1" dirty="0">
              <a:latin typeface="Arial" panose="020B0604020202020204" pitchFamily="34" charset="0"/>
              <a:cs typeface="Arial" panose="020B0604020202020204" pitchFamily="34" charset="0"/>
            </a:endParaRPr>
          </a:p>
          <a:p>
            <a:pPr marL="0" indent="0">
              <a:buNone/>
            </a:pPr>
            <a:r>
              <a:rPr lang="en-US" sz="2100" b="1" dirty="0">
                <a:latin typeface="Arial" panose="020B0604020202020204" pitchFamily="34" charset="0"/>
                <a:cs typeface="Arial" panose="020B0604020202020204" pitchFamily="34" charset="0"/>
              </a:rPr>
              <a:t>Design:</a:t>
            </a:r>
          </a:p>
          <a:p>
            <a:pPr marL="0" indent="0">
              <a:buNone/>
            </a:pPr>
            <a:endParaRPr lang="en-US" sz="2100" dirty="0">
              <a:latin typeface="Arial" panose="020B0604020202020204" pitchFamily="34" charset="0"/>
              <a:cs typeface="Arial" panose="020B0604020202020204" pitchFamily="34" charset="0"/>
            </a:endParaRPr>
          </a:p>
          <a:p>
            <a:pPr marL="385763" indent="-385763">
              <a:buFont typeface="+mj-lt"/>
              <a:buAutoNum type="alphaLcParenR"/>
            </a:pPr>
            <a:r>
              <a:rPr lang="en-US" sz="2100" dirty="0">
                <a:latin typeface="Arial" panose="020B0604020202020204" pitchFamily="34" charset="0"/>
                <a:cs typeface="Arial" panose="020B0604020202020204" pitchFamily="34" charset="0"/>
              </a:rPr>
              <a:t>Roseburg, OR – Seismic Retrofit </a:t>
            </a:r>
            <a:r>
              <a:rPr lang="en-US" sz="2100" dirty="0" err="1">
                <a:latin typeface="Arial" panose="020B0604020202020204" pitchFamily="34" charset="0"/>
                <a:cs typeface="Arial" panose="020B0604020202020204" pitchFamily="34" charset="0"/>
              </a:rPr>
              <a:t>Bldg</a:t>
            </a:r>
            <a:r>
              <a:rPr lang="en-US" sz="2100" dirty="0">
                <a:latin typeface="Arial" panose="020B0604020202020204" pitchFamily="34" charset="0"/>
                <a:cs typeface="Arial" panose="020B0604020202020204" pitchFamily="34" charset="0"/>
              </a:rPr>
              <a:t> 11 Laundry</a:t>
            </a:r>
          </a:p>
          <a:p>
            <a:pPr marL="385763" indent="-385763">
              <a:buFont typeface="+mj-lt"/>
              <a:buAutoNum type="alphaLcParenR"/>
            </a:pPr>
            <a:r>
              <a:rPr lang="en-US" sz="2100" dirty="0">
                <a:latin typeface="Arial" panose="020B0604020202020204" pitchFamily="34" charset="0"/>
                <a:cs typeface="Arial" panose="020B0604020202020204" pitchFamily="34" charset="0"/>
              </a:rPr>
              <a:t>Roseburg, OR – Seismic Retrofit </a:t>
            </a:r>
            <a:r>
              <a:rPr lang="en-US" sz="2100" dirty="0" err="1">
                <a:latin typeface="Arial" panose="020B0604020202020204" pitchFamily="34" charset="0"/>
                <a:cs typeface="Arial" panose="020B0604020202020204" pitchFamily="34" charset="0"/>
              </a:rPr>
              <a:t>Bldg</a:t>
            </a:r>
            <a:r>
              <a:rPr lang="en-US" sz="2100" dirty="0">
                <a:latin typeface="Arial" panose="020B0604020202020204" pitchFamily="34" charset="0"/>
                <a:cs typeface="Arial" panose="020B0604020202020204" pitchFamily="34" charset="0"/>
              </a:rPr>
              <a:t> 13 Warehouse</a:t>
            </a:r>
          </a:p>
          <a:p>
            <a:pPr marL="385763" indent="-385763">
              <a:buFont typeface="+mj-lt"/>
              <a:buAutoNum type="alphaLcParenR"/>
            </a:pPr>
            <a:r>
              <a:rPr lang="en-US" sz="2100" dirty="0">
                <a:latin typeface="Arial" panose="020B0604020202020204" pitchFamily="34" charset="0"/>
                <a:cs typeface="Arial" panose="020B0604020202020204" pitchFamily="34" charset="0"/>
              </a:rPr>
              <a:t>Roseburg, OR – Seismic Retrofit </a:t>
            </a:r>
            <a:r>
              <a:rPr lang="en-US" sz="2100" dirty="0" err="1">
                <a:latin typeface="Arial" panose="020B0604020202020204" pitchFamily="34" charset="0"/>
                <a:cs typeface="Arial" panose="020B0604020202020204" pitchFamily="34" charset="0"/>
              </a:rPr>
              <a:t>Bldg</a:t>
            </a:r>
            <a:r>
              <a:rPr lang="en-US" sz="2100" dirty="0">
                <a:latin typeface="Arial" panose="020B0604020202020204" pitchFamily="34" charset="0"/>
                <a:cs typeface="Arial" panose="020B0604020202020204" pitchFamily="34" charset="0"/>
              </a:rPr>
              <a:t> 16 Chapel and Auditorium</a:t>
            </a:r>
          </a:p>
          <a:p>
            <a:pPr marL="385763" indent="-385763">
              <a:buFont typeface="+mj-lt"/>
              <a:buAutoNum type="alphaLcParenR"/>
            </a:pPr>
            <a:r>
              <a:rPr lang="en-US" sz="2100" dirty="0">
                <a:latin typeface="Arial" panose="020B0604020202020204" pitchFamily="34" charset="0"/>
                <a:cs typeface="Arial" panose="020B0604020202020204" pitchFamily="34" charset="0"/>
              </a:rPr>
              <a:t>Albuquerque, NM – Seismically Mitigate Research-Rehabilitation Building, </a:t>
            </a:r>
            <a:r>
              <a:rPr lang="en-US" sz="2100" dirty="0" err="1">
                <a:latin typeface="Arial" panose="020B0604020202020204" pitchFamily="34" charset="0"/>
                <a:cs typeface="Arial" panose="020B0604020202020204" pitchFamily="34" charset="0"/>
              </a:rPr>
              <a:t>Bldg</a:t>
            </a:r>
            <a:r>
              <a:rPr lang="en-US" sz="2100" dirty="0">
                <a:latin typeface="Arial" panose="020B0604020202020204" pitchFamily="34" charset="0"/>
                <a:cs typeface="Arial" panose="020B0604020202020204" pitchFamily="34" charset="0"/>
              </a:rPr>
              <a:t> 11</a:t>
            </a:r>
          </a:p>
        </p:txBody>
      </p:sp>
      <p:sp>
        <p:nvSpPr>
          <p:cNvPr id="3" name="Slide Number Placeholder 2">
            <a:extLst>
              <a:ext uri="{FF2B5EF4-FFF2-40B4-BE49-F238E27FC236}">
                <a16:creationId xmlns:a16="http://schemas.microsoft.com/office/drawing/2014/main" id="{D1D31199-4511-4EAF-81D0-F34B52F9E70D}"/>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38</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7F846ED-1272-4F5B-A99B-D57AC5D72AA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Seismic – VHA Opportunities </a:t>
            </a:r>
          </a:p>
        </p:txBody>
      </p:sp>
    </p:spTree>
    <p:extLst>
      <p:ext uri="{BB962C8B-B14F-4D97-AF65-F5344CB8AC3E}">
        <p14:creationId xmlns:p14="http://schemas.microsoft.com/office/powerpoint/2010/main" val="1667931700"/>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3C6A8E-9425-4DDE-82DB-EEA291D52A3B}"/>
              </a:ext>
            </a:extLst>
          </p:cNvPr>
          <p:cNvSpPr>
            <a:spLocks noGrp="1"/>
          </p:cNvSpPr>
          <p:nvPr>
            <p:ph idx="1"/>
          </p:nvPr>
        </p:nvSpPr>
        <p:spPr>
          <a:xfrm>
            <a:off x="0" y="491491"/>
            <a:ext cx="9144000" cy="4088898"/>
          </a:xfrm>
        </p:spPr>
        <p:txBody>
          <a:bodyPr>
            <a:normAutofit/>
          </a:bodyPr>
          <a:lstStyle/>
          <a:p>
            <a:pPr marL="0" indent="0">
              <a:buNone/>
            </a:pPr>
            <a:endParaRPr lang="en-US" sz="2100" b="1" dirty="0">
              <a:latin typeface="Arial" panose="020B0604020202020204" pitchFamily="34" charset="0"/>
              <a:cs typeface="Arial" panose="020B0604020202020204" pitchFamily="34" charset="0"/>
            </a:endParaRPr>
          </a:p>
          <a:p>
            <a:pPr marL="0" indent="0">
              <a:buNone/>
            </a:pPr>
            <a:r>
              <a:rPr lang="en-US" sz="2100" b="1" dirty="0">
                <a:latin typeface="Arial" panose="020B0604020202020204" pitchFamily="34" charset="0"/>
                <a:cs typeface="Arial" panose="020B0604020202020204" pitchFamily="34" charset="0"/>
              </a:rPr>
              <a:t>Design Build:</a:t>
            </a:r>
          </a:p>
          <a:p>
            <a:pPr marL="0" indent="0">
              <a:buNone/>
            </a:pPr>
            <a:endParaRPr lang="en-US" sz="2100" dirty="0">
              <a:latin typeface="Arial" panose="020B0604020202020204" pitchFamily="34" charset="0"/>
              <a:cs typeface="Arial" panose="020B0604020202020204" pitchFamily="34" charset="0"/>
            </a:endParaRPr>
          </a:p>
          <a:p>
            <a:pPr marL="385763" indent="-385763">
              <a:buFont typeface="+mj-lt"/>
              <a:buAutoNum type="alphaLcParenR"/>
            </a:pPr>
            <a:r>
              <a:rPr lang="en-US" sz="2100" dirty="0">
                <a:latin typeface="Arial" panose="020B0604020202020204" pitchFamily="34" charset="0"/>
                <a:cs typeface="Arial" panose="020B0604020202020204" pitchFamily="34" charset="0"/>
              </a:rPr>
              <a:t>Menlo Park, CA – Retrofit Seismically Deficient B114, Boiler House</a:t>
            </a:r>
          </a:p>
          <a:p>
            <a:pPr marL="385763" indent="-385763">
              <a:buFont typeface="+mj-lt"/>
              <a:buAutoNum type="alphaLcParenR"/>
            </a:pPr>
            <a:r>
              <a:rPr lang="en-US" sz="2100" dirty="0">
                <a:latin typeface="Arial" panose="020B0604020202020204" pitchFamily="34" charset="0"/>
                <a:cs typeface="Arial" panose="020B0604020202020204" pitchFamily="34" charset="0"/>
              </a:rPr>
              <a:t>Palo Alto, CA – Solicitation for DB contract-Seismic Retrofit Seismically Deficient Building 40, Boiler House</a:t>
            </a:r>
          </a:p>
          <a:p>
            <a:pPr marL="385763" indent="-385763">
              <a:buFont typeface="+mj-lt"/>
              <a:buAutoNum type="alphaLcParenR"/>
            </a:pPr>
            <a:endParaRPr lang="en-US" sz="2100" dirty="0">
              <a:latin typeface="Arial" panose="020B0604020202020204" pitchFamily="34" charset="0"/>
              <a:cs typeface="Arial" panose="020B0604020202020204" pitchFamily="34" charset="0"/>
            </a:endParaRPr>
          </a:p>
          <a:p>
            <a:pPr marL="0" indent="0">
              <a:buNone/>
            </a:pPr>
            <a:r>
              <a:rPr lang="en-US" sz="2100" b="1" dirty="0">
                <a:latin typeface="Arial" panose="020B0604020202020204" pitchFamily="34" charset="0"/>
                <a:cs typeface="Arial" panose="020B0604020202020204" pitchFamily="34" charset="0"/>
              </a:rPr>
              <a:t>Construction:</a:t>
            </a:r>
            <a:endParaRPr lang="en-US" sz="2100" dirty="0">
              <a:latin typeface="Arial" panose="020B0604020202020204" pitchFamily="34" charset="0"/>
              <a:cs typeface="Arial" panose="020B0604020202020204" pitchFamily="34" charset="0"/>
            </a:endParaRPr>
          </a:p>
          <a:p>
            <a:pPr marL="0" indent="0">
              <a:buNone/>
            </a:pPr>
            <a:endParaRPr lang="en-US" sz="2100" dirty="0">
              <a:latin typeface="Arial" panose="020B0604020202020204" pitchFamily="34" charset="0"/>
              <a:cs typeface="Arial" panose="020B0604020202020204" pitchFamily="34" charset="0"/>
            </a:endParaRPr>
          </a:p>
          <a:p>
            <a:pPr marL="385763" indent="-385763">
              <a:buFont typeface="+mj-lt"/>
              <a:buAutoNum type="alphaLcParenR"/>
            </a:pPr>
            <a:r>
              <a:rPr lang="en-US" sz="2100" dirty="0">
                <a:latin typeface="Arial" panose="020B0604020202020204" pitchFamily="34" charset="0"/>
                <a:cs typeface="Arial" panose="020B0604020202020204" pitchFamily="34" charset="0"/>
              </a:rPr>
              <a:t>Reno, NV – Replace Seismically Deficient Boiler Plant, </a:t>
            </a:r>
            <a:r>
              <a:rPr lang="en-US" sz="2100" dirty="0" err="1">
                <a:latin typeface="Arial" panose="020B0604020202020204" pitchFamily="34" charset="0"/>
                <a:cs typeface="Arial" panose="020B0604020202020204" pitchFamily="34" charset="0"/>
              </a:rPr>
              <a:t>Bldg</a:t>
            </a:r>
            <a:r>
              <a:rPr lang="en-US" sz="2100" dirty="0">
                <a:latin typeface="Arial" panose="020B0604020202020204" pitchFamily="34" charset="0"/>
                <a:cs typeface="Arial" panose="020B0604020202020204" pitchFamily="34" charset="0"/>
              </a:rPr>
              <a:t> 8</a:t>
            </a:r>
          </a:p>
          <a:p>
            <a:pPr marL="385763" indent="-385763">
              <a:buFont typeface="+mj-lt"/>
              <a:buAutoNum type="alphaLcParenR"/>
            </a:pPr>
            <a:endParaRPr lang="en-US" sz="2100" dirty="0">
              <a:latin typeface="Arial" panose="020B0604020202020204" pitchFamily="34" charset="0"/>
              <a:cs typeface="Arial" panose="020B0604020202020204" pitchFamily="34" charset="0"/>
            </a:endParaRPr>
          </a:p>
          <a:p>
            <a:pPr marL="0" indent="0">
              <a:buNone/>
            </a:pPr>
            <a:endParaRPr lang="en-US" sz="2100" b="1" dirty="0">
              <a:highlight>
                <a:srgbClr val="FFFF00"/>
              </a:highligh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1D31199-4511-4EAF-81D0-F34B52F9E70D}"/>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39</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7F846ED-1272-4F5B-A99B-D57AC5D72AA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Seismic – VHA Opportunities </a:t>
            </a:r>
          </a:p>
        </p:txBody>
      </p:sp>
    </p:spTree>
    <p:extLst>
      <p:ext uri="{BB962C8B-B14F-4D97-AF65-F5344CB8AC3E}">
        <p14:creationId xmlns:p14="http://schemas.microsoft.com/office/powerpoint/2010/main" val="298862381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1"/>
            <a:ext cx="8229600" cy="3394472"/>
          </a:xfrm>
        </p:spPr>
        <p:txBody>
          <a:bodyPr>
            <a:normAutofit/>
          </a:bodyPr>
          <a:lstStyle/>
          <a:p>
            <a:pPr marL="352425" marR="0" lvl="0" indent="-342900" algn="l" defTabSz="342892" rtl="0" eaLnBrk="1" fontAlgn="auto" latinLnBrk="0" hangingPunct="1">
              <a:lnSpc>
                <a:spcPct val="100000"/>
              </a:lnSpc>
              <a:spcBef>
                <a:spcPts val="578"/>
              </a:spcBef>
              <a:spcAft>
                <a:spcPts val="450"/>
              </a:spcAft>
              <a:buClrTx/>
              <a:buSzTx/>
              <a:buFont typeface="Wingdings" panose="05000000000000000000" pitchFamily="2" charset="2"/>
              <a:buChar char="Ø"/>
              <a:tabLst>
                <a:tab pos="267176" algn="l"/>
              </a:tabLst>
              <a:defRPr/>
            </a:pPr>
            <a:r>
              <a:rPr kumimoji="0" lang="en-US" sz="1800" b="0" i="0" u="none" strike="noStrike" kern="1200" cap="none" spc="0" normalizeH="0" baseline="0" noProof="0" dirty="0">
                <a:ln>
                  <a:noFill/>
                </a:ln>
                <a:solidFill>
                  <a:srgbClr val="284A74"/>
                </a:solidFill>
                <a:effectLst/>
                <a:uLnTx/>
                <a:uFillTx/>
                <a:latin typeface="Arial" panose="020B0604020202020204"/>
                <a:ea typeface="+mn-ea"/>
                <a:cs typeface="Arial"/>
              </a:rPr>
              <a:t>Mission and Purpose</a:t>
            </a:r>
          </a:p>
          <a:p>
            <a:pPr marL="352425" marR="0" lvl="0" indent="-342900" algn="l" defTabSz="342892" rtl="0" eaLnBrk="1" fontAlgn="auto" latinLnBrk="0" hangingPunct="1">
              <a:lnSpc>
                <a:spcPct val="100000"/>
              </a:lnSpc>
              <a:spcBef>
                <a:spcPts val="578"/>
              </a:spcBef>
              <a:spcAft>
                <a:spcPts val="450"/>
              </a:spcAft>
              <a:buClrTx/>
              <a:buSzTx/>
              <a:buFont typeface="Wingdings" panose="05000000000000000000" pitchFamily="2" charset="2"/>
              <a:buChar char="Ø"/>
              <a:tabLst>
                <a:tab pos="267176" algn="l"/>
              </a:tabLst>
              <a:defRPr/>
            </a:pPr>
            <a:r>
              <a:rPr kumimoji="0" lang="en-US" sz="1800" b="0" i="0" u="none" strike="noStrike" kern="1200" cap="none" spc="0" normalizeH="0" baseline="0" noProof="0" dirty="0">
                <a:ln>
                  <a:noFill/>
                </a:ln>
                <a:solidFill>
                  <a:srgbClr val="284A74"/>
                </a:solidFill>
                <a:effectLst/>
                <a:uLnTx/>
                <a:uFillTx/>
                <a:latin typeface="Arial" panose="020B0604020202020204"/>
                <a:ea typeface="+mn-ea"/>
                <a:cs typeface="Arial"/>
              </a:rPr>
              <a:t>Program Overview </a:t>
            </a:r>
          </a:p>
          <a:p>
            <a:pPr marL="352425" marR="0" lvl="0" indent="-342900" algn="l" defTabSz="342892" rtl="0" eaLnBrk="1" fontAlgn="auto" latinLnBrk="0" hangingPunct="1">
              <a:lnSpc>
                <a:spcPct val="100000"/>
              </a:lnSpc>
              <a:spcBef>
                <a:spcPts val="574"/>
              </a:spcBef>
              <a:spcAft>
                <a:spcPts val="450"/>
              </a:spcAft>
              <a:buClrTx/>
              <a:buSzTx/>
              <a:buFont typeface="Wingdings" panose="05000000000000000000" pitchFamily="2" charset="2"/>
              <a:buChar char="Ø"/>
              <a:tabLst>
                <a:tab pos="267176" algn="l"/>
              </a:tabLst>
              <a:defRPr/>
            </a:pPr>
            <a:r>
              <a:rPr kumimoji="0" lang="en-US" sz="1800" b="0" i="0" u="none" strike="noStrike" kern="1200" cap="none" spc="0" normalizeH="0" baseline="0" noProof="0" dirty="0">
                <a:ln>
                  <a:noFill/>
                </a:ln>
                <a:solidFill>
                  <a:srgbClr val="284A74"/>
                </a:solidFill>
                <a:effectLst/>
                <a:uLnTx/>
                <a:uFillTx/>
                <a:latin typeface="Arial" panose="020B0604020202020204"/>
                <a:ea typeface="+mn-ea"/>
                <a:cs typeface="Arial"/>
              </a:rPr>
              <a:t>Small Business Information</a:t>
            </a:r>
          </a:p>
          <a:p>
            <a:pPr marL="609600" marR="0" lvl="1" indent="-257175" algn="l" defTabSz="342892" rtl="0" eaLnBrk="1" fontAlgn="auto" latinLnBrk="0" hangingPunct="1">
              <a:lnSpc>
                <a:spcPct val="100000"/>
              </a:lnSpc>
              <a:spcBef>
                <a:spcPts val="574"/>
              </a:spcBef>
              <a:spcAft>
                <a:spcPts val="450"/>
              </a:spcAft>
              <a:buClrTx/>
              <a:buSzTx/>
              <a:buFont typeface="Arial" panose="020B0604020202020204" pitchFamily="34" charset="0"/>
              <a:buChar char="•"/>
              <a:tabLst>
                <a:tab pos="267176" algn="l"/>
              </a:tabLst>
              <a:defRPr/>
            </a:pPr>
            <a:r>
              <a:rPr kumimoji="0" lang="en-US" sz="1800" b="0" i="0" u="none" strike="noStrike" kern="1200" cap="none" spc="0" normalizeH="0" baseline="0" noProof="0" dirty="0">
                <a:ln>
                  <a:noFill/>
                </a:ln>
                <a:solidFill>
                  <a:srgbClr val="284A74"/>
                </a:solidFill>
                <a:effectLst/>
                <a:uLnTx/>
                <a:uFillTx/>
                <a:latin typeface="Arial" panose="020B0604020202020204"/>
                <a:ea typeface="+mn-ea"/>
                <a:cs typeface="+mn-cs"/>
              </a:rPr>
              <a:t>Public Law (PL) 109-461 aka “Veterans First”</a:t>
            </a:r>
            <a:endParaRPr kumimoji="0" lang="en-US" sz="1800" b="0" i="0" u="none" strike="noStrike" kern="1200" cap="none" spc="0" normalizeH="0" baseline="0" noProof="0" dirty="0">
              <a:ln>
                <a:noFill/>
              </a:ln>
              <a:solidFill>
                <a:srgbClr val="284A74"/>
              </a:solidFill>
              <a:effectLst/>
              <a:uLnTx/>
              <a:uFillTx/>
              <a:latin typeface="Arial" panose="020B0604020202020204"/>
              <a:ea typeface="+mn-ea"/>
              <a:cs typeface="Arial"/>
            </a:endParaRPr>
          </a:p>
          <a:p>
            <a:pPr marL="609600" marR="0" lvl="1" indent="-257175" algn="l" defTabSz="342892" rtl="0" eaLnBrk="1" fontAlgn="auto" latinLnBrk="0" hangingPunct="1">
              <a:lnSpc>
                <a:spcPct val="100000"/>
              </a:lnSpc>
              <a:spcBef>
                <a:spcPts val="574"/>
              </a:spcBef>
              <a:spcAft>
                <a:spcPts val="450"/>
              </a:spcAft>
              <a:buClrTx/>
              <a:buSzTx/>
              <a:buFont typeface="Arial" panose="020B0604020202020204" pitchFamily="34" charset="0"/>
              <a:buChar char="•"/>
              <a:tabLst>
                <a:tab pos="267176" algn="l"/>
              </a:tabLst>
              <a:defRPr/>
            </a:pPr>
            <a:r>
              <a:rPr kumimoji="0" lang="en-US" sz="1800" b="0" i="0" u="none" strike="noStrike" kern="1200" cap="none" spc="0" normalizeH="0" baseline="0" noProof="0" dirty="0">
                <a:ln>
                  <a:noFill/>
                </a:ln>
                <a:solidFill>
                  <a:srgbClr val="284A74"/>
                </a:solidFill>
                <a:effectLst/>
                <a:uLnTx/>
                <a:uFillTx/>
                <a:latin typeface="Arial" panose="020B0604020202020204"/>
                <a:ea typeface="+mn-ea"/>
                <a:cs typeface="Arial"/>
              </a:rPr>
              <a:t>Types of Procurements acquired by ORP</a:t>
            </a:r>
          </a:p>
          <a:p>
            <a:pPr marL="609600" marR="0" lvl="1" indent="-257175" algn="l" defTabSz="342892" rtl="0" eaLnBrk="1" fontAlgn="auto" latinLnBrk="0" hangingPunct="1">
              <a:lnSpc>
                <a:spcPct val="100000"/>
              </a:lnSpc>
              <a:spcBef>
                <a:spcPts val="574"/>
              </a:spcBef>
              <a:spcAft>
                <a:spcPts val="450"/>
              </a:spcAft>
              <a:buClrTx/>
              <a:buSzTx/>
              <a:buFont typeface="Arial" panose="020B0604020202020204" pitchFamily="34" charset="0"/>
              <a:buChar char="•"/>
              <a:tabLst>
                <a:tab pos="267176" algn="l"/>
              </a:tabLst>
              <a:defRPr/>
            </a:pPr>
            <a:r>
              <a:rPr kumimoji="0" lang="en-US" sz="1800" b="0" i="0" u="none" strike="noStrike" kern="1200" cap="none" spc="0" normalizeH="0" baseline="0" noProof="0" dirty="0">
                <a:ln>
                  <a:noFill/>
                </a:ln>
                <a:solidFill>
                  <a:srgbClr val="284A74"/>
                </a:solidFill>
                <a:effectLst/>
                <a:uLnTx/>
                <a:uFillTx/>
                <a:latin typeface="Arial" panose="020B0604020202020204"/>
                <a:ea typeface="+mn-ea"/>
                <a:cs typeface="Arial"/>
              </a:rPr>
              <a:t>Opportunities</a:t>
            </a:r>
          </a:p>
          <a:p>
            <a:pPr marL="42863" indent="0">
              <a:buNone/>
            </a:pPr>
            <a:endParaRPr lang="en-US" dirty="0"/>
          </a:p>
          <a:p>
            <a:endParaRPr lang="en-US" dirty="0"/>
          </a:p>
          <a:p>
            <a:pPr lvl="1"/>
            <a:endParaRPr lang="en-US" dirty="0"/>
          </a:p>
          <a:p>
            <a:endParaRPr lang="en-US" dirty="0"/>
          </a:p>
          <a:p>
            <a:pPr lvl="1"/>
            <a:endParaRPr lang="en-US" dirty="0"/>
          </a:p>
        </p:txBody>
      </p:sp>
      <p:sp>
        <p:nvSpPr>
          <p:cNvPr id="4" name="Title 3">
            <a:extLst>
              <a:ext uri="{FF2B5EF4-FFF2-40B4-BE49-F238E27FC236}">
                <a16:creationId xmlns:a16="http://schemas.microsoft.com/office/drawing/2014/main" id="{2FA2994B-DC0A-4BF6-8EAC-7AD77ABA8503}"/>
              </a:ext>
            </a:extLst>
          </p:cNvPr>
          <p:cNvSpPr txBox="1">
            <a:spLocks/>
          </p:cNvSpPr>
          <p:nvPr/>
        </p:nvSpPr>
        <p:spPr>
          <a:xfrm>
            <a:off x="-1" y="0"/>
            <a:ext cx="9144000" cy="600164"/>
          </a:xfrm>
          <a:prstGeom prst="rect">
            <a:avLst/>
          </a:prstGeom>
          <a:solidFill>
            <a:schemeClr val="tx2">
              <a:lumMod val="75000"/>
            </a:schemeClr>
          </a:solidFill>
          <a:ln>
            <a:noFill/>
          </a:ln>
        </p:spPr>
        <p:style>
          <a:lnRef idx="3">
            <a:schemeClr val="lt1"/>
          </a:lnRef>
          <a:fillRef idx="1">
            <a:schemeClr val="accent2"/>
          </a:fillRef>
          <a:effectRef idx="1">
            <a:schemeClr val="accent2"/>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j-ea"/>
                <a:cs typeface="+mj-cs"/>
              </a:rPr>
              <a:t>Overview</a:t>
            </a:r>
          </a:p>
        </p:txBody>
      </p:sp>
    </p:spTree>
    <p:extLst>
      <p:ext uri="{BB962C8B-B14F-4D97-AF65-F5344CB8AC3E}">
        <p14:creationId xmlns:p14="http://schemas.microsoft.com/office/powerpoint/2010/main" val="389142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3C6A8E-9425-4DDE-82DB-EEA291D52A3B}"/>
              </a:ext>
            </a:extLst>
          </p:cNvPr>
          <p:cNvSpPr>
            <a:spLocks noGrp="1"/>
          </p:cNvSpPr>
          <p:nvPr>
            <p:ph idx="1"/>
          </p:nvPr>
        </p:nvSpPr>
        <p:spPr>
          <a:xfrm>
            <a:off x="0" y="491491"/>
            <a:ext cx="9144000" cy="4097007"/>
          </a:xfrm>
        </p:spPr>
        <p:txBody>
          <a:bodyPr>
            <a:noAutofit/>
          </a:bodyPr>
          <a:lstStyle/>
          <a:p>
            <a:pPr marL="0" indent="0">
              <a:buNone/>
            </a:pPr>
            <a:r>
              <a:rPr lang="en-US" sz="1350" b="1" dirty="0">
                <a:latin typeface="Arial" panose="020B0604020202020204" pitchFamily="34" charset="0"/>
                <a:cs typeface="Arial" panose="020B0604020202020204" pitchFamily="34" charset="0"/>
              </a:rPr>
              <a:t>Design Build:</a:t>
            </a:r>
          </a:p>
          <a:p>
            <a:pPr marL="0" indent="0">
              <a:buNone/>
            </a:pPr>
            <a:endParaRPr lang="en-US" sz="1350" dirty="0">
              <a:latin typeface="Arial" panose="020B0604020202020204" pitchFamily="34" charset="0"/>
              <a:cs typeface="Arial" panose="020B0604020202020204" pitchFamily="34" charset="0"/>
            </a:endParaRPr>
          </a:p>
          <a:p>
            <a:pPr>
              <a:buFont typeface="+mj-lt"/>
              <a:buAutoNum type="alphaLcParenR"/>
            </a:pPr>
            <a:r>
              <a:rPr lang="en-US" sz="1350" dirty="0">
                <a:latin typeface="Arial" panose="020B0604020202020204" pitchFamily="34" charset="0"/>
                <a:cs typeface="Arial" panose="020B0604020202020204" pitchFamily="34" charset="0"/>
              </a:rPr>
              <a:t>Columbia, MO - Correct Seismic Deficiencies-Ph.1, </a:t>
            </a:r>
            <a:r>
              <a:rPr lang="en-US" sz="1350" dirty="0" err="1">
                <a:latin typeface="Arial" panose="020B0604020202020204" pitchFamily="34" charset="0"/>
                <a:cs typeface="Arial" panose="020B0604020202020204" pitchFamily="34" charset="0"/>
              </a:rPr>
              <a:t>Bldg</a:t>
            </a:r>
            <a:r>
              <a:rPr lang="en-US" sz="1350" dirty="0">
                <a:latin typeface="Arial" panose="020B0604020202020204" pitchFamily="34" charset="0"/>
                <a:cs typeface="Arial" panose="020B0604020202020204" pitchFamily="34" charset="0"/>
              </a:rPr>
              <a:t> 1. This project will address the various critical seismic deficiencies for structural, non-structural, related abatement efforts, infrastructure and equipment support for Building 39 in NLR</a:t>
            </a:r>
          </a:p>
          <a:p>
            <a:pPr>
              <a:buFont typeface="+mj-lt"/>
              <a:buAutoNum type="alphaLcParenR"/>
            </a:pPr>
            <a:r>
              <a:rPr lang="en-US" sz="1350" dirty="0">
                <a:latin typeface="Arial" panose="020B0604020202020204" pitchFamily="34" charset="0"/>
                <a:cs typeface="Arial" panose="020B0604020202020204" pitchFamily="34" charset="0"/>
              </a:rPr>
              <a:t>American Lake, WA - Seismic Upgrade and Renovation of Building 9, Auditorium</a:t>
            </a:r>
          </a:p>
          <a:p>
            <a:pPr>
              <a:buFont typeface="+mj-lt"/>
              <a:buAutoNum type="alphaLcParenR"/>
            </a:pPr>
            <a:r>
              <a:rPr lang="en-US" sz="1350" dirty="0">
                <a:latin typeface="Arial" panose="020B0604020202020204" pitchFamily="34" charset="0"/>
                <a:cs typeface="Arial" panose="020B0604020202020204" pitchFamily="34" charset="0"/>
              </a:rPr>
              <a:t>American Lake, WA – Seismic Upgrade and Renovation of Building 111, Chapel</a:t>
            </a:r>
          </a:p>
          <a:p>
            <a:pPr>
              <a:buFont typeface="+mj-lt"/>
              <a:buAutoNum type="alphaLcParenR"/>
            </a:pPr>
            <a:endParaRPr lang="en-US" sz="1350" dirty="0">
              <a:latin typeface="Arial" panose="020B0604020202020204" pitchFamily="34" charset="0"/>
              <a:cs typeface="Arial" panose="020B0604020202020204" pitchFamily="34" charset="0"/>
            </a:endParaRPr>
          </a:p>
          <a:p>
            <a:pPr marL="0" indent="0">
              <a:buNone/>
            </a:pPr>
            <a:r>
              <a:rPr lang="en-US" sz="1350" b="1" dirty="0">
                <a:latin typeface="Arial" panose="020B0604020202020204" pitchFamily="34" charset="0"/>
                <a:cs typeface="Arial" panose="020B0604020202020204" pitchFamily="34" charset="0"/>
              </a:rPr>
              <a:t>Design Bid Build:</a:t>
            </a:r>
          </a:p>
          <a:p>
            <a:pPr marL="0" indent="0">
              <a:buNone/>
            </a:pPr>
            <a:endParaRPr lang="en-US" sz="1350" dirty="0">
              <a:latin typeface="Arial" panose="020B0604020202020204" pitchFamily="34" charset="0"/>
              <a:cs typeface="Arial" panose="020B0604020202020204" pitchFamily="34" charset="0"/>
            </a:endParaRPr>
          </a:p>
          <a:p>
            <a:pPr>
              <a:buFont typeface="+mj-lt"/>
              <a:buAutoNum type="alphaLcParenR"/>
            </a:pPr>
            <a:r>
              <a:rPr lang="en-US" sz="1350" dirty="0">
                <a:latin typeface="Arial" panose="020B0604020202020204" pitchFamily="34" charset="0"/>
                <a:cs typeface="Arial" panose="020B0604020202020204" pitchFamily="34" charset="0"/>
              </a:rPr>
              <a:t>Albuquerque, NM – Seismic Corrections and Renovation for </a:t>
            </a:r>
            <a:r>
              <a:rPr lang="en-US" sz="1350" dirty="0" err="1">
                <a:latin typeface="Arial" panose="020B0604020202020204" pitchFamily="34" charset="0"/>
                <a:cs typeface="Arial" panose="020B0604020202020204" pitchFamily="34" charset="0"/>
              </a:rPr>
              <a:t>Bldg</a:t>
            </a:r>
            <a:r>
              <a:rPr lang="en-US" sz="1350" dirty="0">
                <a:latin typeface="Arial" panose="020B0604020202020204" pitchFamily="34" charset="0"/>
                <a:cs typeface="Arial" panose="020B0604020202020204" pitchFamily="34" charset="0"/>
              </a:rPr>
              <a:t> 1, Main Building</a:t>
            </a:r>
          </a:p>
          <a:p>
            <a:pPr>
              <a:buFont typeface="+mj-lt"/>
              <a:buAutoNum type="alphaLcParenR"/>
            </a:pPr>
            <a:r>
              <a:rPr lang="en-US" sz="1350" dirty="0">
                <a:latin typeface="Arial" panose="020B0604020202020204" pitchFamily="34" charset="0"/>
                <a:cs typeface="Arial" panose="020B0604020202020204" pitchFamily="34" charset="0"/>
              </a:rPr>
              <a:t>Albuquerque, NM – Seismic Corrections and Renovation for </a:t>
            </a:r>
            <a:r>
              <a:rPr lang="en-US" sz="1350" dirty="0" err="1">
                <a:latin typeface="Arial" panose="020B0604020202020204" pitchFamily="34" charset="0"/>
                <a:cs typeface="Arial" panose="020B0604020202020204" pitchFamily="34" charset="0"/>
              </a:rPr>
              <a:t>Bldg</a:t>
            </a:r>
            <a:r>
              <a:rPr lang="en-US" sz="1350" dirty="0">
                <a:latin typeface="Arial" panose="020B0604020202020204" pitchFamily="34" charset="0"/>
                <a:cs typeface="Arial" panose="020B0604020202020204" pitchFamily="34" charset="0"/>
              </a:rPr>
              <a:t> 3, Psychiatry Facility</a:t>
            </a:r>
          </a:p>
          <a:p>
            <a:pPr>
              <a:buFont typeface="+mj-lt"/>
              <a:buAutoNum type="alphaLcParenR"/>
            </a:pPr>
            <a:r>
              <a:rPr lang="en-US" sz="1350" dirty="0">
                <a:latin typeface="Arial" panose="020B0604020202020204" pitchFamily="34" charset="0"/>
                <a:cs typeface="Arial" panose="020B0604020202020204" pitchFamily="34" charset="0"/>
              </a:rPr>
              <a:t>Albuquerque, NM – Seismic Corrections and Renovation for </a:t>
            </a:r>
            <a:r>
              <a:rPr lang="en-US" sz="1350" dirty="0" err="1">
                <a:latin typeface="Arial" panose="020B0604020202020204" pitchFamily="34" charset="0"/>
                <a:cs typeface="Arial" panose="020B0604020202020204" pitchFamily="34" charset="0"/>
              </a:rPr>
              <a:t>Bldg</a:t>
            </a:r>
            <a:r>
              <a:rPr lang="en-US" sz="1350" dirty="0">
                <a:latin typeface="Arial" panose="020B0604020202020204" pitchFamily="34" charset="0"/>
                <a:cs typeface="Arial" panose="020B0604020202020204" pitchFamily="34" charset="0"/>
              </a:rPr>
              <a:t> 10, Research Building</a:t>
            </a:r>
          </a:p>
          <a:p>
            <a:pPr>
              <a:buFont typeface="+mj-lt"/>
              <a:buAutoNum type="alphaLcParenR"/>
            </a:pPr>
            <a:endParaRPr lang="en-US" sz="1350" dirty="0">
              <a:latin typeface="Arial" panose="020B0604020202020204" pitchFamily="34" charset="0"/>
              <a:cs typeface="Arial" panose="020B0604020202020204" pitchFamily="34" charset="0"/>
            </a:endParaRPr>
          </a:p>
          <a:p>
            <a:pPr marL="0" indent="0">
              <a:buNone/>
            </a:pPr>
            <a:r>
              <a:rPr lang="en-US" sz="1350" b="1" dirty="0">
                <a:latin typeface="Arial" panose="020B0604020202020204" pitchFamily="34" charset="0"/>
                <a:cs typeface="Arial" panose="020B0604020202020204" pitchFamily="34" charset="0"/>
              </a:rPr>
              <a:t>Construction:</a:t>
            </a:r>
          </a:p>
          <a:p>
            <a:pPr>
              <a:buFont typeface="+mj-lt"/>
              <a:buAutoNum type="alphaLcParenR"/>
            </a:pPr>
            <a:r>
              <a:rPr lang="en-US" sz="1350" dirty="0">
                <a:latin typeface="Arial" panose="020B0604020202020204" pitchFamily="34" charset="0"/>
                <a:cs typeface="Arial" panose="020B0604020202020204" pitchFamily="34" charset="0"/>
              </a:rPr>
              <a:t>Poplar Bluff, MO - Correct Seismic Deficiencies </a:t>
            </a:r>
            <a:r>
              <a:rPr lang="en-US" sz="1350" dirty="0" err="1">
                <a:latin typeface="Arial" panose="020B0604020202020204" pitchFamily="34" charset="0"/>
                <a:cs typeface="Arial" panose="020B0604020202020204" pitchFamily="34" charset="0"/>
              </a:rPr>
              <a:t>Bldg</a:t>
            </a:r>
            <a:r>
              <a:rPr lang="en-US" sz="1350" dirty="0">
                <a:latin typeface="Arial" panose="020B0604020202020204" pitchFamily="34" charset="0"/>
                <a:cs typeface="Arial" panose="020B0604020202020204" pitchFamily="34" charset="0"/>
              </a:rPr>
              <a:t> 1. Project will correct seismic nonstructural components and equipment identified during the most recent FCA inspections.</a:t>
            </a:r>
          </a:p>
          <a:p>
            <a:pPr>
              <a:buFont typeface="+mj-lt"/>
              <a:buAutoNum type="alphaLcParenR"/>
            </a:pPr>
            <a:endParaRPr lang="en-US" sz="135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1D31199-4511-4EAF-81D0-F34B52F9E70D}"/>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40</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7F846ED-1272-4F5B-A99B-D57AC5D72AA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Plus Up Seismic – VHA Opportunities </a:t>
            </a:r>
          </a:p>
        </p:txBody>
      </p:sp>
    </p:spTree>
    <p:extLst>
      <p:ext uri="{BB962C8B-B14F-4D97-AF65-F5344CB8AC3E}">
        <p14:creationId xmlns:p14="http://schemas.microsoft.com/office/powerpoint/2010/main" val="825854671"/>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8F5E7E-8666-4D07-8040-148CCCB02A27}"/>
              </a:ext>
            </a:extLst>
          </p:cNvPr>
          <p:cNvPicPr>
            <a:picLocks noChangeAspect="1"/>
          </p:cNvPicPr>
          <p:nvPr/>
        </p:nvPicPr>
        <p:blipFill>
          <a:blip r:embed="rId2"/>
          <a:stretch>
            <a:fillRect/>
          </a:stretch>
        </p:blipFill>
        <p:spPr>
          <a:xfrm>
            <a:off x="5372100" y="1290306"/>
            <a:ext cx="3065442" cy="2653903"/>
          </a:xfrm>
          <a:prstGeom prst="rect">
            <a:avLst/>
          </a:prstGeom>
        </p:spPr>
      </p:pic>
      <p:sp>
        <p:nvSpPr>
          <p:cNvPr id="2" name="Content Placeholder 1">
            <a:extLst>
              <a:ext uri="{FF2B5EF4-FFF2-40B4-BE49-F238E27FC236}">
                <a16:creationId xmlns:a16="http://schemas.microsoft.com/office/drawing/2014/main" id="{6DBFABED-1D92-4D69-8730-8587C15F2840}"/>
              </a:ext>
            </a:extLst>
          </p:cNvPr>
          <p:cNvSpPr>
            <a:spLocks noGrp="1"/>
          </p:cNvSpPr>
          <p:nvPr>
            <p:ph idx="1"/>
          </p:nvPr>
        </p:nvSpPr>
        <p:spPr>
          <a:xfrm>
            <a:off x="40320" y="491491"/>
            <a:ext cx="8858250" cy="4101482"/>
          </a:xfrm>
        </p:spPr>
        <p:txBody>
          <a:bodyPr>
            <a:noAutofit/>
          </a:bodyPr>
          <a:lstStyle/>
          <a:p>
            <a:r>
              <a:rPr lang="en-US" altLang="en-US" sz="1500" b="1" dirty="0">
                <a:latin typeface="Arial" panose="020B0604020202020204" pitchFamily="34" charset="0"/>
                <a:cs typeface="Arial" panose="020B0604020202020204" pitchFamily="34" charset="0"/>
              </a:rPr>
              <a:t>Market Research - </a:t>
            </a:r>
            <a:r>
              <a:rPr lang="en-US" sz="1500" b="1" dirty="0">
                <a:latin typeface="Arial" panose="020B0604020202020204" pitchFamily="34" charset="0"/>
                <a:cs typeface="Arial" panose="020B0604020202020204" pitchFamily="34" charset="0"/>
              </a:rPr>
              <a:t>Meeting the challenges (Partnership and Participation)</a:t>
            </a:r>
          </a:p>
          <a:p>
            <a:pPr lvl="1"/>
            <a:r>
              <a:rPr lang="en-US" altLang="en-US" sz="1350" dirty="0">
                <a:latin typeface="Arial" panose="020B0604020202020204" pitchFamily="34" charset="0"/>
                <a:cs typeface="Arial" panose="020B0604020202020204" pitchFamily="34" charset="0"/>
              </a:rPr>
              <a:t>External research at </a:t>
            </a:r>
            <a:r>
              <a:rPr lang="en-US" sz="1350" dirty="0">
                <a:latin typeface="Arial" panose="020B0604020202020204" pitchFamily="34" charset="0"/>
                <a:cs typeface="Arial" panose="020B0604020202020204" pitchFamily="34" charset="0"/>
                <a:hlinkClick r:id="rId3"/>
              </a:rPr>
              <a:t>https://sam.gov</a:t>
            </a:r>
            <a:r>
              <a:rPr lang="en-US" sz="1350" dirty="0">
                <a:latin typeface="Arial" panose="020B0604020202020204" pitchFamily="34" charset="0"/>
                <a:cs typeface="Arial" panose="020B0604020202020204" pitchFamily="34" charset="0"/>
              </a:rPr>
              <a:t> </a:t>
            </a:r>
            <a:r>
              <a:rPr lang="en-US" altLang="en-US" sz="1350" dirty="0">
                <a:latin typeface="Arial" panose="020B0604020202020204" pitchFamily="34" charset="0"/>
                <a:cs typeface="Arial" panose="020B0604020202020204" pitchFamily="34" charset="0"/>
              </a:rPr>
              <a:t>(System for Award Management) for:</a:t>
            </a:r>
          </a:p>
          <a:p>
            <a:pPr lvl="2"/>
            <a:r>
              <a:rPr lang="en-US" altLang="en-US" sz="1200" dirty="0">
                <a:latin typeface="Arial" panose="020B0604020202020204" pitchFamily="34" charset="0"/>
                <a:cs typeface="Arial" panose="020B0604020202020204" pitchFamily="34" charset="0"/>
              </a:rPr>
              <a:t>Sources Sought</a:t>
            </a:r>
          </a:p>
          <a:p>
            <a:pPr lvl="3"/>
            <a:r>
              <a:rPr lang="en-US" altLang="en-US" sz="1200" dirty="0">
                <a:latin typeface="Arial" panose="020B0604020202020204" pitchFamily="34" charset="0"/>
                <a:cs typeface="Arial" panose="020B0604020202020204" pitchFamily="34" charset="0"/>
              </a:rPr>
              <a:t>NAICS, Agency, Location, Set-Aside</a:t>
            </a:r>
          </a:p>
          <a:p>
            <a:pPr lvl="2"/>
            <a:r>
              <a:rPr lang="en-US" altLang="en-US" sz="1200" dirty="0">
                <a:latin typeface="Arial" panose="020B0604020202020204" pitchFamily="34" charset="0"/>
                <a:cs typeface="Arial" panose="020B0604020202020204" pitchFamily="34" charset="0"/>
              </a:rPr>
              <a:t>Industry Days </a:t>
            </a:r>
          </a:p>
          <a:p>
            <a:pPr lvl="2"/>
            <a:r>
              <a:rPr lang="en-US" altLang="en-US" sz="1200" dirty="0">
                <a:latin typeface="Arial" panose="020B0604020202020204" pitchFamily="34" charset="0"/>
                <a:cs typeface="Arial" panose="020B0604020202020204" pitchFamily="34" charset="0"/>
              </a:rPr>
              <a:t>Site Visits</a:t>
            </a:r>
          </a:p>
          <a:p>
            <a:pPr lvl="2"/>
            <a:r>
              <a:rPr lang="en-US" altLang="en-US" sz="1200" dirty="0">
                <a:latin typeface="Arial" panose="020B0604020202020204" pitchFamily="34" charset="0"/>
                <a:cs typeface="Arial" panose="020B0604020202020204" pitchFamily="34" charset="0"/>
              </a:rPr>
              <a:t>Previous Contracts (Government-wide)</a:t>
            </a:r>
          </a:p>
          <a:p>
            <a:pPr lvl="2"/>
            <a:r>
              <a:rPr lang="en-US" altLang="en-US" sz="1200" dirty="0">
                <a:latin typeface="Arial" panose="020B0604020202020204" pitchFamily="34" charset="0"/>
                <a:cs typeface="Arial" panose="020B0604020202020204" pitchFamily="34" charset="0"/>
              </a:rPr>
              <a:t>Contact a knowledgeable Persons in Government</a:t>
            </a:r>
          </a:p>
          <a:p>
            <a:r>
              <a:rPr lang="en-US" altLang="en-US" sz="1500" b="1" dirty="0">
                <a:latin typeface="Arial" panose="020B0604020202020204" pitchFamily="34" charset="0"/>
                <a:cs typeface="Arial" panose="020B0604020202020204" pitchFamily="34" charset="0"/>
              </a:rPr>
              <a:t>U.S. Small Business Administration Contracting Guide</a:t>
            </a:r>
          </a:p>
          <a:p>
            <a:pPr lvl="2">
              <a:buFont typeface="Arial" panose="020B0604020202020204" pitchFamily="34" charset="0"/>
              <a:buChar char="•"/>
            </a:pPr>
            <a:r>
              <a:rPr lang="en-US" altLang="en-US" sz="1200" dirty="0">
                <a:latin typeface="Arial" panose="020B0604020202020204" pitchFamily="34" charset="0"/>
                <a:cs typeface="Arial" panose="020B0604020202020204" pitchFamily="34" charset="0"/>
                <a:hlinkClick r:id="rId4"/>
              </a:rPr>
              <a:t>https://www.sba.gov/federal-contracting</a:t>
            </a:r>
            <a:r>
              <a:rPr lang="en-US" altLang="en-US" sz="1200" dirty="0">
                <a:latin typeface="Arial" panose="020B0604020202020204" pitchFamily="34" charset="0"/>
                <a:cs typeface="Arial" panose="020B0604020202020204" pitchFamily="34" charset="0"/>
              </a:rPr>
              <a:t> </a:t>
            </a:r>
          </a:p>
          <a:p>
            <a:r>
              <a:rPr lang="en-US" sz="1500" b="1" dirty="0">
                <a:latin typeface="Arial" panose="020B0604020202020204" pitchFamily="34" charset="0"/>
                <a:cs typeface="Arial" panose="020B0604020202020204" pitchFamily="34" charset="0"/>
              </a:rPr>
              <a:t>CFM Small Business Liaisons (SBLs)</a:t>
            </a:r>
          </a:p>
          <a:p>
            <a:pPr marL="597694" lvl="1" indent="-254794">
              <a:buFont typeface="Arial" panose="020B0604020202020204" pitchFamily="34" charset="0"/>
              <a:buChar char="•"/>
            </a:pPr>
            <a:r>
              <a:rPr lang="en-US" sz="1350" dirty="0">
                <a:latin typeface="Arial" panose="020B0604020202020204" pitchFamily="34" charset="0"/>
                <a:cs typeface="Arial" panose="020B0604020202020204" pitchFamily="34" charset="0"/>
                <a:hlinkClick r:id="rId5"/>
              </a:rPr>
              <a:t>https://www.va.gov/osdbu/about/contacts.asp#sbl</a:t>
            </a:r>
            <a:r>
              <a:rPr lang="en-US" sz="1350" dirty="0">
                <a:latin typeface="Arial" panose="020B0604020202020204" pitchFamily="34" charset="0"/>
                <a:cs typeface="Arial" panose="020B0604020202020204" pitchFamily="34" charset="0"/>
              </a:rPr>
              <a:t> </a:t>
            </a:r>
          </a:p>
          <a:p>
            <a:pPr marL="897731" lvl="2" indent="-254794">
              <a:buFont typeface="Arial" panose="020B0604020202020204" pitchFamily="34" charset="0"/>
              <a:buChar char="•"/>
            </a:pPr>
            <a:r>
              <a:rPr lang="en-US" sz="1200" dirty="0">
                <a:latin typeface="Arial" panose="020B0604020202020204" pitchFamily="34" charset="0"/>
                <a:cs typeface="Arial" panose="020B0604020202020204" pitchFamily="34" charset="0"/>
              </a:rPr>
              <a:t>E.J. Jean-Jacques (Eastern Region)</a:t>
            </a:r>
          </a:p>
          <a:p>
            <a:pPr marL="897731" lvl="2" indent="-254794">
              <a:buFont typeface="Arial" panose="020B0604020202020204" pitchFamily="34" charset="0"/>
              <a:buChar char="•"/>
            </a:pPr>
            <a:r>
              <a:rPr lang="en-US" sz="1200" dirty="0">
                <a:latin typeface="Arial" panose="020B0604020202020204" pitchFamily="34" charset="0"/>
                <a:cs typeface="Arial" panose="020B0604020202020204" pitchFamily="34" charset="0"/>
              </a:rPr>
              <a:t>David Bullerwell (National Region)</a:t>
            </a:r>
          </a:p>
          <a:p>
            <a:pPr marL="897731" lvl="2" indent="-254794">
              <a:buFont typeface="Arial" panose="020B0604020202020204" pitchFamily="34" charset="0"/>
              <a:buChar char="•"/>
            </a:pPr>
            <a:r>
              <a:rPr lang="en-US" sz="1200" dirty="0">
                <a:latin typeface="Arial" panose="020B0604020202020204" pitchFamily="34" charset="0"/>
                <a:cs typeface="Arial" panose="020B0604020202020204" pitchFamily="34" charset="0"/>
              </a:rPr>
              <a:t>Andrea Morris (Central Region)</a:t>
            </a:r>
          </a:p>
          <a:p>
            <a:pPr marL="897731" lvl="2" indent="-254794">
              <a:buFont typeface="Arial" panose="020B0604020202020204" pitchFamily="34" charset="0"/>
              <a:buChar char="•"/>
            </a:pPr>
            <a:r>
              <a:rPr lang="en-US" sz="1200" dirty="0">
                <a:latin typeface="Arial" panose="020B0604020202020204" pitchFamily="34" charset="0"/>
                <a:cs typeface="Arial" panose="020B0604020202020204" pitchFamily="34" charset="0"/>
              </a:rPr>
              <a:t>Phyllis Jackson (Policy)</a:t>
            </a:r>
          </a:p>
          <a:p>
            <a:endParaRPr lang="en-US" sz="1800" b="1" u="sng"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F2E0131-D010-4CA7-883E-03E94307D4CA}"/>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41</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F68E082-A356-4838-AA90-7B059F9B98E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Resource Opportunities</a:t>
            </a:r>
          </a:p>
        </p:txBody>
      </p:sp>
    </p:spTree>
    <p:extLst>
      <p:ext uri="{BB962C8B-B14F-4D97-AF65-F5344CB8AC3E}">
        <p14:creationId xmlns:p14="http://schemas.microsoft.com/office/powerpoint/2010/main" val="3076162574"/>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CAC32-110C-42D2-BF4C-80583E2467D8}"/>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Arial" panose="020B0604020202020204" pitchFamily="34" charset="0"/>
                <a:cs typeface="Arial" panose="020B0604020202020204" pitchFamily="34" charset="0"/>
              </a:rPr>
              <a:pPr defTabSz="342900"/>
              <a:t>42</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FFB4116-7378-4380-B385-E838FA05788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VA Valuable Websites</a:t>
            </a:r>
          </a:p>
        </p:txBody>
      </p:sp>
      <p:sp>
        <p:nvSpPr>
          <p:cNvPr id="7" name="Contant Information">
            <a:extLst>
              <a:ext uri="{FF2B5EF4-FFF2-40B4-BE49-F238E27FC236}">
                <a16:creationId xmlns:a16="http://schemas.microsoft.com/office/drawing/2014/main" id="{3752B97F-27D4-4BAD-A6A3-78657DB84E6C}"/>
              </a:ext>
            </a:extLst>
          </p:cNvPr>
          <p:cNvSpPr>
            <a:spLocks noGrp="1"/>
          </p:cNvSpPr>
          <p:nvPr>
            <p:ph idx="1"/>
          </p:nvPr>
        </p:nvSpPr>
        <p:spPr>
          <a:xfrm>
            <a:off x="261594" y="490151"/>
            <a:ext cx="8425206" cy="4091276"/>
          </a:xfrm>
        </p:spPr>
        <p:txBody>
          <a:bodyPr>
            <a:noAutofit/>
          </a:bodyPr>
          <a:lstStyle/>
          <a:p>
            <a:pPr marL="0" indent="0">
              <a:buNone/>
            </a:pPr>
            <a:r>
              <a:rPr lang="en-US" sz="1200" b="1" dirty="0">
                <a:latin typeface="Arial" panose="020B0604020202020204" pitchFamily="34" charset="0"/>
                <a:cs typeface="Arial" panose="020B0604020202020204" pitchFamily="34" charset="0"/>
              </a:rPr>
              <a:t>                                </a:t>
            </a:r>
            <a:r>
              <a:rPr lang="en-US" sz="2700" b="1" dirty="0">
                <a:latin typeface="Arial" panose="020B0604020202020204" pitchFamily="34" charset="0"/>
                <a:cs typeface="Arial" panose="020B0604020202020204" pitchFamily="34" charset="0"/>
              </a:rPr>
              <a:t>Vendor Management</a:t>
            </a:r>
          </a:p>
          <a:p>
            <a:pPr marL="0" indent="0">
              <a:buNone/>
            </a:pPr>
            <a:r>
              <a:rPr lang="en-US" sz="1200" b="1" dirty="0">
                <a:latin typeface="Arial" panose="020B0604020202020204" pitchFamily="34" charset="0"/>
                <a:cs typeface="Arial" panose="020B0604020202020204" pitchFamily="34" charset="0"/>
              </a:rPr>
              <a:t>Check out our website and look at our Vendor Management if you are interested in:</a:t>
            </a:r>
          </a:p>
          <a:p>
            <a:pPr marL="0" indent="0">
              <a:buNone/>
            </a:pPr>
            <a:endParaRPr lang="en-US" sz="1200" b="1" dirty="0">
              <a:latin typeface="Arial" panose="020B0604020202020204" pitchFamily="34" charset="0"/>
              <a:cs typeface="Arial" panose="020B0604020202020204" pitchFamily="34" charset="0"/>
            </a:endParaRPr>
          </a:p>
          <a:p>
            <a:pPr marL="0" indent="0">
              <a:buNone/>
            </a:pPr>
            <a:endParaRPr lang="en-US" sz="1125"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C423292-C344-4A77-90BC-55AE9BEC28B6}"/>
              </a:ext>
            </a:extLst>
          </p:cNvPr>
          <p:cNvSpPr/>
          <p:nvPr/>
        </p:nvSpPr>
        <p:spPr>
          <a:xfrm>
            <a:off x="7243892" y="4340389"/>
            <a:ext cx="888385" cy="300082"/>
          </a:xfrm>
          <a:prstGeom prst="rect">
            <a:avLst/>
          </a:prstGeom>
        </p:spPr>
        <p:txBody>
          <a:bodyPr wrap="none">
            <a:spAutoFit/>
          </a:bodyPr>
          <a:lstStyle/>
          <a:p>
            <a:pPr defTabSz="342900"/>
            <a:r>
              <a:rPr lang="en-US" sz="1350" b="1" dirty="0">
                <a:solidFill>
                  <a:srgbClr val="000000"/>
                </a:solidFill>
                <a:latin typeface="Calibri"/>
              </a:rPr>
              <a:t>SCAN ME </a:t>
            </a:r>
            <a:endParaRPr lang="en-US" sz="1350" dirty="0">
              <a:solidFill>
                <a:srgbClr val="000000"/>
              </a:solidFill>
              <a:latin typeface="Calibri"/>
            </a:endParaRPr>
          </a:p>
        </p:txBody>
      </p:sp>
      <p:pic>
        <p:nvPicPr>
          <p:cNvPr id="13" name="Picture 12">
            <a:extLst>
              <a:ext uri="{FF2B5EF4-FFF2-40B4-BE49-F238E27FC236}">
                <a16:creationId xmlns:a16="http://schemas.microsoft.com/office/drawing/2014/main" id="{21A4C23A-699F-42EC-8CCD-0745BD1E002C}"/>
              </a:ext>
            </a:extLst>
          </p:cNvPr>
          <p:cNvPicPr>
            <a:picLocks noChangeAspect="1"/>
          </p:cNvPicPr>
          <p:nvPr/>
        </p:nvPicPr>
        <p:blipFill>
          <a:blip r:embed="rId2"/>
          <a:stretch>
            <a:fillRect/>
          </a:stretch>
        </p:blipFill>
        <p:spPr>
          <a:xfrm>
            <a:off x="6695146" y="604807"/>
            <a:ext cx="1942916" cy="3771543"/>
          </a:xfrm>
          <a:prstGeom prst="rect">
            <a:avLst/>
          </a:prstGeom>
        </p:spPr>
      </p:pic>
      <p:pic>
        <p:nvPicPr>
          <p:cNvPr id="8" name="Picture 7">
            <a:extLst>
              <a:ext uri="{FF2B5EF4-FFF2-40B4-BE49-F238E27FC236}">
                <a16:creationId xmlns:a16="http://schemas.microsoft.com/office/drawing/2014/main" id="{DB629753-114C-41E3-A23A-32663F7A0B6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15878" y="1731859"/>
            <a:ext cx="1501452" cy="1517439"/>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aphicFrame>
        <p:nvGraphicFramePr>
          <p:cNvPr id="5" name="Diagram 4">
            <a:extLst>
              <a:ext uri="{FF2B5EF4-FFF2-40B4-BE49-F238E27FC236}">
                <a16:creationId xmlns:a16="http://schemas.microsoft.com/office/drawing/2014/main" id="{6FBF048A-114D-AE64-1C4E-FD71C2332BBF}"/>
              </a:ext>
            </a:extLst>
          </p:cNvPr>
          <p:cNvGraphicFramePr/>
          <p:nvPr/>
        </p:nvGraphicFramePr>
        <p:xfrm>
          <a:off x="286522" y="1259860"/>
          <a:ext cx="5675897" cy="30951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34694727"/>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234B11-6CCF-49CE-96C6-B37241A24B85}"/>
              </a:ext>
            </a:extLst>
          </p:cNvPr>
          <p:cNvSpPr>
            <a:spLocks noGrp="1"/>
          </p:cNvSpPr>
          <p:nvPr>
            <p:ph type="sldNum" sz="quarter" idx="12"/>
          </p:nvPr>
        </p:nvSpPr>
        <p:spPr/>
        <p:txBody>
          <a:bodyPr/>
          <a:lstStyle/>
          <a:p>
            <a:pPr defTabSz="342900"/>
            <a:fld id="{D983F1FA-211D-3044-9E35-958DFBC26156}" type="slidenum">
              <a:rPr lang="en-US">
                <a:solidFill>
                  <a:prstClr val="white"/>
                </a:solidFill>
                <a:latin typeface="Calibri"/>
              </a:rPr>
              <a:pPr defTabSz="342900"/>
              <a:t>43</a:t>
            </a:fld>
            <a:endParaRPr lang="en-US" dirty="0">
              <a:solidFill>
                <a:prstClr val="white"/>
              </a:solidFill>
              <a:latin typeface="Calibri"/>
            </a:endParaRPr>
          </a:p>
        </p:txBody>
      </p:sp>
      <p:sp>
        <p:nvSpPr>
          <p:cNvPr id="4" name="Title 3">
            <a:extLst>
              <a:ext uri="{FF2B5EF4-FFF2-40B4-BE49-F238E27FC236}">
                <a16:creationId xmlns:a16="http://schemas.microsoft.com/office/drawing/2014/main" id="{16E46D33-83B4-456B-BA29-D164A8CD4ACA}"/>
              </a:ext>
            </a:extLst>
          </p:cNvPr>
          <p:cNvSpPr>
            <a:spLocks noGrp="1"/>
          </p:cNvSpPr>
          <p:nvPr>
            <p:ph type="title"/>
          </p:nvPr>
        </p:nvSpPr>
        <p:spPr/>
        <p:txBody>
          <a:bodyPr>
            <a:noAutofit/>
          </a:bodyPr>
          <a:lstStyle/>
          <a:p>
            <a:r>
              <a:rPr lang="en-US" sz="1500" dirty="0"/>
              <a:t>U.S. Department of Veterans Affairs</a:t>
            </a:r>
            <a:br>
              <a:rPr lang="en-US" sz="1500" dirty="0"/>
            </a:br>
            <a:r>
              <a:rPr lang="en-US" sz="1500" dirty="0"/>
              <a:t>Office of Small and Disadvantaged Business Utilization Resources</a:t>
            </a:r>
          </a:p>
        </p:txBody>
      </p:sp>
      <p:graphicFrame>
        <p:nvGraphicFramePr>
          <p:cNvPr id="6" name="Diagram 5">
            <a:extLst>
              <a:ext uri="{FF2B5EF4-FFF2-40B4-BE49-F238E27FC236}">
                <a16:creationId xmlns:a16="http://schemas.microsoft.com/office/drawing/2014/main" id="{EF0FAE7B-78B4-8CA7-1D55-AC85ECD5CE39}"/>
              </a:ext>
            </a:extLst>
          </p:cNvPr>
          <p:cNvGraphicFramePr/>
          <p:nvPr/>
        </p:nvGraphicFramePr>
        <p:xfrm>
          <a:off x="457200" y="677646"/>
          <a:ext cx="8229600" cy="3788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508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1"/>
            <a:ext cx="8229600" cy="3394472"/>
          </a:xfrm>
        </p:spPr>
        <p:txBody>
          <a:bodyPr>
            <a:normAutofit/>
          </a:bodyPr>
          <a:lstStyle/>
          <a:p>
            <a:pPr marL="342900" marR="0" lvl="1" indent="0" algn="l" defTabSz="342892"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a:ln>
                <a:noFill/>
              </a:ln>
              <a:solidFill>
                <a:srgbClr val="284A74"/>
              </a:solidFill>
              <a:effectLst/>
              <a:uLnTx/>
              <a:uFillTx/>
              <a:latin typeface="Arial Narrow"/>
              <a:ea typeface="+mn-ea"/>
              <a:cs typeface="+mn-cs"/>
            </a:endParaRPr>
          </a:p>
          <a:p>
            <a:pPr marL="257169" marR="0" lvl="0" indent="-257169" algn="l" defTabSz="342892"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srgbClr val="284A74"/>
                </a:solidFill>
                <a:effectLst/>
                <a:uLnTx/>
                <a:uFillTx/>
                <a:latin typeface="Arial Narrow"/>
                <a:ea typeface="+mn-ea"/>
                <a:cs typeface="+mn-cs"/>
              </a:rPr>
              <a:t>Other Sources of Procurement Information:</a:t>
            </a:r>
          </a:p>
          <a:p>
            <a:pPr marL="557198" marR="0" lvl="1" indent="-214307" algn="l" defTabSz="342892" rtl="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US" sz="1000" b="0" i="0" u="none" strike="noStrike" kern="1200" cap="none" spc="0" normalizeH="0" baseline="0" noProof="0" dirty="0">
                <a:ln>
                  <a:noFill/>
                </a:ln>
                <a:solidFill>
                  <a:srgbClr val="000000"/>
                </a:solidFill>
                <a:effectLst/>
                <a:uLnTx/>
                <a:uFillTx/>
                <a:latin typeface="Arial Narrow"/>
                <a:ea typeface="+mn-ea"/>
                <a:cs typeface="+mn-cs"/>
              </a:rPr>
              <a:t>System for Award Management (SAM) </a:t>
            </a:r>
            <a:r>
              <a:rPr kumimoji="0" lang="en-US" sz="1000" b="0" i="0" u="none" strike="noStrike" kern="1200" cap="none" spc="0" normalizeH="0" baseline="0" noProof="0" dirty="0">
                <a:ln>
                  <a:noFill/>
                </a:ln>
                <a:solidFill>
                  <a:srgbClr val="000000"/>
                </a:solidFill>
                <a:effectLst/>
                <a:uLnTx/>
                <a:uFillTx/>
                <a:latin typeface="Arial Narrow"/>
                <a:hlinkClick r:id="rId2">
                  <a:extLst>
                    <a:ext uri="{A12FA001-AC4F-418D-AE19-62706E023703}">
                      <ahyp:hlinkClr xmlns:ahyp="http://schemas.microsoft.com/office/drawing/2018/hyperlinkcolor" val="tx"/>
                    </a:ext>
                  </a:extLst>
                </a:hlinkClick>
              </a:rPr>
              <a:t>http://</a:t>
            </a:r>
            <a:r>
              <a:rPr lang="en-US" sz="1000" dirty="0">
                <a:solidFill>
                  <a:srgbClr val="000000"/>
                </a:solidFill>
                <a:latin typeface="Arial Narrow"/>
                <a:hlinkClick r:id="rId2">
                  <a:extLst>
                    <a:ext uri="{A12FA001-AC4F-418D-AE19-62706E023703}">
                      <ahyp:hlinkClr xmlns:ahyp="http://schemas.microsoft.com/office/drawing/2018/hyperlinkcolor" val="tx"/>
                    </a:ext>
                  </a:extLst>
                </a:hlinkClick>
              </a:rPr>
              <a:t>www.</a:t>
            </a:r>
            <a:r>
              <a:rPr kumimoji="0" lang="en-US" sz="1000" b="0" i="0" u="none" strike="noStrike" kern="1200" cap="none" spc="0" normalizeH="0" baseline="0" noProof="0" dirty="0">
                <a:ln>
                  <a:noFill/>
                </a:ln>
                <a:solidFill>
                  <a:srgbClr val="000000"/>
                </a:solidFill>
                <a:effectLst/>
                <a:uLnTx/>
                <a:uFillTx/>
                <a:latin typeface="Arial Narrow"/>
                <a:hlinkClick r:id="rId2">
                  <a:extLst>
                    <a:ext uri="{A12FA001-AC4F-418D-AE19-62706E023703}">
                      <ahyp:hlinkClr xmlns:ahyp="http://schemas.microsoft.com/office/drawing/2018/hyperlinkcolor" val="tx"/>
                    </a:ext>
                  </a:extLst>
                </a:hlinkClick>
              </a:rPr>
              <a:t>sam.gov</a:t>
            </a:r>
            <a:r>
              <a:rPr kumimoji="0" lang="en-US" sz="1000" b="0" i="0" u="none" strike="noStrike" kern="1200" cap="none" spc="0" normalizeH="0" baseline="0" noProof="0" dirty="0">
                <a:ln>
                  <a:noFill/>
                </a:ln>
                <a:solidFill>
                  <a:srgbClr val="000000"/>
                </a:solidFill>
                <a:effectLst/>
                <a:uLnTx/>
                <a:uFillTx/>
                <a:latin typeface="Arial Narrow"/>
                <a:ea typeface="+mn-ea"/>
                <a:cs typeface="+mn-cs"/>
              </a:rPr>
              <a:t> </a:t>
            </a:r>
          </a:p>
          <a:p>
            <a:pPr marL="557198" marR="0" lvl="1" indent="-214307" algn="l" defTabSz="342892" rtl="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US" sz="1000" b="0" i="0" u="none" strike="noStrike" kern="1200" cap="none" spc="0" normalizeH="0" baseline="0" noProof="0" dirty="0">
                <a:ln>
                  <a:noFill/>
                </a:ln>
                <a:solidFill>
                  <a:srgbClr val="000000"/>
                </a:solidFill>
                <a:effectLst/>
                <a:uLnTx/>
                <a:uFillTx/>
                <a:latin typeface="Arial Narrow"/>
                <a:ea typeface="+mn-ea"/>
                <a:cs typeface="+mn-cs"/>
                <a:hlinkClick r:id="rId3">
                  <a:extLst>
                    <a:ext uri="{A12FA001-AC4F-418D-AE19-62706E023703}">
                      <ahyp:hlinkClr xmlns:ahyp="http://schemas.microsoft.com/office/drawing/2018/hyperlinkcolor" val="tx"/>
                    </a:ext>
                  </a:extLst>
                </a:hlinkClick>
              </a:rPr>
              <a:t>https://www.cfm.va.gov/</a:t>
            </a:r>
            <a:r>
              <a:rPr kumimoji="0" lang="en-US" sz="1000" b="0" i="0" u="none" strike="noStrike" kern="1200" cap="none" spc="0" normalizeH="0" baseline="0" noProof="0" dirty="0">
                <a:ln>
                  <a:noFill/>
                </a:ln>
                <a:solidFill>
                  <a:srgbClr val="000000"/>
                </a:solidFill>
                <a:effectLst/>
                <a:uLnTx/>
                <a:uFillTx/>
                <a:latin typeface="Arial Narrow"/>
                <a:ea typeface="+mn-ea"/>
                <a:cs typeface="+mn-cs"/>
              </a:rPr>
              <a:t> </a:t>
            </a:r>
          </a:p>
          <a:p>
            <a:pPr marL="557198" marR="0" lvl="1" indent="-214307" algn="l" defTabSz="342892" rtl="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US" sz="1000" b="0" i="0" u="none" strike="noStrike" kern="1200" cap="none" spc="0" normalizeH="0" baseline="0" noProof="0" dirty="0">
                <a:ln>
                  <a:noFill/>
                </a:ln>
                <a:solidFill>
                  <a:srgbClr val="000000"/>
                </a:solidFill>
                <a:effectLst/>
                <a:uLnTx/>
                <a:uFillTx/>
                <a:latin typeface="Arial Narrow"/>
                <a:ea typeface="+mn-ea"/>
                <a:cs typeface="+mn-cs"/>
              </a:rPr>
              <a:t>Veterans Small Business Certification (VetCert) </a:t>
            </a:r>
            <a:r>
              <a:rPr kumimoji="0" lang="en-US" sz="1000" b="0" i="0" u="none" strike="noStrike" kern="1200" cap="none" spc="0" normalizeH="0" baseline="0" noProof="0" dirty="0">
                <a:ln>
                  <a:noFill/>
                </a:ln>
                <a:effectLst/>
                <a:uLnTx/>
                <a:uFillTx/>
                <a:latin typeface="Arial Narrow"/>
                <a:ea typeface="+mn-ea"/>
                <a:cs typeface="+mn-cs"/>
                <a:hlinkClick r:id="rId4">
                  <a:extLst>
                    <a:ext uri="{A12FA001-AC4F-418D-AE19-62706E023703}">
                      <ahyp:hlinkClr xmlns:ahyp="http://schemas.microsoft.com/office/drawing/2018/hyperlinkcolor" val="tx"/>
                    </a:ext>
                  </a:extLst>
                </a:hlinkClick>
              </a:rPr>
              <a:t>https://veterans.certify.sba.gov/</a:t>
            </a:r>
            <a:r>
              <a:rPr kumimoji="0" lang="en-US" sz="1000" b="0" i="0" u="none" strike="noStrike" kern="1200" cap="none" spc="0" normalizeH="0" baseline="0" noProof="0" dirty="0">
                <a:ln>
                  <a:noFill/>
                </a:ln>
                <a:effectLst/>
                <a:uLnTx/>
                <a:uFillTx/>
                <a:latin typeface="Arial Narrow"/>
                <a:ea typeface="+mn-ea"/>
                <a:cs typeface="+mn-cs"/>
              </a:rPr>
              <a:t> </a:t>
            </a:r>
          </a:p>
          <a:p>
            <a:pPr marL="557198" marR="0" lvl="1" indent="-214307" algn="l" defTabSz="342892" rtl="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US" sz="1000" b="0" i="0" u="none" strike="noStrike" kern="1200" cap="none" spc="0" normalizeH="0" baseline="0" noProof="0" dirty="0">
                <a:ln>
                  <a:noFill/>
                </a:ln>
                <a:solidFill>
                  <a:srgbClr val="000000"/>
                </a:solidFill>
                <a:effectLst/>
                <a:uLnTx/>
                <a:uFillTx/>
                <a:latin typeface="Arial Narrow"/>
                <a:ea typeface="+mn-ea"/>
                <a:cs typeface="+mn-cs"/>
              </a:rPr>
              <a:t>VA Forecast of Contracting Opportunities (FCO) </a:t>
            </a:r>
            <a:r>
              <a:rPr kumimoji="0" lang="en-US" sz="1000" b="0" i="0" u="none" strike="noStrike" kern="1200" cap="none" spc="0" normalizeH="0" baseline="0" noProof="0" dirty="0">
                <a:ln>
                  <a:noFill/>
                </a:ln>
                <a:solidFill>
                  <a:srgbClr val="000000"/>
                </a:solidFill>
                <a:effectLst/>
                <a:uLnTx/>
                <a:uFillTx/>
                <a:latin typeface="Arial Narrow"/>
                <a:ea typeface="+mn-ea"/>
                <a:cs typeface="+mn-cs"/>
                <a:hlinkClick r:id="rId5">
                  <a:extLst>
                    <a:ext uri="{A12FA001-AC4F-418D-AE19-62706E023703}">
                      <ahyp:hlinkClr xmlns:ahyp="http://schemas.microsoft.com/office/drawing/2018/hyperlinkcolor" val="tx"/>
                    </a:ext>
                  </a:extLst>
                </a:hlinkClick>
              </a:rPr>
              <a:t>https://www.vendorportal.ecms.va.gov/eVP/fco/FCO.aspx </a:t>
            </a:r>
            <a:endParaRPr kumimoji="0" lang="en-US" sz="1000" b="0" i="0" u="none" strike="noStrike" kern="1200" cap="none" spc="0" normalizeH="0" baseline="0" noProof="0" dirty="0">
              <a:ln>
                <a:noFill/>
              </a:ln>
              <a:solidFill>
                <a:srgbClr val="000000"/>
              </a:solidFill>
              <a:effectLst/>
              <a:uLnTx/>
              <a:uFillTx/>
              <a:latin typeface="Arial Narrow"/>
              <a:ea typeface="+mn-ea"/>
              <a:cs typeface="+mn-cs"/>
            </a:endParaRPr>
          </a:p>
          <a:p>
            <a:pPr marL="557198" marR="0" lvl="1" indent="-214307" algn="l" defTabSz="342892" rtl="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US" sz="1000" b="0" i="0" u="sng" strike="noStrike" kern="1200" cap="none" spc="0" normalizeH="0" baseline="0" noProof="0" dirty="0">
                <a:ln>
                  <a:noFill/>
                </a:ln>
                <a:solidFill>
                  <a:srgbClr val="000000"/>
                </a:solidFill>
                <a:effectLst/>
                <a:uLnTx/>
                <a:uFillTx/>
                <a:latin typeface="Arial Narrow"/>
                <a:ea typeface="+mn-ea"/>
                <a:cs typeface="+mn-cs"/>
              </a:rPr>
              <a:t>Https://www.cfm.va.gov/til/leasing.asp</a:t>
            </a:r>
          </a:p>
          <a:p>
            <a:pPr marL="42863" indent="0">
              <a:buNone/>
            </a:pPr>
            <a:endParaRPr lang="en-US" dirty="0"/>
          </a:p>
          <a:p>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969715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436970"/>
            <a:ext cx="8229600" cy="3929053"/>
          </a:xfrm>
        </p:spPr>
        <p:txBody>
          <a:bodyPr>
            <a:normAutofit/>
          </a:bodyPr>
          <a:lstStyle/>
          <a:p>
            <a:pPr marL="342900" marR="0" lvl="1" indent="0" algn="l" defTabSz="342892"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a:ln>
                <a:noFill/>
              </a:ln>
              <a:solidFill>
                <a:srgbClr val="284A74"/>
              </a:solidFill>
              <a:effectLst/>
              <a:uLnTx/>
              <a:uFillTx/>
              <a:latin typeface="Arial Narrow"/>
              <a:ea typeface="+mn-ea"/>
              <a:cs typeface="+mn-cs"/>
            </a:endParaRPr>
          </a:p>
          <a:p>
            <a:pPr marL="42863" indent="0">
              <a:buNone/>
            </a:pPr>
            <a:endParaRPr lang="en-US" dirty="0"/>
          </a:p>
          <a:p>
            <a:endParaRPr lang="en-US" dirty="0"/>
          </a:p>
          <a:p>
            <a:pPr lvl="1"/>
            <a:endParaRPr lang="en-US" dirty="0"/>
          </a:p>
          <a:p>
            <a:endParaRPr lang="en-US" dirty="0"/>
          </a:p>
          <a:p>
            <a:pPr lvl="1"/>
            <a:endParaRPr lang="en-US" dirty="0"/>
          </a:p>
        </p:txBody>
      </p:sp>
      <p:pic>
        <p:nvPicPr>
          <p:cNvPr id="2" name="Picture 1" descr="A picture containing food, drawing&#10;&#10;Description automatically generated">
            <a:extLst>
              <a:ext uri="{FF2B5EF4-FFF2-40B4-BE49-F238E27FC236}">
                <a16:creationId xmlns:a16="http://schemas.microsoft.com/office/drawing/2014/main" id="{BA04DEBA-3F40-2B7A-5A91-8B91BE33A437}"/>
              </a:ext>
            </a:extLst>
          </p:cNvPr>
          <p:cNvPicPr>
            <a:picLocks noChangeAspect="1"/>
          </p:cNvPicPr>
          <p:nvPr/>
        </p:nvPicPr>
        <p:blipFill rotWithShape="1">
          <a:blip r:embed="rId2"/>
          <a:srcRect l="54186" t="19442" r="2064" b="7542"/>
          <a:stretch/>
        </p:blipFill>
        <p:spPr>
          <a:xfrm>
            <a:off x="1738979" y="436970"/>
            <a:ext cx="4480560" cy="4206240"/>
          </a:xfrm>
          <a:prstGeom prst="rect">
            <a:avLst/>
          </a:prstGeom>
        </p:spPr>
      </p:pic>
      <p:sp>
        <p:nvSpPr>
          <p:cNvPr id="5" name="TextBox 4">
            <a:extLst>
              <a:ext uri="{FF2B5EF4-FFF2-40B4-BE49-F238E27FC236}">
                <a16:creationId xmlns:a16="http://schemas.microsoft.com/office/drawing/2014/main" id="{3205BD2D-D495-E5A3-5F70-CA419A86B9BA}"/>
              </a:ext>
            </a:extLst>
          </p:cNvPr>
          <p:cNvSpPr txBox="1"/>
          <p:nvPr/>
        </p:nvSpPr>
        <p:spPr>
          <a:xfrm>
            <a:off x="6219539" y="743592"/>
            <a:ext cx="4572000" cy="369332"/>
          </a:xfrm>
          <a:prstGeom prst="rect">
            <a:avLst/>
          </a:prstGeom>
          <a:noFill/>
        </p:spPr>
        <p:txBody>
          <a:bodyPr wrap="square">
            <a:spAutoFit/>
          </a:bodyPr>
          <a:lstStyle/>
          <a:p>
            <a:r>
              <a:rPr lang="en-US" dirty="0"/>
              <a:t>QUESTIONS?</a:t>
            </a:r>
          </a:p>
        </p:txBody>
      </p:sp>
    </p:spTree>
    <p:extLst>
      <p:ext uri="{BB962C8B-B14F-4D97-AF65-F5344CB8AC3E}">
        <p14:creationId xmlns:p14="http://schemas.microsoft.com/office/powerpoint/2010/main" val="274746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8" y="971551"/>
            <a:ext cx="8577073" cy="281177"/>
          </a:xfrm>
        </p:spPr>
        <p:txBody>
          <a:bodyPr>
            <a:normAutofit fontScale="25000" lnSpcReduction="20000"/>
          </a:bodyPr>
          <a:lstStyle/>
          <a:p>
            <a:pPr marL="42863" indent="0">
              <a:buNone/>
            </a:pPr>
            <a:r>
              <a:rPr lang="en-US" sz="6400" dirty="0">
                <a:solidFill>
                  <a:srgbClr val="284A74"/>
                </a:solidFill>
              </a:rPr>
              <a:t>Advance VA’s mission in support of our Nation’s Veterans by planning, designing, constructing and acquiring major facilities, and setting design and construction standards.</a:t>
            </a:r>
          </a:p>
          <a:p>
            <a:pPr marL="42863" indent="0">
              <a:buNone/>
            </a:pPr>
            <a:endParaRPr lang="en-US" dirty="0">
              <a:solidFill>
                <a:srgbClr val="284A74"/>
              </a:solidFill>
            </a:endParaRPr>
          </a:p>
          <a:p>
            <a:pPr marL="42863" indent="0">
              <a:buNone/>
            </a:pPr>
            <a:endParaRPr lang="en-US" dirty="0">
              <a:solidFill>
                <a:srgbClr val="284A74"/>
              </a:solidFill>
            </a:endParaRPr>
          </a:p>
          <a:p>
            <a:pPr marL="42863" indent="0" algn="ctr">
              <a:buNone/>
            </a:pPr>
            <a:endParaRPr lang="en-US" sz="5600" b="1" dirty="0">
              <a:solidFill>
                <a:srgbClr val="284A74"/>
              </a:solidFill>
            </a:endParaRPr>
          </a:p>
          <a:p>
            <a:pPr marL="42863" indent="0" algn="ctr">
              <a:buNone/>
            </a:pPr>
            <a:r>
              <a:rPr lang="en-US" sz="5600" b="1" dirty="0"/>
              <a:t>ORP Mission and Purpose</a:t>
            </a:r>
          </a:p>
          <a:p>
            <a:pPr marL="42863" indent="0" algn="ctr">
              <a:buNone/>
            </a:pPr>
            <a:endParaRPr lang="en-US" sz="5600" dirty="0">
              <a:solidFill>
                <a:srgbClr val="284A74"/>
              </a:solidFill>
            </a:endParaRPr>
          </a:p>
          <a:p>
            <a:pPr marL="42863" indent="0">
              <a:buNone/>
            </a:pPr>
            <a:r>
              <a:rPr lang="en-US" sz="6400" dirty="0">
                <a:solidFill>
                  <a:srgbClr val="284A74"/>
                </a:solidFill>
              </a:rPr>
              <a:t>Advance VA's mission by acquiring and disposing of land and acquiring leasing space for the construction of medical of land and leased space for medical facilities.</a:t>
            </a:r>
          </a:p>
          <a:p>
            <a:pPr marL="42863" indent="0">
              <a:buNone/>
            </a:pPr>
            <a:endParaRPr lang="en-US" sz="6400" dirty="0">
              <a:solidFill>
                <a:srgbClr val="284A74"/>
              </a:solidFill>
            </a:endParaRPr>
          </a:p>
          <a:p>
            <a:pPr marL="42863" indent="0">
              <a:buNone/>
            </a:pPr>
            <a:r>
              <a:rPr lang="en-US" sz="6400" i="1" dirty="0">
                <a:solidFill>
                  <a:srgbClr val="284A74"/>
                </a:solidFill>
              </a:rPr>
              <a:t>“The Office of Construction &amp; Facilities Management (CFM) is responsible for the planning, design, and construction of all major construction projects greater than $20 million.  In addition, CFM acquires real property for use by VA elements through the purchase of land and buildings, as well as long-term lease acquisitions.  Through the construction and real property programs, CFM delivers to Veterans, high quality buildings, additions, large scale renovations, and structural enhancements.  CFM also manages facility sustainability, seismic corrections, physical security, and historic preservation of VA’s facilities.”</a:t>
            </a:r>
          </a:p>
          <a:p>
            <a:pPr marL="42863" indent="0">
              <a:buNone/>
            </a:pPr>
            <a:endParaRPr lang="en-US" sz="6400" dirty="0"/>
          </a:p>
          <a:p>
            <a:pPr marL="42863" indent="0">
              <a:buNone/>
            </a:pPr>
            <a:endParaRPr lang="en-US" dirty="0"/>
          </a:p>
        </p:txBody>
      </p:sp>
      <p:sp>
        <p:nvSpPr>
          <p:cNvPr id="4" name="Title 3">
            <a:extLst>
              <a:ext uri="{FF2B5EF4-FFF2-40B4-BE49-F238E27FC236}">
                <a16:creationId xmlns:a16="http://schemas.microsoft.com/office/drawing/2014/main" id="{2FA2994B-DC0A-4BF6-8EAC-7AD77ABA8503}"/>
              </a:ext>
            </a:extLst>
          </p:cNvPr>
          <p:cNvSpPr txBox="1">
            <a:spLocks/>
          </p:cNvSpPr>
          <p:nvPr/>
        </p:nvSpPr>
        <p:spPr>
          <a:xfrm>
            <a:off x="-1" y="0"/>
            <a:ext cx="9144000" cy="600164"/>
          </a:xfrm>
          <a:prstGeom prst="rect">
            <a:avLst/>
          </a:prstGeom>
          <a:solidFill>
            <a:schemeClr val="tx2">
              <a:lumMod val="75000"/>
            </a:schemeClr>
          </a:solidFill>
          <a:ln>
            <a:noFill/>
          </a:ln>
        </p:spPr>
        <p:style>
          <a:lnRef idx="3">
            <a:schemeClr val="lt1"/>
          </a:lnRef>
          <a:fillRef idx="1">
            <a:schemeClr val="accent2"/>
          </a:fillRef>
          <a:effectRef idx="1">
            <a:schemeClr val="accent2"/>
          </a:effectRef>
          <a:fontRef idx="minor">
            <a:schemeClr val="lt1"/>
          </a:fontRef>
        </p:style>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uLnTx/>
                <a:uFillTx/>
                <a:latin typeface="Calibri"/>
                <a:ea typeface="+mj-ea"/>
                <a:cs typeface="+mj-cs"/>
              </a:rPr>
              <a:t>CFM Mission</a:t>
            </a:r>
          </a:p>
        </p:txBody>
      </p:sp>
    </p:spTree>
    <p:extLst>
      <p:ext uri="{BB962C8B-B14F-4D97-AF65-F5344CB8AC3E}">
        <p14:creationId xmlns:p14="http://schemas.microsoft.com/office/powerpoint/2010/main" val="1142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1"/>
            <a:ext cx="8229600" cy="3394472"/>
          </a:xfrm>
        </p:spPr>
        <p:txBody>
          <a:bodyPr>
            <a:normAutofit/>
          </a:bodyPr>
          <a:lstStyle/>
          <a:p>
            <a:pPr marL="257169" marR="0" lvl="0" indent="-257169" algn="l" defTabSz="342892"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284A74"/>
                </a:solidFill>
                <a:effectLst/>
                <a:uLnTx/>
                <a:uFillTx/>
                <a:latin typeface="Arial Narrow"/>
                <a:ea typeface="+mn-ea"/>
                <a:cs typeface="+mn-cs"/>
              </a:rPr>
              <a:t>Mid Level Lease Leases: (Leases between $1,000,000 and $3,159,999 in annual unserviced rent.</a:t>
            </a:r>
          </a:p>
          <a:p>
            <a:pPr marL="0" marR="0" lvl="0" indent="0" algn="l" defTabSz="342892" rtl="0" eaLnBrk="1" fontAlgn="auto" latinLnBrk="0" hangingPunct="1">
              <a:lnSpc>
                <a:spcPct val="100000"/>
              </a:lnSpc>
              <a:spcBef>
                <a:spcPct val="20000"/>
              </a:spcBef>
              <a:spcAft>
                <a:spcPts val="0"/>
              </a:spcAft>
              <a:buClrTx/>
              <a:buSzTx/>
              <a:buNone/>
              <a:tabLst/>
              <a:defRPr/>
            </a:pPr>
            <a:endParaRPr kumimoji="0" lang="en-US" sz="1800" b="0" i="0" u="none" strike="noStrike" kern="1200" cap="none" spc="0" normalizeH="0" baseline="0" noProof="0" dirty="0">
              <a:ln>
                <a:noFill/>
              </a:ln>
              <a:solidFill>
                <a:srgbClr val="284A74"/>
              </a:solidFill>
              <a:effectLst/>
              <a:uLnTx/>
              <a:uFillTx/>
              <a:latin typeface="Arial Narrow"/>
              <a:ea typeface="+mn-ea"/>
              <a:cs typeface="+mn-cs"/>
            </a:endParaRPr>
          </a:p>
          <a:p>
            <a:pPr marL="257169" marR="0" lvl="0" indent="-257169" algn="l" defTabSz="342892"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284A74"/>
                </a:solidFill>
                <a:effectLst/>
                <a:uLnTx/>
                <a:uFillTx/>
                <a:latin typeface="Arial Narrow"/>
                <a:ea typeface="+mn-ea"/>
                <a:cs typeface="+mn-cs"/>
              </a:rPr>
              <a:t>Major Level Leases:  ( Any leases above $3,160,000 in annual unserviced rent.) PACT ACT has changed the definition to some of these terms. </a:t>
            </a:r>
            <a:endParaRPr lang="en-US" sz="1800" b="1" dirty="0">
              <a:solidFill>
                <a:srgbClr val="284A74"/>
              </a:solidFill>
              <a:latin typeface="Arial Narrow"/>
            </a:endParaRPr>
          </a:p>
          <a:p>
            <a:pPr marL="257169" marR="0" lvl="0" indent="-257169" algn="l" defTabSz="342892" rtl="0" eaLnBrk="1" fontAlgn="auto" latinLnBrk="0" hangingPunct="1">
              <a:lnSpc>
                <a:spcPct val="100000"/>
              </a:lnSpc>
              <a:spcBef>
                <a:spcPct val="20000"/>
              </a:spcBef>
              <a:spcAft>
                <a:spcPts val="0"/>
              </a:spcAft>
              <a:buClrTx/>
              <a:buSzTx/>
              <a:buFont typeface="Arial"/>
              <a:buChar char="•"/>
              <a:tabLst/>
              <a:defRPr/>
            </a:pPr>
            <a:endParaRPr kumimoji="0" lang="en-US" sz="1800" b="1" i="0" u="none" strike="noStrike" kern="1200" cap="none" spc="0" normalizeH="0" baseline="0" noProof="0" dirty="0">
              <a:ln>
                <a:noFill/>
              </a:ln>
              <a:solidFill>
                <a:srgbClr val="284A74"/>
              </a:solidFill>
              <a:effectLst/>
              <a:uLnTx/>
              <a:uFillTx/>
              <a:latin typeface="Arial Narrow"/>
              <a:ea typeface="+mn-ea"/>
              <a:cs typeface="+mn-cs"/>
            </a:endParaRPr>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257169" marR="0" lvl="0" indent="-257169" algn="l" defTabSz="342892" rtl="0" eaLnBrk="1" fontAlgn="auto" latinLnBrk="0" hangingPunct="1">
              <a:lnSpc>
                <a:spcPct val="100000"/>
              </a:lnSpc>
              <a:spcBef>
                <a:spcPct val="20000"/>
              </a:spcBef>
              <a:spcAft>
                <a:spcPts val="0"/>
              </a:spcAft>
              <a:buClrTx/>
              <a:buSzTx/>
              <a:buFont typeface="Arial"/>
              <a:buChar char="•"/>
              <a:tabLst/>
              <a:defRPr/>
            </a:pPr>
            <a:endParaRPr lang="en-US" sz="1800" dirty="0">
              <a:solidFill>
                <a:srgbClr val="284A74"/>
              </a:solidFill>
              <a:latin typeface="Arial Narrow"/>
            </a:endParaRPr>
          </a:p>
          <a:p>
            <a:pPr marL="257169" marR="0" lvl="0" indent="-257169" algn="l" defTabSz="342892"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srgbClr val="284A74"/>
              </a:solidFill>
              <a:effectLst/>
              <a:uLnTx/>
              <a:uFillTx/>
              <a:latin typeface="Arial Narrow"/>
              <a:ea typeface="+mn-ea"/>
              <a:cs typeface="+mn-cs"/>
            </a:endParaRPr>
          </a:p>
          <a:p>
            <a:pPr marL="0" indent="0">
              <a:buNone/>
            </a:pPr>
            <a:endParaRPr lang="en-US" dirty="0"/>
          </a:p>
          <a:p>
            <a:pPr lvl="1"/>
            <a:endParaRPr lang="en-US" dirty="0"/>
          </a:p>
          <a:p>
            <a:endParaRPr lang="en-US" dirty="0"/>
          </a:p>
          <a:p>
            <a:pPr lvl="1"/>
            <a:endParaRPr lang="en-US" dirty="0"/>
          </a:p>
        </p:txBody>
      </p:sp>
      <p:sp>
        <p:nvSpPr>
          <p:cNvPr id="15" name="TextBox 14">
            <a:extLst>
              <a:ext uri="{FF2B5EF4-FFF2-40B4-BE49-F238E27FC236}">
                <a16:creationId xmlns:a16="http://schemas.microsoft.com/office/drawing/2014/main" id="{C58C2155-9B33-4748-A2B3-2571F83E786C}"/>
              </a:ext>
            </a:extLst>
          </p:cNvPr>
          <p:cNvSpPr txBox="1"/>
          <p:nvPr/>
        </p:nvSpPr>
        <p:spPr>
          <a:xfrm>
            <a:off x="1287780" y="269645"/>
            <a:ext cx="6423660" cy="1015663"/>
          </a:xfrm>
          <a:prstGeom prst="rect">
            <a:avLst/>
          </a:prstGeom>
          <a:noFill/>
        </p:spPr>
        <p:txBody>
          <a:bodyPr wrap="square">
            <a:spAutoFit/>
          </a:bodyPr>
          <a:lstStyle/>
          <a:p>
            <a:pPr algn="ctr"/>
            <a:r>
              <a:rPr lang="en-US" sz="2000" b="1" dirty="0">
                <a:solidFill>
                  <a:srgbClr val="284A74"/>
                </a:solidFill>
              </a:rPr>
              <a:t>		Mid Level/Major Level Lease Thresholds</a:t>
            </a:r>
          </a:p>
          <a:p>
            <a:br>
              <a:rPr lang="en-US" sz="2000" b="1" dirty="0">
                <a:solidFill>
                  <a:srgbClr val="284A74"/>
                </a:solidFill>
              </a:rPr>
            </a:br>
            <a:endParaRPr lang="en-US" sz="2000" b="1" dirty="0">
              <a:solidFill>
                <a:srgbClr val="284A74"/>
              </a:solidFill>
            </a:endParaRPr>
          </a:p>
        </p:txBody>
      </p:sp>
    </p:spTree>
    <p:extLst>
      <p:ext uri="{BB962C8B-B14F-4D97-AF65-F5344CB8AC3E}">
        <p14:creationId xmlns:p14="http://schemas.microsoft.com/office/powerpoint/2010/main" val="190847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1"/>
            <a:ext cx="8229600" cy="3394472"/>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284A74"/>
                </a:solidFill>
                <a:effectLst/>
                <a:uLnTx/>
                <a:uFillTx/>
                <a:latin typeface="Arial" panose="020B0604020202020204"/>
                <a:ea typeface="+mn-ea"/>
                <a:cs typeface="+mn-cs"/>
              </a:rPr>
              <a:t>On December 22, 2006, President Bush signed Public Law (PL) 109-461, the Veterans Benefits, Health Care, and Information Technology Act of 2006. Title V, Specifically Sections 502 and 503 apply to VA acquisitions.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284A74"/>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284A74"/>
                </a:solidFill>
                <a:effectLst/>
                <a:uLnTx/>
                <a:uFillTx/>
                <a:latin typeface="Arial" panose="020B0604020202020204"/>
                <a:ea typeface="+mn-ea"/>
                <a:cs typeface="+mn-cs"/>
              </a:rPr>
              <a:t>Effective June 20, 2007, this legislation authorizes a unique “Veterans First” approach specific to VA contracting. This approach changes the priorities for contracting preferences within VA, placing SDVOSBs and VOSBs first and second, respectively, in satisfying VA’s acquisition requirements. </a:t>
            </a:r>
          </a:p>
          <a:p>
            <a:pPr marL="42863" indent="0">
              <a:buNone/>
            </a:pPr>
            <a:endParaRPr lang="en-US" dirty="0">
              <a:solidFill>
                <a:srgbClr val="284A74"/>
              </a:solidFill>
            </a:endParaRPr>
          </a:p>
          <a:p>
            <a:endParaRPr lang="en-US" dirty="0"/>
          </a:p>
          <a:p>
            <a:pPr lvl="1"/>
            <a:endParaRPr lang="en-US" dirty="0"/>
          </a:p>
          <a:p>
            <a:endParaRPr lang="en-US" dirty="0"/>
          </a:p>
          <a:p>
            <a:pPr lvl="1"/>
            <a:endParaRPr lang="en-US" dirty="0"/>
          </a:p>
        </p:txBody>
      </p:sp>
      <p:sp>
        <p:nvSpPr>
          <p:cNvPr id="7" name="TextBox 6">
            <a:extLst>
              <a:ext uri="{FF2B5EF4-FFF2-40B4-BE49-F238E27FC236}">
                <a16:creationId xmlns:a16="http://schemas.microsoft.com/office/drawing/2014/main" id="{06A1EB3E-FC85-41F5-A893-E2D775947F8C}"/>
              </a:ext>
            </a:extLst>
          </p:cNvPr>
          <p:cNvSpPr txBox="1"/>
          <p:nvPr/>
        </p:nvSpPr>
        <p:spPr>
          <a:xfrm>
            <a:off x="621792" y="340445"/>
            <a:ext cx="7744968" cy="5078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284A74"/>
                </a:solidFill>
                <a:effectLst/>
                <a:uLnTx/>
                <a:uFillTx/>
                <a:latin typeface="Arial" panose="020B0604020202020204"/>
                <a:ea typeface="+mn-ea"/>
                <a:cs typeface="+mn-cs"/>
              </a:rPr>
              <a:t>Public Law (PL) 109-461</a:t>
            </a:r>
          </a:p>
        </p:txBody>
      </p:sp>
    </p:spTree>
    <p:extLst>
      <p:ext uri="{BB962C8B-B14F-4D97-AF65-F5344CB8AC3E}">
        <p14:creationId xmlns:p14="http://schemas.microsoft.com/office/powerpoint/2010/main" val="334670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457199" y="971551"/>
            <a:ext cx="8229600" cy="3394472"/>
          </a:xfrm>
        </p:spPr>
        <p:txBody>
          <a:bodyPr>
            <a:normAutofit/>
          </a:bodyPr>
          <a:lstStyle/>
          <a:p>
            <a:pPr marL="42863" indent="0">
              <a:buNone/>
            </a:pPr>
            <a:endParaRPr lang="en-US" dirty="0"/>
          </a:p>
          <a:p>
            <a:endParaRPr lang="en-US" dirty="0"/>
          </a:p>
          <a:p>
            <a:pPr lvl="1"/>
            <a:endParaRPr lang="en-US" dirty="0"/>
          </a:p>
          <a:p>
            <a:endParaRPr lang="en-US" dirty="0"/>
          </a:p>
          <a:p>
            <a:pPr lvl="1"/>
            <a:endParaRPr lang="en-US" dirty="0"/>
          </a:p>
        </p:txBody>
      </p:sp>
      <p:sp>
        <p:nvSpPr>
          <p:cNvPr id="13" name="TextBox 12">
            <a:extLst>
              <a:ext uri="{FF2B5EF4-FFF2-40B4-BE49-F238E27FC236}">
                <a16:creationId xmlns:a16="http://schemas.microsoft.com/office/drawing/2014/main" id="{3FE5A5D3-E813-4099-854F-C12B5A9CB9F6}"/>
              </a:ext>
            </a:extLst>
          </p:cNvPr>
          <p:cNvSpPr txBox="1"/>
          <p:nvPr/>
        </p:nvSpPr>
        <p:spPr>
          <a:xfrm>
            <a:off x="2313432" y="318254"/>
            <a:ext cx="4407408" cy="461665"/>
          </a:xfrm>
          <a:prstGeom prst="rect">
            <a:avLst/>
          </a:prstGeom>
          <a:noFill/>
        </p:spPr>
        <p:txBody>
          <a:bodyPr wrap="square">
            <a:spAutoFit/>
          </a:bodyPr>
          <a:lstStyle/>
          <a:p>
            <a:r>
              <a:rPr lang="en-US" sz="1800" dirty="0">
                <a:solidFill>
                  <a:schemeClr val="tx1"/>
                </a:solidFill>
                <a:cs typeface="Arial" panose="020B0604020202020204" pitchFamily="34" charset="0"/>
              </a:rPr>
              <a:t>	</a:t>
            </a:r>
            <a:r>
              <a:rPr lang="en-US" sz="2400" dirty="0">
                <a:solidFill>
                  <a:srgbClr val="284A74"/>
                </a:solidFill>
                <a:cs typeface="Arial" panose="020B0604020202020204" pitchFamily="34" charset="0"/>
              </a:rPr>
              <a:t>What Does ORP Procure? </a:t>
            </a:r>
          </a:p>
        </p:txBody>
      </p:sp>
      <p:sp>
        <p:nvSpPr>
          <p:cNvPr id="15" name="TextBox 14">
            <a:extLst>
              <a:ext uri="{FF2B5EF4-FFF2-40B4-BE49-F238E27FC236}">
                <a16:creationId xmlns:a16="http://schemas.microsoft.com/office/drawing/2014/main" id="{D46CEFC0-32E4-416E-BF8C-8F8619A92000}"/>
              </a:ext>
            </a:extLst>
          </p:cNvPr>
          <p:cNvSpPr txBox="1"/>
          <p:nvPr/>
        </p:nvSpPr>
        <p:spPr>
          <a:xfrm>
            <a:off x="731520" y="1457917"/>
            <a:ext cx="7013448" cy="1802801"/>
          </a:xfrm>
          <a:prstGeom prst="rect">
            <a:avLst/>
          </a:prstGeom>
          <a:noFill/>
        </p:spPr>
        <p:txBody>
          <a:bodyPr wrap="square">
            <a:spAutoFit/>
          </a:bodyPr>
          <a:lstStyle/>
          <a:p>
            <a:pPr marL="257175" marR="0" lvl="0" indent="-257175" algn="l" defTabSz="342892"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1425" b="0" i="0" u="none" strike="noStrike" kern="1200" cap="none" spc="0" normalizeH="0" baseline="0" noProof="0" dirty="0">
                <a:ln>
                  <a:noFill/>
                </a:ln>
                <a:solidFill>
                  <a:srgbClr val="284A74"/>
                </a:solidFill>
                <a:effectLst/>
                <a:uLnTx/>
                <a:uFillTx/>
                <a:latin typeface="Arial" panose="020B0604020202020204"/>
                <a:ea typeface="+mn-ea"/>
                <a:cs typeface="+mn-cs"/>
              </a:rPr>
              <a:t>Construction of Medical Facilities</a:t>
            </a:r>
          </a:p>
          <a:p>
            <a:pPr marL="0" marR="0" lvl="0" indent="0" algn="l" defTabSz="342892" rtl="0" eaLnBrk="1" fontAlgn="auto" latinLnBrk="0" hangingPunct="1">
              <a:lnSpc>
                <a:spcPct val="100000"/>
              </a:lnSpc>
              <a:spcBef>
                <a:spcPct val="20000"/>
              </a:spcBef>
              <a:spcAft>
                <a:spcPts val="0"/>
              </a:spcAft>
              <a:buClrTx/>
              <a:buSzTx/>
              <a:buFont typeface="Arial"/>
              <a:buNone/>
              <a:tabLst/>
              <a:defRPr/>
            </a:pPr>
            <a:endParaRPr kumimoji="0" lang="en-US" sz="1425" b="0" i="0" u="none" strike="noStrike" kern="1200" cap="none" spc="0" normalizeH="0" baseline="0" noProof="0" dirty="0">
              <a:ln>
                <a:noFill/>
              </a:ln>
              <a:solidFill>
                <a:srgbClr val="284A74"/>
              </a:solidFill>
              <a:effectLst/>
              <a:uLnTx/>
              <a:uFillTx/>
              <a:latin typeface="Arial" panose="020B0604020202020204"/>
              <a:ea typeface="+mn-ea"/>
              <a:cs typeface="+mn-cs"/>
            </a:endParaRPr>
          </a:p>
          <a:p>
            <a:pPr marL="257175" marR="0" lvl="0" indent="-257175" algn="l" defTabSz="342892"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1425" b="0" i="0" u="none" strike="noStrike" kern="1200" cap="none" spc="0" normalizeH="0" baseline="0" noProof="0" dirty="0">
                <a:ln>
                  <a:noFill/>
                </a:ln>
                <a:solidFill>
                  <a:srgbClr val="284A74"/>
                </a:solidFill>
                <a:effectLst/>
                <a:uLnTx/>
                <a:uFillTx/>
                <a:latin typeface="Arial" panose="020B0604020202020204"/>
                <a:ea typeface="+mn-ea"/>
                <a:cs typeface="+mn-cs"/>
              </a:rPr>
              <a:t>In addition to procurement, ORP is involved with intergovernmental transfers, and the granting of easements, licenses, and permits. ( </a:t>
            </a:r>
            <a:r>
              <a:rPr kumimoji="0" lang="en-US" sz="1425" b="1" i="0" u="none" strike="noStrike" kern="1200" cap="none" spc="0" normalizeH="0" baseline="0" noProof="0" dirty="0">
                <a:ln>
                  <a:noFill/>
                </a:ln>
                <a:solidFill>
                  <a:srgbClr val="000000"/>
                </a:solidFill>
                <a:effectLst/>
                <a:uLnTx/>
                <a:uFillTx/>
                <a:latin typeface="Arial" panose="020B0604020202020204"/>
                <a:ea typeface="+mn-ea"/>
                <a:cs typeface="+mn-cs"/>
              </a:rPr>
              <a:t>This is handled by our Land and Utilization Team</a:t>
            </a:r>
            <a:r>
              <a:rPr kumimoji="0" lang="en-US" sz="1425" b="0" i="0" u="none" strike="noStrike" kern="1200" cap="none" spc="0" normalizeH="0" baseline="0" noProof="0" dirty="0">
                <a:ln>
                  <a:noFill/>
                </a:ln>
                <a:solidFill>
                  <a:srgbClr val="284A74"/>
                </a:solidFill>
                <a:effectLst/>
                <a:uLnTx/>
                <a:uFillTx/>
                <a:latin typeface="Arial" panose="020B0604020202020204"/>
                <a:ea typeface="+mn-ea"/>
                <a:cs typeface="+mn-cs"/>
              </a:rPr>
              <a:t>)</a:t>
            </a:r>
          </a:p>
          <a:p>
            <a:pPr marL="257175" marR="0" lvl="0" indent="-257175" algn="l" defTabSz="342892"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sz="1425" b="0" i="0" u="none" strike="noStrike" kern="1200" cap="none" spc="0" normalizeH="0" baseline="0" noProof="0" dirty="0">
              <a:ln>
                <a:noFill/>
              </a:ln>
              <a:solidFill>
                <a:srgbClr val="284A74"/>
              </a:solidFill>
              <a:effectLst/>
              <a:uLnTx/>
              <a:uFillTx/>
              <a:latin typeface="Arial" panose="020B0604020202020204"/>
              <a:ea typeface="+mn-ea"/>
              <a:cs typeface="+mn-cs"/>
            </a:endParaRPr>
          </a:p>
          <a:p>
            <a:pPr marL="257175" marR="0" lvl="0" indent="-257175" algn="l" defTabSz="342892"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1425" b="0" i="0" u="none" strike="noStrike" kern="1200" cap="none" spc="0" normalizeH="0" baseline="0" noProof="0" dirty="0">
                <a:ln>
                  <a:noFill/>
                </a:ln>
                <a:solidFill>
                  <a:srgbClr val="284A74"/>
                </a:solidFill>
                <a:effectLst/>
                <a:uLnTx/>
                <a:uFillTx/>
                <a:latin typeface="Arial" panose="020B0604020202020204"/>
                <a:ea typeface="+mn-ea"/>
                <a:cs typeface="+mn-cs"/>
              </a:rPr>
              <a:t>It also provides guidance to regional and local VA offices regarding real property. </a:t>
            </a:r>
          </a:p>
        </p:txBody>
      </p:sp>
    </p:spTree>
    <p:extLst>
      <p:ext uri="{BB962C8B-B14F-4D97-AF65-F5344CB8AC3E}">
        <p14:creationId xmlns:p14="http://schemas.microsoft.com/office/powerpoint/2010/main" val="299710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56E1-977A-4DB6-9B71-85D14DC0C507}"/>
              </a:ext>
            </a:extLst>
          </p:cNvPr>
          <p:cNvSpPr>
            <a:spLocks noGrp="1"/>
          </p:cNvSpPr>
          <p:nvPr>
            <p:ph idx="1"/>
          </p:nvPr>
        </p:nvSpPr>
        <p:spPr>
          <a:xfrm>
            <a:off x="256032" y="971551"/>
            <a:ext cx="8595360" cy="3394472"/>
          </a:xfrm>
        </p:spPr>
        <p:txBody>
          <a:bodyPr>
            <a:normAutofit/>
          </a:bodyPr>
          <a:lstStyle/>
          <a:p>
            <a:pPr marL="42863" indent="0">
              <a:buNone/>
            </a:pPr>
            <a:endParaRPr lang="en-US" dirty="0"/>
          </a:p>
          <a:p>
            <a:endParaRPr lang="en-US" dirty="0"/>
          </a:p>
          <a:p>
            <a:pPr lvl="1"/>
            <a:endParaRPr lang="en-US" dirty="0"/>
          </a:p>
          <a:p>
            <a:endParaRPr lang="en-US" dirty="0"/>
          </a:p>
          <a:p>
            <a:pPr lvl="1"/>
            <a:endParaRPr lang="en-US" dirty="0"/>
          </a:p>
        </p:txBody>
      </p:sp>
      <p:sp>
        <p:nvSpPr>
          <p:cNvPr id="7" name="TextBox 6">
            <a:extLst>
              <a:ext uri="{FF2B5EF4-FFF2-40B4-BE49-F238E27FC236}">
                <a16:creationId xmlns:a16="http://schemas.microsoft.com/office/drawing/2014/main" id="{B543FDA7-E248-4DEC-B293-12F424D384BB}"/>
              </a:ext>
            </a:extLst>
          </p:cNvPr>
          <p:cNvSpPr txBox="1"/>
          <p:nvPr/>
        </p:nvSpPr>
        <p:spPr>
          <a:xfrm>
            <a:off x="594359" y="302650"/>
            <a:ext cx="7955280"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84A74"/>
                </a:solidFill>
                <a:effectLst/>
                <a:uLnTx/>
                <a:uFillTx/>
                <a:ea typeface="+mn-ea"/>
                <a:cs typeface="+mn-cs"/>
              </a:rPr>
              <a:t>Types of Procurements Issued or Administered by ORP</a:t>
            </a:r>
          </a:p>
        </p:txBody>
      </p:sp>
      <p:sp>
        <p:nvSpPr>
          <p:cNvPr id="11" name="TextBox 10">
            <a:extLst>
              <a:ext uri="{FF2B5EF4-FFF2-40B4-BE49-F238E27FC236}">
                <a16:creationId xmlns:a16="http://schemas.microsoft.com/office/drawing/2014/main" id="{D54C875D-90EE-4B26-8CBF-D729592A477D}"/>
              </a:ext>
            </a:extLst>
          </p:cNvPr>
          <p:cNvSpPr txBox="1"/>
          <p:nvPr/>
        </p:nvSpPr>
        <p:spPr>
          <a:xfrm>
            <a:off x="2286000" y="1285947"/>
            <a:ext cx="4572000" cy="1643527"/>
          </a:xfrm>
          <a:prstGeom prst="rect">
            <a:avLst/>
          </a:prstGeom>
          <a:noFill/>
        </p:spPr>
        <p:txBody>
          <a:bodyPr wrap="square">
            <a:spAutoFit/>
          </a:bodyPr>
          <a:lstStyle/>
          <a:p>
            <a:pPr marL="257169" marR="0" lvl="0" indent="-257169" algn="l" defTabSz="342892"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284A74"/>
                </a:solidFill>
                <a:effectLst/>
                <a:uLnTx/>
                <a:uFillTx/>
                <a:latin typeface="Arial Narrow"/>
                <a:ea typeface="+mn-ea"/>
                <a:cs typeface="+mn-cs"/>
              </a:rPr>
              <a:t>Indefinite delivery/indefinite quantity (IDIQ)  (Administer CO for Broker and A&amp;E contracts)</a:t>
            </a:r>
          </a:p>
          <a:p>
            <a:pPr marL="257169" marR="0" lvl="0" indent="-257169" algn="l" defTabSz="342892"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284A74"/>
                </a:solidFill>
                <a:effectLst/>
                <a:uLnTx/>
                <a:uFillTx/>
                <a:latin typeface="Arial Narrow"/>
                <a:ea typeface="+mn-ea"/>
                <a:cs typeface="+mn-cs"/>
              </a:rPr>
              <a:t>Commercial Items (CI)</a:t>
            </a:r>
          </a:p>
          <a:p>
            <a:pPr marL="257169" marR="0" lvl="0" indent="-257169" algn="l" defTabSz="342892"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284A74"/>
                </a:solidFill>
                <a:effectLst/>
                <a:uLnTx/>
                <a:uFillTx/>
                <a:latin typeface="Arial Narrow"/>
                <a:ea typeface="+mn-ea"/>
                <a:cs typeface="+mn-cs"/>
              </a:rPr>
              <a:t>Minor leases (Seldom)</a:t>
            </a:r>
          </a:p>
          <a:p>
            <a:pPr marL="257169" marR="0" lvl="0" indent="-257169" algn="l" defTabSz="342892"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284A74"/>
                </a:solidFill>
                <a:effectLst/>
                <a:uLnTx/>
                <a:uFillTx/>
                <a:latin typeface="Arial Narrow"/>
                <a:ea typeface="+mn-ea"/>
                <a:cs typeface="+mn-cs"/>
              </a:rPr>
              <a:t>Sole Source (based on specific requirements)  </a:t>
            </a:r>
          </a:p>
        </p:txBody>
      </p:sp>
      <p:sp>
        <p:nvSpPr>
          <p:cNvPr id="2" name="Content Placeholder 2">
            <a:extLst>
              <a:ext uri="{FF2B5EF4-FFF2-40B4-BE49-F238E27FC236}">
                <a16:creationId xmlns:a16="http://schemas.microsoft.com/office/drawing/2014/main" id="{7AE7DABC-0B93-E387-482F-5B4D0A0A028B}"/>
              </a:ext>
            </a:extLst>
          </p:cNvPr>
          <p:cNvSpPr txBox="1">
            <a:spLocks/>
          </p:cNvSpPr>
          <p:nvPr/>
        </p:nvSpPr>
        <p:spPr>
          <a:xfrm>
            <a:off x="275834" y="971550"/>
            <a:ext cx="8731005" cy="3554729"/>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2863" indent="0">
              <a:buFont typeface="Arial"/>
              <a:buNone/>
            </a:pPr>
            <a:r>
              <a:rPr lang="en-US" dirty="0"/>
              <a:t>												</a:t>
            </a:r>
          </a:p>
        </p:txBody>
      </p:sp>
    </p:spTree>
    <p:extLst>
      <p:ext uri="{BB962C8B-B14F-4D97-AF65-F5344CB8AC3E}">
        <p14:creationId xmlns:p14="http://schemas.microsoft.com/office/powerpoint/2010/main" val="1944957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9_Office Theme">
  <a:themeElements>
    <a:clrScheme name="Choose VA">
      <a:dk1>
        <a:sysClr val="windowText" lastClr="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D"/>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SBC_2023">
      <a:dk1>
        <a:srgbClr val="0A1D30"/>
      </a:dk1>
      <a:lt1>
        <a:srgbClr val="FFFEFE"/>
      </a:lt1>
      <a:dk2>
        <a:srgbClr val="0A1D30"/>
      </a:dk2>
      <a:lt2>
        <a:srgbClr val="FFFEFE"/>
      </a:lt2>
      <a:accent1>
        <a:srgbClr val="42338E"/>
      </a:accent1>
      <a:accent2>
        <a:srgbClr val="9B248D"/>
      </a:accent2>
      <a:accent3>
        <a:srgbClr val="D71178"/>
      </a:accent3>
      <a:accent4>
        <a:srgbClr val="E64B4C"/>
      </a:accent4>
      <a:accent5>
        <a:srgbClr val="F48320"/>
      </a:accent5>
      <a:accent6>
        <a:srgbClr val="FFC730"/>
      </a:accent6>
      <a:hlink>
        <a:srgbClr val="F48320"/>
      </a:hlink>
      <a:folHlink>
        <a:srgbClr val="E64B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B62E2654C524C955BE2D12493E9D8" ma:contentTypeVersion="19" ma:contentTypeDescription="Create a new document." ma:contentTypeScope="" ma:versionID="f1ab489d9f543f90d8edfcb4811b9bbe">
  <xsd:schema xmlns:xsd="http://www.w3.org/2001/XMLSchema" xmlns:xs="http://www.w3.org/2001/XMLSchema" xmlns:p="http://schemas.microsoft.com/office/2006/metadata/properties" xmlns:ns2="adae7197-fd2e-4b99-9654-5e583da9c8f9" xmlns:ns3="13b39559-8d9b-45f0-aae8-fab2483ffcc1" targetNamespace="http://schemas.microsoft.com/office/2006/metadata/properties" ma:root="true" ma:fieldsID="196aed022a27acaea8d1518db37dacce" ns2:_="" ns3:_="">
    <xsd:import namespace="adae7197-fd2e-4b99-9654-5e583da9c8f9"/>
    <xsd:import namespace="13b39559-8d9b-45f0-aae8-fab2483ffc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Testing"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e7197-fd2e-4b99-9654-5e583da9c8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Testing" ma:index="17" nillable="true" ma:displayName="Testing" ma:format="Dropdown" ma:internalName="Testing">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23a6806-de50-4798-bd13-578777d0ce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b39559-8d9b-45f0-aae8-fab2483ffcc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b0e296b-f145-4371-9aec-72820efe64b5}" ma:internalName="TaxCatchAll" ma:showField="CatchAllData" ma:web="13b39559-8d9b-45f0-aae8-fab2483ffc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9A5109-0E20-4659-8901-8A2532955AC6}"/>
</file>

<file path=customXml/itemProps2.xml><?xml version="1.0" encoding="utf-8"?>
<ds:datastoreItem xmlns:ds="http://schemas.openxmlformats.org/officeDocument/2006/customXml" ds:itemID="{07733D3B-0F21-4285-9D21-3F91A9DA1D6F}"/>
</file>

<file path=docProps/app.xml><?xml version="1.0" encoding="utf-8"?>
<Properties xmlns="http://schemas.openxmlformats.org/officeDocument/2006/extended-properties" xmlns:vt="http://schemas.openxmlformats.org/officeDocument/2006/docPropsVTypes">
  <Template/>
  <TotalTime>9613</TotalTime>
  <Words>3885</Words>
  <Application>Microsoft Office PowerPoint</Application>
  <PresentationFormat>On-screen Show (16:9)</PresentationFormat>
  <Paragraphs>675</Paragraphs>
  <Slides>45</Slides>
  <Notes>6</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45</vt:i4>
      </vt:variant>
    </vt:vector>
  </HeadingPairs>
  <TitlesOfParts>
    <vt:vector size="59" baseType="lpstr">
      <vt:lpstr>.AppleSystemUIFont</vt:lpstr>
      <vt:lpstr>Arial</vt:lpstr>
      <vt:lpstr>Arial Narrow</vt:lpstr>
      <vt:lpstr>Calibri</vt:lpstr>
      <vt:lpstr>Courier New</vt:lpstr>
      <vt:lpstr>Georgia</vt:lpstr>
      <vt:lpstr>LucidaGrande</vt:lpstr>
      <vt:lpstr>Myriad Pro</vt:lpstr>
      <vt:lpstr>Wingdings</vt:lpstr>
      <vt:lpstr>3_Office Theme</vt:lpstr>
      <vt:lpstr>19_Office Theme</vt:lpstr>
      <vt:lpstr>10_Office Theme</vt:lpstr>
      <vt:lpstr>1_Office Theme</vt:lpstr>
      <vt:lpstr>think-cell Slide</vt:lpstr>
      <vt:lpstr>Office of Construction &amp; Facilities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Leasing - TX</vt:lpstr>
      <vt:lpstr>Leasing – OK /CO /MT /ID</vt:lpstr>
      <vt:lpstr>Leasing – NV /OR /WA  /HI</vt:lpstr>
      <vt:lpstr>Leasing – CA</vt:lpstr>
      <vt:lpstr>PowerPoint Presentation</vt:lpstr>
      <vt:lpstr>Office of Facilities Acquisition (OFA)</vt:lpstr>
      <vt:lpstr>OFA Top Priorities</vt:lpstr>
      <vt:lpstr>Strategic Direction</vt:lpstr>
      <vt:lpstr>PowerPoint Presentation</vt:lpstr>
      <vt:lpstr>PowerPoint Presentation</vt:lpstr>
      <vt:lpstr>Major Construction Opportunities - VHA Projects</vt:lpstr>
      <vt:lpstr>Major Construction Opportunities - VHA Projects</vt:lpstr>
      <vt:lpstr>Interagency Agreement Orders Opportunities</vt:lpstr>
      <vt:lpstr>Interagency Agreement Orders Opportunities</vt:lpstr>
      <vt:lpstr>Interagency Agreement Orders Opportunities</vt:lpstr>
      <vt:lpstr>Interagency Agreement Orders Opportunities</vt:lpstr>
      <vt:lpstr>Major Construction Opportunities – NCA Projects</vt:lpstr>
      <vt:lpstr>Major Construction Opportunities – NCA Projects</vt:lpstr>
      <vt:lpstr>Seismic – VHA Opportunities </vt:lpstr>
      <vt:lpstr>Seismic – VHA Opportunities </vt:lpstr>
      <vt:lpstr>Seismic – VHA Opportunities </vt:lpstr>
      <vt:lpstr>Seismic – VHA Opportunities </vt:lpstr>
      <vt:lpstr>Plus Up Seismic – VHA Opportunities </vt:lpstr>
      <vt:lpstr>Resource Opportunities</vt:lpstr>
      <vt:lpstr>VA Valuable Websites</vt:lpstr>
      <vt:lpstr>U.S. Department of Veterans Affairs Office of Small and Disadvantaged Business Utilization Resources</vt:lpstr>
      <vt:lpstr>PowerPoint Presentation</vt:lpstr>
      <vt:lpstr>PowerPoint Presentation</vt:lpstr>
    </vt:vector>
  </TitlesOfParts>
  <Company>SAME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Rooney</dc:creator>
  <cp:lastModifiedBy>Brad Sheffield</cp:lastModifiedBy>
  <cp:revision>243</cp:revision>
  <dcterms:created xsi:type="dcterms:W3CDTF">2016-08-23T18:50:16Z</dcterms:created>
  <dcterms:modified xsi:type="dcterms:W3CDTF">2024-01-09T04:05:54Z</dcterms:modified>
</cp:coreProperties>
</file>