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3" r:id="rId6"/>
    <p:sldId id="338" r:id="rId7"/>
    <p:sldId id="340" r:id="rId8"/>
    <p:sldId id="341" r:id="rId9"/>
    <p:sldId id="345" r:id="rId10"/>
    <p:sldId id="344" r:id="rId11"/>
    <p:sldId id="343" r:id="rId12"/>
    <p:sldId id="335" r:id="rId13"/>
    <p:sldId id="337" r:id="rId14"/>
  </p:sldIdLst>
  <p:sldSz cx="9144000" cy="6858000" type="screen4x3"/>
  <p:notesSz cx="6858000" cy="2028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illian" initials="KK" lastIdx="1" clrIdx="0"/>
  <p:cmAuthor id="2" name="Roebker, Andrea N." initials="RN" lastIdx="6" clrIdx="1">
    <p:extLst>
      <p:ext uri="{19B8F6BF-5375-455C-9EA6-DF929625EA0E}">
        <p15:presenceInfo xmlns:p15="http://schemas.microsoft.com/office/powerpoint/2012/main" userId="S::aroebke@sba.gov::fb2d2af5-02f5-4dbb-b8ba-7d22d256b8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CC3538"/>
    <a:srgbClr val="003F80"/>
    <a:srgbClr val="007EB4"/>
    <a:srgbClr val="003E7F"/>
    <a:srgbClr val="000000"/>
    <a:srgbClr val="0091C9"/>
    <a:srgbClr val="168E60"/>
    <a:srgbClr val="F5CD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60F89-2B0E-4C2D-9FDD-75D08292B54D}" v="4" dt="2024-01-05T20:56:54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23"/>
    <p:restoredTop sz="95400" autoAdjust="0"/>
  </p:normalViewPr>
  <p:slideViewPr>
    <p:cSldViewPr snapToGrid="0" snapToObjects="1">
      <p:cViewPr varScale="1">
        <p:scale>
          <a:sx n="111" d="100"/>
          <a:sy n="111" d="100"/>
        </p:scale>
        <p:origin x="1212" y="96"/>
      </p:cViewPr>
      <p:guideLst/>
    </p:cSldViewPr>
  </p:slideViewPr>
  <p:outlineViewPr>
    <p:cViewPr>
      <p:scale>
        <a:sx n="33" d="100"/>
        <a:sy n="33" d="100"/>
      </p:scale>
      <p:origin x="0" y="-5464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62E8F-0327-1B44-880E-F1AFCA2C073C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A873F-EF5E-994B-9976-428F934A0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BF4D7-81BE-0B4C-B655-82AD930F9C8A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40A9-11FD-AB46-B99D-C1331D8D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7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with the SBA, small business owners and entrepreneurs are empowered to succeed with access to capital, valuable resources, business know-how, and the right expertise for each stage of the business lifecycle.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Where are you in your business lifecycle? What are you looking to achieve? (lead-in to following topic slides)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5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312" y="1606513"/>
            <a:ext cx="3353375" cy="36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7026"/>
            <a:ext cx="7886700" cy="762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68824"/>
            <a:ext cx="3886200" cy="4608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68824"/>
            <a:ext cx="3886200" cy="4608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3E27-9D36-B645-8BBE-7A2B9B52A935}" type="datetime4">
              <a:rPr lang="en-US" smtClean="0"/>
              <a:t>January 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73996"/>
            <a:ext cx="78867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586908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98989"/>
                </a:solidFill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02B-F0FB-0A4F-BFD9-D3256C53A202}" type="datetime4">
              <a:rPr lang="en-US" smtClean="0"/>
              <a:t>January 5,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C03B-1ECF-324C-BC62-0687230E677D}" type="datetime4">
              <a:rPr lang="en-US" smtClean="0"/>
              <a:t>January 5,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FA99-F507-8E4B-ABBC-A3B8BC89266F}" type="datetime4">
              <a:rPr lang="en-US" smtClean="0"/>
              <a:t>January 5,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32"/>
            <a:ext cx="2949178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11700"/>
            <a:ext cx="2949178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C8E-ED71-CF4A-92C6-E7239BE1B2FF}" type="datetime4">
              <a:rPr lang="en-US" smtClean="0"/>
              <a:t>January 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769D-CC2F-864E-9501-A077951EC7AD}" type="datetime4">
              <a:rPr lang="en-US" smtClean="0"/>
              <a:t>January 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987432"/>
            <a:ext cx="2949178" cy="1224275"/>
          </a:xfrm>
        </p:spPr>
        <p:txBody>
          <a:bodyPr anchor="t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11700"/>
            <a:ext cx="2949178" cy="3657288"/>
          </a:xfrm>
        </p:spPr>
        <p:txBody>
          <a:bodyPr/>
          <a:lstStyle>
            <a:lvl1pPr marL="0" indent="0">
              <a:buNone/>
              <a:defRPr sz="1200" b="1">
                <a:solidFill>
                  <a:srgbClr val="898989"/>
                </a:solidFill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0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360614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/>
              <a:t>style (1 line)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748095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338" y="692797"/>
            <a:ext cx="2409324" cy="661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 lines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39655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327262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338" y="692797"/>
            <a:ext cx="2409324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360614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748095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048" y="699244"/>
            <a:ext cx="2407901" cy="661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39655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6000" spc="-225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194612"/>
            <a:ext cx="6858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3F80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327262"/>
            <a:ext cx="6858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bg1">
                    <a:lumMod val="65000"/>
                  </a:schemeClr>
                </a:solidFill>
              </a:defRPr>
            </a:lvl1pPr>
            <a:lvl2pPr marL="342875" indent="0" algn="ctr">
              <a:buNone/>
              <a:defRPr sz="2400" b="1">
                <a:solidFill>
                  <a:srgbClr val="898989"/>
                </a:solidFill>
              </a:defRPr>
            </a:lvl2pPr>
            <a:lvl3pPr marL="685749" indent="0" algn="ctr">
              <a:buNone/>
              <a:defRPr sz="2400" b="1">
                <a:solidFill>
                  <a:srgbClr val="898989"/>
                </a:solidFill>
              </a:defRPr>
            </a:lvl3pPr>
            <a:lvl4pPr marL="1028624" indent="0" algn="ctr">
              <a:buNone/>
              <a:defRPr sz="2400" b="1">
                <a:solidFill>
                  <a:srgbClr val="898989"/>
                </a:solidFill>
              </a:defRPr>
            </a:lvl4pPr>
            <a:lvl5pPr marL="1371498" indent="0" algn="ctr">
              <a:buNone/>
              <a:defRPr sz="24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048" y="699244"/>
            <a:ext cx="2407901" cy="661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85000"/>
                  </a:schemeClr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lnSpc>
                <a:spcPts val="4500"/>
              </a:lnSpc>
              <a:defRPr sz="4500">
                <a:solidFill>
                  <a:srgbClr val="007EB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9597" y="1268765"/>
            <a:ext cx="6944810" cy="2237228"/>
          </a:xfrm>
        </p:spPr>
        <p:txBody>
          <a:bodyPr anchor="b"/>
          <a:lstStyle>
            <a:lvl1pPr>
              <a:lnSpc>
                <a:spcPts val="4500"/>
              </a:lnSpc>
              <a:defRPr sz="45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3254" y="3613579"/>
            <a:ext cx="6944810" cy="1500187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9964-A6A4-B040-94EE-59D007E5DCB1}" type="datetime4">
              <a:rPr lang="en-US" smtClean="0"/>
              <a:t>January 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8608"/>
            <a:ext cx="78867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17815" y="6194307"/>
            <a:ext cx="1795815" cy="365125"/>
          </a:xfrm>
        </p:spPr>
        <p:txBody>
          <a:bodyPr/>
          <a:lstStyle/>
          <a:p>
            <a:fld id="{5C63769D-CC2F-864E-9501-A077951EC7AD}" type="datetime4">
              <a:rPr lang="en-US" smtClean="0"/>
              <a:t>January 5, 2024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194307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96510" y="6194307"/>
            <a:ext cx="20574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628650" y="967512"/>
            <a:ext cx="7886700" cy="696071"/>
          </a:xfrm>
        </p:spPr>
        <p:txBody>
          <a:bodyPr>
            <a:normAutofit/>
          </a:bodyPr>
          <a:lstStyle>
            <a:lvl1pPr marL="0" indent="0" algn="ctr">
              <a:buNone/>
              <a:defRPr sz="1575" b="1">
                <a:solidFill>
                  <a:srgbClr val="898989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9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96552" y="84029"/>
            <a:ext cx="8950896" cy="329742"/>
            <a:chOff x="157803" y="-1075245"/>
            <a:chExt cx="8950896" cy="329742"/>
          </a:xfrm>
        </p:grpSpPr>
        <p:sp>
          <p:nvSpPr>
            <p:cNvPr id="24" name="Rectangle 23"/>
            <p:cNvSpPr/>
            <p:nvPr userDrawn="1"/>
          </p:nvSpPr>
          <p:spPr>
            <a:xfrm rot="5400000">
              <a:off x="4506856" y="-5424296"/>
              <a:ext cx="126396" cy="88245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noFill/>
                </a:ln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823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578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n>
                  <a:noFill/>
                </a:ln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510" y="61943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7025"/>
            <a:ext cx="78867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85748"/>
            <a:ext cx="7886700" cy="444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943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19100" y="6194307"/>
            <a:ext cx="1767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96B854B8-A2FC-3842-9F94-7A6835489AD3}" type="datetime4">
              <a:rPr lang="en-US" smtClean="0"/>
              <a:pPr/>
              <a:t>January 5, 2024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4651327" y="2502552"/>
            <a:ext cx="126396" cy="8413052"/>
          </a:xfrm>
          <a:prstGeom prst="rect">
            <a:avLst/>
          </a:prstGeom>
          <a:solidFill>
            <a:srgbClr val="CC3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921052" y="6328188"/>
            <a:ext cx="126396" cy="445733"/>
          </a:xfrm>
          <a:custGeom>
            <a:avLst/>
            <a:gdLst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6396 w 126396"/>
              <a:gd name="connsiteY2" fmla="*/ 445733 h 445733"/>
              <a:gd name="connsiteX3" fmla="*/ 0 w 126396"/>
              <a:gd name="connsiteY3" fmla="*/ 445733 h 445733"/>
              <a:gd name="connsiteX4" fmla="*/ 0 w 126396"/>
              <a:gd name="connsiteY4" fmla="*/ 0 h 445733"/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3221 w 126396"/>
              <a:gd name="connsiteY2" fmla="*/ 325083 h 445733"/>
              <a:gd name="connsiteX3" fmla="*/ 0 w 126396"/>
              <a:gd name="connsiteY3" fmla="*/ 445733 h 445733"/>
              <a:gd name="connsiteX4" fmla="*/ 0 w 126396"/>
              <a:gd name="connsiteY4" fmla="*/ 0 h 44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5733">
                <a:moveTo>
                  <a:pt x="0" y="0"/>
                </a:moveTo>
                <a:lnTo>
                  <a:pt x="126396" y="0"/>
                </a:lnTo>
                <a:cubicBezTo>
                  <a:pt x="125338" y="108361"/>
                  <a:pt x="124279" y="216722"/>
                  <a:pt x="123221" y="325083"/>
                </a:cubicBezTo>
                <a:lnTo>
                  <a:pt x="0" y="445733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7" y="6512421"/>
            <a:ext cx="332145" cy="2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49" r:id="rId3"/>
    <p:sldLayoutId id="2147483668" r:id="rId4"/>
    <p:sldLayoutId id="2147483667" r:id="rId5"/>
    <p:sldLayoutId id="2147483662" r:id="rId6"/>
    <p:sldLayoutId id="2147483665" r:id="rId7"/>
    <p:sldLayoutId id="2147483651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</p:sldLayoutIdLst>
  <p:hf hdr="0" ftr="0" dt="0"/>
  <p:txStyles>
    <p:titleStyle>
      <a:lvl1pPr algn="ctr" defTabSz="685749" rtl="0" eaLnBrk="1" latinLnBrk="0" hangingPunct="1">
        <a:lnSpc>
          <a:spcPct val="90000"/>
        </a:lnSpc>
        <a:spcBef>
          <a:spcPct val="0"/>
        </a:spcBef>
        <a:buNone/>
        <a:defRPr sz="2700" b="1" i="0" kern="1200" spc="-75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B607B814-B978-AF44-8392-493048142B3E}"/>
              </a:ext>
            </a:extLst>
          </p:cNvPr>
          <p:cNvSpPr txBox="1">
            <a:spLocks/>
          </p:cNvSpPr>
          <p:nvPr/>
        </p:nvSpPr>
        <p:spPr>
          <a:xfrm>
            <a:off x="5165901" y="4535857"/>
            <a:ext cx="3674248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60613"/>
            <a:ext cx="6858000" cy="3091465"/>
          </a:xfrm>
        </p:spPr>
        <p:txBody>
          <a:bodyPr/>
          <a:lstStyle/>
          <a:p>
            <a:r>
              <a:rPr lang="en-US" dirty="0"/>
              <a:t>Powering the American Dream</a:t>
            </a:r>
          </a:p>
        </p:txBody>
      </p:sp>
    </p:spTree>
    <p:extLst>
      <p:ext uri="{BB962C8B-B14F-4D97-AF65-F5344CB8AC3E}">
        <p14:creationId xmlns:p14="http://schemas.microsoft.com/office/powerpoint/2010/main" val="193043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3083"/>
            <a:ext cx="7886700" cy="975993"/>
          </a:xfrm>
        </p:spPr>
        <p:txBody>
          <a:bodyPr/>
          <a:lstStyle/>
          <a:p>
            <a:r>
              <a:rPr lang="en-US" dirty="0"/>
              <a:t>The SBA works to ignite change and spark action</a:t>
            </a:r>
            <a:br>
              <a:rPr lang="en-US" dirty="0"/>
            </a:br>
            <a:r>
              <a:rPr lang="en-US" dirty="0"/>
              <a:t>so small businesses can confidently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4608011"/>
            <a:ext cx="7886700" cy="9759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spc="-75" baseline="0">
                <a:solidFill>
                  <a:srgbClr val="003F8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z="3600" dirty="0"/>
              <a:t>START </a:t>
            </a:r>
            <a:r>
              <a:rPr lang="en-US" sz="3600" dirty="0">
                <a:solidFill>
                  <a:srgbClr val="CC3538"/>
                </a:solidFill>
              </a:rPr>
              <a:t>•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  <a:r>
              <a:rPr lang="en-US" sz="3600" dirty="0"/>
              <a:t>GROW </a:t>
            </a:r>
            <a:r>
              <a:rPr lang="en-US" sz="3600" dirty="0">
                <a:solidFill>
                  <a:srgbClr val="CC3538"/>
                </a:solidFill>
              </a:rPr>
              <a:t>•</a:t>
            </a:r>
            <a:r>
              <a:rPr lang="en-US" sz="3600" dirty="0"/>
              <a:t> EXPAND </a:t>
            </a:r>
            <a:r>
              <a:rPr lang="en-US" sz="3600" dirty="0">
                <a:solidFill>
                  <a:srgbClr val="CC3538"/>
                </a:solidFill>
              </a:rPr>
              <a:t>•</a:t>
            </a:r>
            <a:r>
              <a:rPr lang="en-US" sz="3600" dirty="0"/>
              <a:t> RECOVER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31703"/>
            <a:ext cx="9144000" cy="12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5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North Florida District Office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START • GROW • EXPAND • RECOVER</a:t>
            </a:r>
          </a:p>
        </p:txBody>
      </p:sp>
    </p:spTree>
    <p:extLst>
      <p:ext uri="{BB962C8B-B14F-4D97-AF65-F5344CB8AC3E}">
        <p14:creationId xmlns:p14="http://schemas.microsoft.com/office/powerpoint/2010/main" val="84507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CE03-D438-5C3D-6AEA-14A95BC5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7026"/>
            <a:ext cx="7886700" cy="762528"/>
          </a:xfrm>
        </p:spPr>
        <p:txBody>
          <a:bodyPr anchor="t">
            <a:normAutofit/>
          </a:bodyPr>
          <a:lstStyle/>
          <a:p>
            <a:r>
              <a:rPr lang="en-US" dirty="0"/>
              <a:t>Your NFDO Team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36317A-2CDE-1290-A692-ADB4DF4EE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538" y="901128"/>
            <a:ext cx="3886200" cy="5500990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900" b="0" i="0" dirty="0">
                <a:solidFill>
                  <a:srgbClr val="374151"/>
                </a:solidFill>
                <a:effectLst/>
                <a:latin typeface="Söhne"/>
              </a:rPr>
              <a:t>Jonel Hein, District Director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74151"/>
                </a:solidFill>
                <a:latin typeface="Söhne"/>
              </a:rPr>
              <a:t>Jeff Salzer – Deputy District Director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74151"/>
                </a:solidFill>
                <a:latin typeface="Söhne"/>
              </a:rPr>
              <a:t>Ed Ramos – Senior Area Manager (Orlando)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74151"/>
                </a:solidFill>
                <a:latin typeface="Söhne"/>
              </a:rPr>
              <a:t>Rosalind Bryant – Lender Relations Specialist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74151"/>
                </a:solidFill>
                <a:latin typeface="Söhne"/>
              </a:rPr>
              <a:t>Natalie Hall – Economic Development Specialist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74151"/>
                </a:solidFill>
                <a:latin typeface="Söhne"/>
              </a:rPr>
              <a:t>Carmen Gonzales – Business Opportunity Specialist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74151"/>
                </a:solidFill>
                <a:latin typeface="Söhne"/>
              </a:rPr>
              <a:t>Jay Choi – Business Opportunity Specialist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74151"/>
                </a:solidFill>
                <a:latin typeface="Söhne"/>
              </a:rPr>
              <a:t>Vacant – Business Opportunity Specialist (GS-12 will be on USAJOBS soon </a:t>
            </a:r>
            <a:r>
              <a:rPr lang="en-US" sz="2900" dirty="0">
                <a:solidFill>
                  <a:srgbClr val="374151"/>
                </a:solidFill>
                <a:latin typeface="Söhne"/>
                <a:sym typeface="Wingdings" panose="05000000000000000000" pitchFamily="2" charset="2"/>
              </a:rPr>
              <a:t>)</a:t>
            </a:r>
            <a:endParaRPr lang="en-US" sz="2900" dirty="0">
              <a:solidFill>
                <a:srgbClr val="374151"/>
              </a:solidFill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74151"/>
                </a:solidFill>
                <a:latin typeface="Söhne"/>
              </a:rPr>
              <a:t>Jackie Gardner – Administrative Officer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374151"/>
                </a:solidFill>
                <a:latin typeface="Söhne"/>
              </a:rPr>
              <a:t>Cartina Austin – Program Support Assistant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5A893-7BCE-F9F8-99E8-5254C1BC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6510" y="6194307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1AB44B9-F1EC-4F4B-88D4-413245C9CD3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7" name="Picture 6" descr="A group of people standing in front of a building">
            <a:extLst>
              <a:ext uri="{FF2B5EF4-FFF2-40B4-BE49-F238E27FC236}">
                <a16:creationId xmlns:a16="http://schemas.microsoft.com/office/drawing/2014/main" id="{F2CA8D07-BCBE-B632-ED97-561624CD59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2" t="50000" r="13803"/>
          <a:stretch/>
        </p:blipFill>
        <p:spPr>
          <a:xfrm rot="550001">
            <a:off x="4522630" y="1441530"/>
            <a:ext cx="4214798" cy="371893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79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ADDD-ADA4-5226-6DFB-EA1F1745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 and Small Business Support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51B30-97C4-7C3D-8EB1-76EA9F4B25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help American’s start, grow, expand and recover small businesses.  We do this by providing access to: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Consulting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Contracting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Disaster Assistance</a:t>
            </a:r>
          </a:p>
          <a:p>
            <a:pPr>
              <a:spcBef>
                <a:spcPts val="0"/>
              </a:spcBef>
            </a:pPr>
            <a:endParaRPr lang="en-US" sz="18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 Florida District Office covers 43 counties from Orlando to the Panhandle.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2442DB6-3B24-9408-91CC-2B90106586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9152" y="2113952"/>
            <a:ext cx="4059046" cy="263009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52C8C-1C00-9E0B-2246-3D995590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7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ADDD-ADA4-5226-6DFB-EA1F1745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 Florida: A Diverse Small Business Ecosystem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51B30-97C4-7C3D-8EB1-76EA9F4B25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 Million Small Businesses in Florida (99.8% of all Florida Businesses are Small)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8,303 Small Businesses in NFDO Registered to do business with government.</a:t>
            </a:r>
          </a:p>
          <a:p>
            <a:pPr marL="342875" lvl="1">
              <a:spcBef>
                <a:spcPts val="0"/>
              </a:spcBef>
            </a:pPr>
            <a:r>
              <a:rPr lang="en-US" sz="15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162 - 8(a) Firms </a:t>
            </a:r>
          </a:p>
          <a:p>
            <a:pPr marL="171437" lvl="1" indent="0">
              <a:spcBef>
                <a:spcPts val="0"/>
              </a:spcBef>
              <a:buNone/>
            </a:pPr>
            <a:endParaRPr lang="en-US" sz="15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From Catering to Construction and almost everything in between NFDO 8(a) firms did over $1.2B in contracts in FY23.</a:t>
            </a:r>
            <a:endParaRPr lang="en-US" dirty="0"/>
          </a:p>
        </p:txBody>
      </p:sp>
      <p:pic>
        <p:nvPicPr>
          <p:cNvPr id="11" name="Content Placeholder 10" descr="Woman in factory">
            <a:extLst>
              <a:ext uri="{FF2B5EF4-FFF2-40B4-BE49-F238E27FC236}">
                <a16:creationId xmlns:a16="http://schemas.microsoft.com/office/drawing/2014/main" id="{E2E1F408-14D9-23BB-239B-AF58ACB9FB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2577306"/>
            <a:ext cx="3886200" cy="25908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52C8C-1C00-9E0B-2246-3D995590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0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ADDD-ADA4-5226-6DFB-EA1F1745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Programs for Small Businesses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51B30-97C4-7C3D-8EB1-76EA9F4B25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8(a) Participants – BOS and 7J Training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Workshops – SBA and Resource Partners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SBA Bonding Program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SBA Loan Programs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SBA </a:t>
            </a: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Contract Line of Credit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Customized training and partnering with agencies.</a:t>
            </a:r>
          </a:p>
          <a:p>
            <a:pPr marL="342875" lvl="1">
              <a:spcBef>
                <a:spcPts val="0"/>
              </a:spcBef>
            </a:pPr>
            <a:r>
              <a:rPr lang="en-US" sz="15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we working with your agency?  Let’s talk!</a:t>
            </a:r>
          </a:p>
          <a:p>
            <a:pPr marL="171437" lvl="1" indent="0">
              <a:spcBef>
                <a:spcPts val="0"/>
              </a:spcBef>
              <a:buNone/>
            </a:pPr>
            <a:endParaRPr lang="en-US" sz="15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Close-up of hands on top of each other&#10;&#10;Description automatically generated">
            <a:extLst>
              <a:ext uri="{FF2B5EF4-FFF2-40B4-BE49-F238E27FC236}">
                <a16:creationId xmlns:a16="http://schemas.microsoft.com/office/drawing/2014/main" id="{776DF477-A9DF-D2B7-D54D-9815749C7C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2577306"/>
            <a:ext cx="3886200" cy="25908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52C8C-1C00-9E0B-2246-3D995590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0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ADDD-ADA4-5226-6DFB-EA1F1745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Contracting Certification Programs: A Gateway for Diversity and Innovation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51B30-97C4-7C3D-8EB1-76EA9F4B2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68825"/>
            <a:ext cx="3886200" cy="30611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8(a)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WOSB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SDVOSB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HUBZONE</a:t>
            </a:r>
          </a:p>
          <a:p>
            <a:pPr>
              <a:spcBef>
                <a:spcPts val="0"/>
              </a:spcBef>
            </a:pPr>
            <a:endParaRPr lang="en-US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8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CO/KO?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Vetted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Office Supported Firms</a:t>
            </a:r>
          </a:p>
          <a:p>
            <a:pPr>
              <a:spcBef>
                <a:spcPts val="0"/>
              </a:spcBef>
            </a:pPr>
            <a:r>
              <a:rPr lang="en-US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Identifying firms in marketplace</a:t>
            </a:r>
            <a:endParaRPr lang="en-US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A person looking up with his mouth open&#10;&#10;Description automatically generated">
            <a:extLst>
              <a:ext uri="{FF2B5EF4-FFF2-40B4-BE49-F238E27FC236}">
                <a16:creationId xmlns:a16="http://schemas.microsoft.com/office/drawing/2014/main" id="{D3CDBD08-08C3-5CF3-7EDE-9EE472890E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76239" y="2114715"/>
            <a:ext cx="4601653" cy="23008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52C8C-1C00-9E0B-2246-3D995590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8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AF19426-6494-3C80-22CF-9BE319C1FF89}"/>
              </a:ext>
            </a:extLst>
          </p:cNvPr>
          <p:cNvSpPr txBox="1">
            <a:spLocks/>
          </p:cNvSpPr>
          <p:nvPr/>
        </p:nvSpPr>
        <p:spPr>
          <a:xfrm>
            <a:off x="628650" y="5400704"/>
            <a:ext cx="7886700" cy="7625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spc="-75" baseline="0">
                <a:solidFill>
                  <a:srgbClr val="003F8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kern="1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have FANTASTIC firms that CAN PERFORM!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9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39655"/>
            <a:ext cx="6858000" cy="1852856"/>
          </a:xfrm>
        </p:spPr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Jeffrey Salzer</a:t>
            </a:r>
          </a:p>
          <a:p>
            <a:r>
              <a:rPr lang="en-US" dirty="0"/>
              <a:t>Deputy District Director, North Florida District Office</a:t>
            </a:r>
          </a:p>
          <a:p>
            <a:r>
              <a:rPr lang="en-US" dirty="0"/>
              <a:t>904-443-1907 | Jeffrey.Salzer@SBA.gov</a:t>
            </a:r>
          </a:p>
        </p:txBody>
      </p:sp>
    </p:spTree>
    <p:extLst>
      <p:ext uri="{BB962C8B-B14F-4D97-AF65-F5344CB8AC3E}">
        <p14:creationId xmlns:p14="http://schemas.microsoft.com/office/powerpoint/2010/main" val="1630867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-Template-4x3" id="{10B8EB85-0603-6C4A-B199-97FFBF5C934D}" vid="{C65D1D54-2505-3642-821A-0245DDC064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B62E2654C524C955BE2D12493E9D8" ma:contentTypeVersion="19" ma:contentTypeDescription="Create a new document." ma:contentTypeScope="" ma:versionID="f1ab489d9f543f90d8edfcb4811b9bbe">
  <xsd:schema xmlns:xsd="http://www.w3.org/2001/XMLSchema" xmlns:xs="http://www.w3.org/2001/XMLSchema" xmlns:p="http://schemas.microsoft.com/office/2006/metadata/properties" xmlns:ns2="adae7197-fd2e-4b99-9654-5e583da9c8f9" xmlns:ns3="13b39559-8d9b-45f0-aae8-fab2483ffcc1" targetNamespace="http://schemas.microsoft.com/office/2006/metadata/properties" ma:root="true" ma:fieldsID="196aed022a27acaea8d1518db37dacce" ns2:_="" ns3:_="">
    <xsd:import namespace="adae7197-fd2e-4b99-9654-5e583da9c8f9"/>
    <xsd:import namespace="13b39559-8d9b-45f0-aae8-fab2483ffc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Testing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e7197-fd2e-4b99-9654-5e583da9c8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sting" ma:index="17" nillable="true" ma:displayName="Testing" ma:format="Dropdown" ma:internalName="Testing">
      <xsd:simpleType>
        <xsd:restriction base="dms:Text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23a6806-de50-4798-bd13-578777d0ce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39559-8d9b-45f0-aae8-fab2483ffc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0e296b-f145-4371-9aec-72820efe64b5}" ma:internalName="TaxCatchAll" ma:showField="CatchAllData" ma:web="13b39559-8d9b-45f0-aae8-fab2483ffc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b39559-8d9b-45f0-aae8-fab2483ffcc1" xsi:nil="true"/>
    <lcf76f155ced4ddcb4097134ff3c332f xmlns="adae7197-fd2e-4b99-9654-5e583da9c8f9">
      <Terms xmlns="http://schemas.microsoft.com/office/infopath/2007/PartnerControls"/>
    </lcf76f155ced4ddcb4097134ff3c332f>
    <Testing xmlns="adae7197-fd2e-4b99-9654-5e583da9c8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405888-D9CA-441B-9B09-311AF82E4E28}"/>
</file>

<file path=customXml/itemProps2.xml><?xml version="1.0" encoding="utf-8"?>
<ds:datastoreItem xmlns:ds="http://schemas.openxmlformats.org/officeDocument/2006/customXml" ds:itemID="{423E20C1-6DDB-4272-8585-A8F1A780E6BA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69280fbc-4cb7-41cc-b87d-d34c1b40217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a52cd8b-fc3a-403a-83ae-9d3a74d8a02c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22417A9-132E-45DC-A069-EE0330D984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SBA-Template-4x3</Template>
  <TotalTime>3102</TotalTime>
  <Words>401</Words>
  <Application>Microsoft Office PowerPoint</Application>
  <PresentationFormat>On-screen Show (4:3)</PresentationFormat>
  <Paragraphs>69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Söhne</vt:lpstr>
      <vt:lpstr>Source Sans Pro</vt:lpstr>
      <vt:lpstr>Office Theme</vt:lpstr>
      <vt:lpstr>PowerPoint Presentation</vt:lpstr>
      <vt:lpstr>The SBA works to ignite change and spark action so small businesses can confidently</vt:lpstr>
      <vt:lpstr>North Florida District Office</vt:lpstr>
      <vt:lpstr>Your NFDO Team</vt:lpstr>
      <vt:lpstr>Mission and Small Business Support</vt:lpstr>
      <vt:lpstr>North Florida: A Diverse Small Business Ecosystem</vt:lpstr>
      <vt:lpstr>Support Programs for Small Businesses</vt:lpstr>
      <vt:lpstr>Contracting Certification Programs: A Gateway for Diversity and Innovation </vt:lpstr>
      <vt:lpstr>Questions?</vt:lpstr>
      <vt:lpstr>Powering the American Dream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Aksteter</dc:creator>
  <cp:lastModifiedBy>Jeff Salzer</cp:lastModifiedBy>
  <cp:revision>228</cp:revision>
  <cp:lastPrinted>2018-02-13T00:27:10Z</cp:lastPrinted>
  <dcterms:created xsi:type="dcterms:W3CDTF">2018-06-26T12:55:44Z</dcterms:created>
  <dcterms:modified xsi:type="dcterms:W3CDTF">2024-01-05T20:57:11Z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0x010100C53BDF8BDB77544EBCC6A3BCAEB7165F</vt:lpwstr>
  </property>
</Properties>
</file>