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6" r:id="rId2"/>
    <p:sldId id="257" r:id="rId3"/>
    <p:sldId id="258" r:id="rId4"/>
    <p:sldId id="259" r:id="rId5"/>
    <p:sldId id="260" r:id="rId6"/>
    <p:sldId id="261" r:id="rId7"/>
    <p:sldId id="288" r:id="rId8"/>
    <p:sldId id="289" r:id="rId9"/>
    <p:sldId id="262" r:id="rId10"/>
    <p:sldId id="264" r:id="rId11"/>
    <p:sldId id="263" r:id="rId12"/>
    <p:sldId id="290" r:id="rId13"/>
    <p:sldId id="265" r:id="rId14"/>
    <p:sldId id="266" r:id="rId15"/>
    <p:sldId id="267" r:id="rId16"/>
    <p:sldId id="268" r:id="rId17"/>
    <p:sldId id="269" r:id="rId18"/>
    <p:sldId id="270" r:id="rId19"/>
    <p:sldId id="271" r:id="rId20"/>
    <p:sldId id="272" r:id="rId21"/>
    <p:sldId id="273" r:id="rId22"/>
    <p:sldId id="274" r:id="rId23"/>
    <p:sldId id="276" r:id="rId24"/>
    <p:sldId id="277" r:id="rId25"/>
    <p:sldId id="275" r:id="rId26"/>
    <p:sldId id="278" r:id="rId27"/>
    <p:sldId id="279" r:id="rId28"/>
    <p:sldId id="282" r:id="rId29"/>
    <p:sldId id="283" r:id="rId30"/>
    <p:sldId id="284" r:id="rId31"/>
    <p:sldId id="285" r:id="rId32"/>
    <p:sldId id="286" r:id="rId33"/>
    <p:sldId id="287"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FCCF5"/>
    <a:srgbClr val="FF5050"/>
    <a:srgbClr val="DDD927"/>
    <a:srgbClr val="EED412"/>
    <a:srgbClr val="0CB4B0"/>
    <a:srgbClr val="0FCDE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0C8788-0664-4F20-B434-5ADDB79B00B5}" v="1" dt="2022-09-21T20:59:24.05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03" d="100"/>
          <a:sy n="103" d="100"/>
        </p:scale>
        <p:origin x="123" y="27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diagrams/_rels/data1.xml.rels><?xml version="1.0" encoding="UTF-8" standalone="yes"?>
<Relationships xmlns="http://schemas.openxmlformats.org/package/2006/relationships"><Relationship Id="rId1" Type="http://schemas.openxmlformats.org/officeDocument/2006/relationships/image" Target="../media/image39.png"/></Relationships>
</file>

<file path=ppt/diagrams/_rels/drawing1.xml.rels><?xml version="1.0" encoding="UTF-8" standalone="yes"?>
<Relationships xmlns="http://schemas.openxmlformats.org/package/2006/relationships"><Relationship Id="rId1" Type="http://schemas.openxmlformats.org/officeDocument/2006/relationships/image" Target="../media/image39.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B582313-5750-4F88-9965-B9C56DD516BE}" type="doc">
      <dgm:prSet loTypeId="urn:microsoft.com/office/officeart/2005/8/layout/radial6" loCatId="cycle" qsTypeId="urn:microsoft.com/office/officeart/2005/8/quickstyle/3d4" qsCatId="3D" csTypeId="urn:microsoft.com/office/officeart/2005/8/colors/colorful1" csCatId="colorful" phldr="1"/>
      <dgm:spPr/>
      <dgm:t>
        <a:bodyPr/>
        <a:lstStyle/>
        <a:p>
          <a:endParaRPr lang="en-US"/>
        </a:p>
      </dgm:t>
    </dgm:pt>
    <dgm:pt modelId="{3BA89124-A650-4383-83D8-690195DB5C86}">
      <dgm:prSet phldrT="[Text]" custT="1"/>
      <dgm:spPr>
        <a:blipFill rotWithShape="0">
          <a:blip xmlns:r="http://schemas.openxmlformats.org/officeDocument/2006/relationships" r:embed="rId1" cstate="email">
            <a:alphaModFix amt="26000"/>
            <a:extLst>
              <a:ext uri="{28A0092B-C50C-407E-A947-70E740481C1C}">
                <a14:useLocalDpi xmlns:a14="http://schemas.microsoft.com/office/drawing/2010/main"/>
              </a:ext>
            </a:extLst>
          </a:blip>
          <a:srcRect/>
          <a:stretch>
            <a:fillRect/>
          </a:stretch>
        </a:blipFill>
        <a:ln w="50800">
          <a:solidFill>
            <a:schemeClr val="tx1"/>
          </a:solidFill>
        </a:ln>
      </dgm:spPr>
      <dgm:t>
        <a:bodyPr/>
        <a:lstStyle/>
        <a:p>
          <a:pPr algn="ctr"/>
          <a:r>
            <a:rPr lang="en-US" sz="1800" b="1" dirty="0">
              <a:solidFill>
                <a:schemeClr val="tx1"/>
              </a:solidFill>
            </a:rPr>
            <a:t>Recommended Plan</a:t>
          </a:r>
        </a:p>
      </dgm:t>
    </dgm:pt>
    <dgm:pt modelId="{09AEC579-D9D5-4923-ADA3-636E973A3B01}" type="parTrans" cxnId="{96949786-1288-4196-854E-903233F569C6}">
      <dgm:prSet/>
      <dgm:spPr/>
      <dgm:t>
        <a:bodyPr/>
        <a:lstStyle/>
        <a:p>
          <a:endParaRPr lang="en-US" b="0">
            <a:solidFill>
              <a:schemeClr val="tx1"/>
            </a:solidFill>
          </a:endParaRPr>
        </a:p>
      </dgm:t>
    </dgm:pt>
    <dgm:pt modelId="{36AF8987-DFFB-4132-96A0-8F271FB84B3E}" type="sibTrans" cxnId="{96949786-1288-4196-854E-903233F569C6}">
      <dgm:prSet/>
      <dgm:spPr/>
      <dgm:t>
        <a:bodyPr/>
        <a:lstStyle/>
        <a:p>
          <a:endParaRPr lang="en-US" b="0">
            <a:solidFill>
              <a:schemeClr val="tx1"/>
            </a:solidFill>
          </a:endParaRPr>
        </a:p>
      </dgm:t>
    </dgm:pt>
    <dgm:pt modelId="{BA8CDF7D-05AB-4FAF-982F-C09D508DF8A4}">
      <dgm:prSet phldrT="[Text]" custT="1"/>
      <dgm:spPr>
        <a:ln w="50800">
          <a:solidFill>
            <a:schemeClr val="tx1"/>
          </a:solidFill>
        </a:ln>
      </dgm:spPr>
      <dgm:t>
        <a:bodyPr/>
        <a:lstStyle/>
        <a:p>
          <a:r>
            <a:rPr lang="en-US" sz="1600" b="0" dirty="0">
              <a:solidFill>
                <a:schemeClr val="tx1"/>
              </a:solidFill>
            </a:rPr>
            <a:t>Why Continue Deepening the Channel?</a:t>
          </a:r>
        </a:p>
      </dgm:t>
    </dgm:pt>
    <dgm:pt modelId="{6BBE3242-0D67-4A8C-AD09-E8987C96A21A}" type="parTrans" cxnId="{2FDF2F24-891E-4AFE-8BEF-EC8A407CB8EB}">
      <dgm:prSet/>
      <dgm:spPr/>
      <dgm:t>
        <a:bodyPr/>
        <a:lstStyle/>
        <a:p>
          <a:endParaRPr lang="en-US" b="0">
            <a:solidFill>
              <a:schemeClr val="tx1"/>
            </a:solidFill>
          </a:endParaRPr>
        </a:p>
      </dgm:t>
    </dgm:pt>
    <dgm:pt modelId="{CE67B761-FE1E-4A29-8F64-686FA6FFE8F6}" type="sibTrans" cxnId="{2FDF2F24-891E-4AFE-8BEF-EC8A407CB8EB}">
      <dgm:prSet/>
      <dgm:spPr/>
      <dgm:t>
        <a:bodyPr/>
        <a:lstStyle/>
        <a:p>
          <a:endParaRPr lang="en-US" b="0">
            <a:solidFill>
              <a:schemeClr val="tx1"/>
            </a:solidFill>
          </a:endParaRPr>
        </a:p>
      </dgm:t>
    </dgm:pt>
    <dgm:pt modelId="{E556EA44-B07D-4512-A57E-23095E4B1FDC}">
      <dgm:prSet phldrT="[Text]" custT="1"/>
      <dgm:spPr>
        <a:ln w="50800">
          <a:solidFill>
            <a:schemeClr val="tx1"/>
          </a:solidFill>
        </a:ln>
      </dgm:spPr>
      <dgm:t>
        <a:bodyPr/>
        <a:lstStyle/>
        <a:p>
          <a:r>
            <a:rPr lang="en-US" sz="1800" b="0" dirty="0">
              <a:solidFill>
                <a:schemeClr val="tx1"/>
              </a:solidFill>
            </a:rPr>
            <a:t>Engineering </a:t>
          </a:r>
        </a:p>
      </dgm:t>
    </dgm:pt>
    <dgm:pt modelId="{212F9BE4-30E6-48F0-9DEC-63F815696EEF}" type="parTrans" cxnId="{9902705A-5065-4A18-8B58-380A46B027BB}">
      <dgm:prSet/>
      <dgm:spPr/>
      <dgm:t>
        <a:bodyPr/>
        <a:lstStyle/>
        <a:p>
          <a:endParaRPr lang="en-US" b="0">
            <a:solidFill>
              <a:schemeClr val="tx1"/>
            </a:solidFill>
          </a:endParaRPr>
        </a:p>
      </dgm:t>
    </dgm:pt>
    <dgm:pt modelId="{11F1D856-216F-4BC6-AB66-3B6EEBA26207}" type="sibTrans" cxnId="{9902705A-5065-4A18-8B58-380A46B027BB}">
      <dgm:prSet/>
      <dgm:spPr/>
      <dgm:t>
        <a:bodyPr/>
        <a:lstStyle/>
        <a:p>
          <a:endParaRPr lang="en-US" b="0">
            <a:solidFill>
              <a:schemeClr val="tx1"/>
            </a:solidFill>
          </a:endParaRPr>
        </a:p>
      </dgm:t>
    </dgm:pt>
    <dgm:pt modelId="{C3968B41-F41F-4CC6-A058-06EC1B59BCDE}">
      <dgm:prSet phldrT="[Text]" custT="1"/>
      <dgm:spPr>
        <a:solidFill>
          <a:schemeClr val="accent6"/>
        </a:solidFill>
        <a:ln w="50800">
          <a:solidFill>
            <a:schemeClr val="tx1"/>
          </a:solidFill>
        </a:ln>
      </dgm:spPr>
      <dgm:t>
        <a:bodyPr/>
        <a:lstStyle/>
        <a:p>
          <a:r>
            <a:rPr lang="en-US" sz="1800" b="0" dirty="0">
              <a:solidFill>
                <a:schemeClr val="tx1"/>
              </a:solidFill>
            </a:rPr>
            <a:t>Economics</a:t>
          </a:r>
        </a:p>
      </dgm:t>
    </dgm:pt>
    <dgm:pt modelId="{2696C73A-6CE3-4E6C-B648-E7C130407C01}" type="parTrans" cxnId="{70A99507-48D0-46ED-80DE-6747D06039DF}">
      <dgm:prSet/>
      <dgm:spPr/>
      <dgm:t>
        <a:bodyPr/>
        <a:lstStyle/>
        <a:p>
          <a:endParaRPr lang="en-US" b="0">
            <a:solidFill>
              <a:schemeClr val="tx1"/>
            </a:solidFill>
          </a:endParaRPr>
        </a:p>
      </dgm:t>
    </dgm:pt>
    <dgm:pt modelId="{6B9D0FBE-F132-4772-8500-0E109AAF93E9}" type="sibTrans" cxnId="{70A99507-48D0-46ED-80DE-6747D06039DF}">
      <dgm:prSet/>
      <dgm:spPr>
        <a:solidFill>
          <a:schemeClr val="accent6"/>
        </a:solidFill>
      </dgm:spPr>
      <dgm:t>
        <a:bodyPr/>
        <a:lstStyle/>
        <a:p>
          <a:endParaRPr lang="en-US" b="0">
            <a:solidFill>
              <a:schemeClr val="tx1"/>
            </a:solidFill>
          </a:endParaRPr>
        </a:p>
      </dgm:t>
    </dgm:pt>
    <dgm:pt modelId="{C76AFC5B-3CA1-41A7-B13A-C03313E30CD7}">
      <dgm:prSet phldrT="[Text]" custT="1"/>
      <dgm:spPr>
        <a:ln w="50800">
          <a:solidFill>
            <a:schemeClr val="tx1"/>
          </a:solidFill>
        </a:ln>
      </dgm:spPr>
      <dgm:t>
        <a:bodyPr/>
        <a:lstStyle/>
        <a:p>
          <a:r>
            <a:rPr lang="en-US" sz="1600" b="0" dirty="0">
              <a:solidFill>
                <a:schemeClr val="tx1"/>
              </a:solidFill>
            </a:rPr>
            <a:t>Environmental</a:t>
          </a:r>
        </a:p>
      </dgm:t>
    </dgm:pt>
    <dgm:pt modelId="{BC6A4798-B74E-415C-B5C1-F87DC9DD25C9}" type="parTrans" cxnId="{64255AE7-13F0-4E73-82D9-E1721FD9DF41}">
      <dgm:prSet/>
      <dgm:spPr/>
      <dgm:t>
        <a:bodyPr/>
        <a:lstStyle/>
        <a:p>
          <a:endParaRPr lang="en-US" b="0">
            <a:solidFill>
              <a:schemeClr val="tx1"/>
            </a:solidFill>
          </a:endParaRPr>
        </a:p>
      </dgm:t>
    </dgm:pt>
    <dgm:pt modelId="{0C8B4EA9-B74A-496D-97CE-9BCC7ADF6F79}" type="sibTrans" cxnId="{64255AE7-13F0-4E73-82D9-E1721FD9DF41}">
      <dgm:prSet/>
      <dgm:spPr/>
      <dgm:t>
        <a:bodyPr/>
        <a:lstStyle/>
        <a:p>
          <a:endParaRPr lang="en-US" b="0">
            <a:solidFill>
              <a:schemeClr val="tx1"/>
            </a:solidFill>
          </a:endParaRPr>
        </a:p>
      </dgm:t>
    </dgm:pt>
    <dgm:pt modelId="{1C3F8928-61E6-4F7A-B8A3-9F7A209E7F2F}" type="pres">
      <dgm:prSet presAssocID="{1B582313-5750-4F88-9965-B9C56DD516BE}" presName="Name0" presStyleCnt="0">
        <dgm:presLayoutVars>
          <dgm:chMax val="1"/>
          <dgm:dir/>
          <dgm:animLvl val="ctr"/>
          <dgm:resizeHandles val="exact"/>
        </dgm:presLayoutVars>
      </dgm:prSet>
      <dgm:spPr/>
    </dgm:pt>
    <dgm:pt modelId="{A27923C0-C80E-4020-B550-81C4514E9C7A}" type="pres">
      <dgm:prSet presAssocID="{3BA89124-A650-4383-83D8-690195DB5C86}" presName="centerShape" presStyleLbl="node0" presStyleIdx="0" presStyleCnt="1" custScaleX="100930" custScaleY="96695"/>
      <dgm:spPr/>
    </dgm:pt>
    <dgm:pt modelId="{28A72DAC-055F-4ACC-A1AF-6D327F626B36}" type="pres">
      <dgm:prSet presAssocID="{BA8CDF7D-05AB-4FAF-982F-C09D508DF8A4}" presName="node" presStyleLbl="node1" presStyleIdx="0" presStyleCnt="4" custScaleX="124308" custScaleY="108023">
        <dgm:presLayoutVars>
          <dgm:bulletEnabled val="1"/>
        </dgm:presLayoutVars>
      </dgm:prSet>
      <dgm:spPr/>
    </dgm:pt>
    <dgm:pt modelId="{F67A033A-48F5-4B0C-AB9D-F16C4839CAC6}" type="pres">
      <dgm:prSet presAssocID="{BA8CDF7D-05AB-4FAF-982F-C09D508DF8A4}" presName="dummy" presStyleCnt="0"/>
      <dgm:spPr/>
    </dgm:pt>
    <dgm:pt modelId="{DC601618-B144-4D3E-9BB1-DDE6733DCD34}" type="pres">
      <dgm:prSet presAssocID="{CE67B761-FE1E-4A29-8F64-686FA6FFE8F6}" presName="sibTrans" presStyleLbl="sibTrans2D1" presStyleIdx="0" presStyleCnt="4"/>
      <dgm:spPr/>
    </dgm:pt>
    <dgm:pt modelId="{ECACAAAF-0104-42F6-ABAA-BE175C9D46CF}" type="pres">
      <dgm:prSet presAssocID="{E556EA44-B07D-4512-A57E-23095E4B1FDC}" presName="node" presStyleLbl="node1" presStyleIdx="1" presStyleCnt="4" custScaleX="126380" custScaleY="124999">
        <dgm:presLayoutVars>
          <dgm:bulletEnabled val="1"/>
        </dgm:presLayoutVars>
      </dgm:prSet>
      <dgm:spPr/>
    </dgm:pt>
    <dgm:pt modelId="{33F485B1-7ECD-4E33-8D7E-276D650E659D}" type="pres">
      <dgm:prSet presAssocID="{E556EA44-B07D-4512-A57E-23095E4B1FDC}" presName="dummy" presStyleCnt="0"/>
      <dgm:spPr/>
    </dgm:pt>
    <dgm:pt modelId="{1894C3D4-5C4C-484B-BBC4-3CB4BB1CB415}" type="pres">
      <dgm:prSet presAssocID="{11F1D856-216F-4BC6-AB66-3B6EEBA26207}" presName="sibTrans" presStyleLbl="sibTrans2D1" presStyleIdx="1" presStyleCnt="4"/>
      <dgm:spPr/>
    </dgm:pt>
    <dgm:pt modelId="{F52847BC-92A8-431A-8026-46223CD7D902}" type="pres">
      <dgm:prSet presAssocID="{C3968B41-F41F-4CC6-A058-06EC1B59BCDE}" presName="node" presStyleLbl="node1" presStyleIdx="2" presStyleCnt="4" custScaleX="119119" custScaleY="120999">
        <dgm:presLayoutVars>
          <dgm:bulletEnabled val="1"/>
        </dgm:presLayoutVars>
      </dgm:prSet>
      <dgm:spPr/>
    </dgm:pt>
    <dgm:pt modelId="{181656F0-CFAB-441F-B7A2-FBAB2E464416}" type="pres">
      <dgm:prSet presAssocID="{C3968B41-F41F-4CC6-A058-06EC1B59BCDE}" presName="dummy" presStyleCnt="0"/>
      <dgm:spPr/>
    </dgm:pt>
    <dgm:pt modelId="{6C1E022A-6BAC-4659-B539-0B67A4D1AE44}" type="pres">
      <dgm:prSet presAssocID="{6B9D0FBE-F132-4772-8500-0E109AAF93E9}" presName="sibTrans" presStyleLbl="sibTrans2D1" presStyleIdx="2" presStyleCnt="4"/>
      <dgm:spPr/>
    </dgm:pt>
    <dgm:pt modelId="{F3C7E433-D1CE-4709-8668-FCAED405C596}" type="pres">
      <dgm:prSet presAssocID="{C76AFC5B-3CA1-41A7-B13A-C03313E30CD7}" presName="node" presStyleLbl="node1" presStyleIdx="3" presStyleCnt="4" custScaleX="126822" custScaleY="133882">
        <dgm:presLayoutVars>
          <dgm:bulletEnabled val="1"/>
        </dgm:presLayoutVars>
      </dgm:prSet>
      <dgm:spPr/>
    </dgm:pt>
    <dgm:pt modelId="{3BC1FF74-86E0-4286-AE2F-7842A814E46C}" type="pres">
      <dgm:prSet presAssocID="{C76AFC5B-3CA1-41A7-B13A-C03313E30CD7}" presName="dummy" presStyleCnt="0"/>
      <dgm:spPr/>
    </dgm:pt>
    <dgm:pt modelId="{F7E14243-A05B-4BD0-AECA-EA31936B4A4E}" type="pres">
      <dgm:prSet presAssocID="{0C8B4EA9-B74A-496D-97CE-9BCC7ADF6F79}" presName="sibTrans" presStyleLbl="sibTrans2D1" presStyleIdx="3" presStyleCnt="4"/>
      <dgm:spPr/>
    </dgm:pt>
  </dgm:ptLst>
  <dgm:cxnLst>
    <dgm:cxn modelId="{70A99507-48D0-46ED-80DE-6747D06039DF}" srcId="{3BA89124-A650-4383-83D8-690195DB5C86}" destId="{C3968B41-F41F-4CC6-A058-06EC1B59BCDE}" srcOrd="2" destOrd="0" parTransId="{2696C73A-6CE3-4E6C-B648-E7C130407C01}" sibTransId="{6B9D0FBE-F132-4772-8500-0E109AAF93E9}"/>
    <dgm:cxn modelId="{C1A85F0B-0F0B-43BA-BDC8-3CC93A8857E1}" type="presOf" srcId="{C76AFC5B-3CA1-41A7-B13A-C03313E30CD7}" destId="{F3C7E433-D1CE-4709-8668-FCAED405C596}" srcOrd="0" destOrd="0" presId="urn:microsoft.com/office/officeart/2005/8/layout/radial6"/>
    <dgm:cxn modelId="{5FCEE90D-C750-4026-87C4-DE873DE9C585}" type="presOf" srcId="{1B582313-5750-4F88-9965-B9C56DD516BE}" destId="{1C3F8928-61E6-4F7A-B8A3-9F7A209E7F2F}" srcOrd="0" destOrd="0" presId="urn:microsoft.com/office/officeart/2005/8/layout/radial6"/>
    <dgm:cxn modelId="{828F3C18-A379-4D11-9C84-0A4BC602BE88}" type="presOf" srcId="{CE67B761-FE1E-4A29-8F64-686FA6FFE8F6}" destId="{DC601618-B144-4D3E-9BB1-DDE6733DCD34}" srcOrd="0" destOrd="0" presId="urn:microsoft.com/office/officeart/2005/8/layout/radial6"/>
    <dgm:cxn modelId="{2FDF2F24-891E-4AFE-8BEF-EC8A407CB8EB}" srcId="{3BA89124-A650-4383-83D8-690195DB5C86}" destId="{BA8CDF7D-05AB-4FAF-982F-C09D508DF8A4}" srcOrd="0" destOrd="0" parTransId="{6BBE3242-0D67-4A8C-AD09-E8987C96A21A}" sibTransId="{CE67B761-FE1E-4A29-8F64-686FA6FFE8F6}"/>
    <dgm:cxn modelId="{7F23542B-FD50-499F-B7C7-B1F354849404}" type="presOf" srcId="{C3968B41-F41F-4CC6-A058-06EC1B59BCDE}" destId="{F52847BC-92A8-431A-8026-46223CD7D902}" srcOrd="0" destOrd="0" presId="urn:microsoft.com/office/officeart/2005/8/layout/radial6"/>
    <dgm:cxn modelId="{59D1E251-C48E-48F8-8E48-A91E2971E0F4}" type="presOf" srcId="{E556EA44-B07D-4512-A57E-23095E4B1FDC}" destId="{ECACAAAF-0104-42F6-ABAA-BE175C9D46CF}" srcOrd="0" destOrd="0" presId="urn:microsoft.com/office/officeart/2005/8/layout/radial6"/>
    <dgm:cxn modelId="{9902705A-5065-4A18-8B58-380A46B027BB}" srcId="{3BA89124-A650-4383-83D8-690195DB5C86}" destId="{E556EA44-B07D-4512-A57E-23095E4B1FDC}" srcOrd="1" destOrd="0" parTransId="{212F9BE4-30E6-48F0-9DEC-63F815696EEF}" sibTransId="{11F1D856-216F-4BC6-AB66-3B6EEBA26207}"/>
    <dgm:cxn modelId="{96949786-1288-4196-854E-903233F569C6}" srcId="{1B582313-5750-4F88-9965-B9C56DD516BE}" destId="{3BA89124-A650-4383-83D8-690195DB5C86}" srcOrd="0" destOrd="0" parTransId="{09AEC579-D9D5-4923-ADA3-636E973A3B01}" sibTransId="{36AF8987-DFFB-4132-96A0-8F271FB84B3E}"/>
    <dgm:cxn modelId="{62097291-5474-414E-BA84-055ED7993C63}" type="presOf" srcId="{6B9D0FBE-F132-4772-8500-0E109AAF93E9}" destId="{6C1E022A-6BAC-4659-B539-0B67A4D1AE44}" srcOrd="0" destOrd="0" presId="urn:microsoft.com/office/officeart/2005/8/layout/radial6"/>
    <dgm:cxn modelId="{6BF5E8C6-C2EC-4B16-9971-00921BCDDBE1}" type="presOf" srcId="{11F1D856-216F-4BC6-AB66-3B6EEBA26207}" destId="{1894C3D4-5C4C-484B-BBC4-3CB4BB1CB415}" srcOrd="0" destOrd="0" presId="urn:microsoft.com/office/officeart/2005/8/layout/radial6"/>
    <dgm:cxn modelId="{64255AE7-13F0-4E73-82D9-E1721FD9DF41}" srcId="{3BA89124-A650-4383-83D8-690195DB5C86}" destId="{C76AFC5B-3CA1-41A7-B13A-C03313E30CD7}" srcOrd="3" destOrd="0" parTransId="{BC6A4798-B74E-415C-B5C1-F87DC9DD25C9}" sibTransId="{0C8B4EA9-B74A-496D-97CE-9BCC7ADF6F79}"/>
    <dgm:cxn modelId="{624624EB-7D60-4B25-BBD7-46CE01AC0506}" type="presOf" srcId="{0C8B4EA9-B74A-496D-97CE-9BCC7ADF6F79}" destId="{F7E14243-A05B-4BD0-AECA-EA31936B4A4E}" srcOrd="0" destOrd="0" presId="urn:microsoft.com/office/officeart/2005/8/layout/radial6"/>
    <dgm:cxn modelId="{F26E23EF-E6F7-4122-8917-B6CAB26E685E}" type="presOf" srcId="{3BA89124-A650-4383-83D8-690195DB5C86}" destId="{A27923C0-C80E-4020-B550-81C4514E9C7A}" srcOrd="0" destOrd="0" presId="urn:microsoft.com/office/officeart/2005/8/layout/radial6"/>
    <dgm:cxn modelId="{E99A4BFC-2DC6-453E-939E-D638A3E49196}" type="presOf" srcId="{BA8CDF7D-05AB-4FAF-982F-C09D508DF8A4}" destId="{28A72DAC-055F-4ACC-A1AF-6D327F626B36}" srcOrd="0" destOrd="0" presId="urn:microsoft.com/office/officeart/2005/8/layout/radial6"/>
    <dgm:cxn modelId="{B1B9A6CF-6DB5-4920-AC93-ADBFB6BABEBB}" type="presParOf" srcId="{1C3F8928-61E6-4F7A-B8A3-9F7A209E7F2F}" destId="{A27923C0-C80E-4020-B550-81C4514E9C7A}" srcOrd="0" destOrd="0" presId="urn:microsoft.com/office/officeart/2005/8/layout/radial6"/>
    <dgm:cxn modelId="{1EAC0D88-061F-400D-959E-57DE5B9EE0D4}" type="presParOf" srcId="{1C3F8928-61E6-4F7A-B8A3-9F7A209E7F2F}" destId="{28A72DAC-055F-4ACC-A1AF-6D327F626B36}" srcOrd="1" destOrd="0" presId="urn:microsoft.com/office/officeart/2005/8/layout/radial6"/>
    <dgm:cxn modelId="{068659EF-383C-44B4-840C-E0901906F613}" type="presParOf" srcId="{1C3F8928-61E6-4F7A-B8A3-9F7A209E7F2F}" destId="{F67A033A-48F5-4B0C-AB9D-F16C4839CAC6}" srcOrd="2" destOrd="0" presId="urn:microsoft.com/office/officeart/2005/8/layout/radial6"/>
    <dgm:cxn modelId="{E9AEFAA3-5CAC-4059-80B1-896B887F045D}" type="presParOf" srcId="{1C3F8928-61E6-4F7A-B8A3-9F7A209E7F2F}" destId="{DC601618-B144-4D3E-9BB1-DDE6733DCD34}" srcOrd="3" destOrd="0" presId="urn:microsoft.com/office/officeart/2005/8/layout/radial6"/>
    <dgm:cxn modelId="{6E4C5D1A-5CC3-434A-A13C-476A12B70194}" type="presParOf" srcId="{1C3F8928-61E6-4F7A-B8A3-9F7A209E7F2F}" destId="{ECACAAAF-0104-42F6-ABAA-BE175C9D46CF}" srcOrd="4" destOrd="0" presId="urn:microsoft.com/office/officeart/2005/8/layout/radial6"/>
    <dgm:cxn modelId="{A524BF02-D05D-4B53-9C5E-A9BCB112919A}" type="presParOf" srcId="{1C3F8928-61E6-4F7A-B8A3-9F7A209E7F2F}" destId="{33F485B1-7ECD-4E33-8D7E-276D650E659D}" srcOrd="5" destOrd="0" presId="urn:microsoft.com/office/officeart/2005/8/layout/radial6"/>
    <dgm:cxn modelId="{7B302C65-ECE6-4B7C-AD7F-6C6D215EF7FE}" type="presParOf" srcId="{1C3F8928-61E6-4F7A-B8A3-9F7A209E7F2F}" destId="{1894C3D4-5C4C-484B-BBC4-3CB4BB1CB415}" srcOrd="6" destOrd="0" presId="urn:microsoft.com/office/officeart/2005/8/layout/radial6"/>
    <dgm:cxn modelId="{8680F7CF-11BE-4ED7-9623-E40857B8822C}" type="presParOf" srcId="{1C3F8928-61E6-4F7A-B8A3-9F7A209E7F2F}" destId="{F52847BC-92A8-431A-8026-46223CD7D902}" srcOrd="7" destOrd="0" presId="urn:microsoft.com/office/officeart/2005/8/layout/radial6"/>
    <dgm:cxn modelId="{5A8E0C2A-EF1A-4971-BDCC-F0DEB7555B3A}" type="presParOf" srcId="{1C3F8928-61E6-4F7A-B8A3-9F7A209E7F2F}" destId="{181656F0-CFAB-441F-B7A2-FBAB2E464416}" srcOrd="8" destOrd="0" presId="urn:microsoft.com/office/officeart/2005/8/layout/radial6"/>
    <dgm:cxn modelId="{89A55D2F-6D0E-42AF-8DC8-8FB572EF32AC}" type="presParOf" srcId="{1C3F8928-61E6-4F7A-B8A3-9F7A209E7F2F}" destId="{6C1E022A-6BAC-4659-B539-0B67A4D1AE44}" srcOrd="9" destOrd="0" presId="urn:microsoft.com/office/officeart/2005/8/layout/radial6"/>
    <dgm:cxn modelId="{16BBB6AE-1F6A-46E8-8DFC-736E4E337EB8}" type="presParOf" srcId="{1C3F8928-61E6-4F7A-B8A3-9F7A209E7F2F}" destId="{F3C7E433-D1CE-4709-8668-FCAED405C596}" srcOrd="10" destOrd="0" presId="urn:microsoft.com/office/officeart/2005/8/layout/radial6"/>
    <dgm:cxn modelId="{2355217E-8021-47EB-9F54-388066F81614}" type="presParOf" srcId="{1C3F8928-61E6-4F7A-B8A3-9F7A209E7F2F}" destId="{3BC1FF74-86E0-4286-AE2F-7842A814E46C}" srcOrd="11" destOrd="0" presId="urn:microsoft.com/office/officeart/2005/8/layout/radial6"/>
    <dgm:cxn modelId="{EC5F4EE5-DD51-4FE2-A6EB-4560B0C0FDAC}" type="presParOf" srcId="{1C3F8928-61E6-4F7A-B8A3-9F7A209E7F2F}" destId="{F7E14243-A05B-4BD0-AECA-EA31936B4A4E}" srcOrd="12"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E14243-A05B-4BD0-AECA-EA31936B4A4E}">
      <dsp:nvSpPr>
        <dsp:cNvPr id="0" name=""/>
        <dsp:cNvSpPr/>
      </dsp:nvSpPr>
      <dsp:spPr>
        <a:xfrm>
          <a:off x="3109763" y="654728"/>
          <a:ext cx="4686944" cy="4686944"/>
        </a:xfrm>
        <a:prstGeom prst="blockArc">
          <a:avLst>
            <a:gd name="adj1" fmla="val 10800000"/>
            <a:gd name="adj2" fmla="val 16200000"/>
            <a:gd name="adj3" fmla="val 4643"/>
          </a:avLst>
        </a:prstGeom>
        <a:solidFill>
          <a:schemeClr val="accent5">
            <a:hueOff val="0"/>
            <a:satOff val="0"/>
            <a:lumOff val="0"/>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sp>
    <dsp:sp modelId="{6C1E022A-6BAC-4659-B539-0B67A4D1AE44}">
      <dsp:nvSpPr>
        <dsp:cNvPr id="0" name=""/>
        <dsp:cNvSpPr/>
      </dsp:nvSpPr>
      <dsp:spPr>
        <a:xfrm>
          <a:off x="3109763" y="654728"/>
          <a:ext cx="4686944" cy="4686944"/>
        </a:xfrm>
        <a:prstGeom prst="blockArc">
          <a:avLst>
            <a:gd name="adj1" fmla="val 5400000"/>
            <a:gd name="adj2" fmla="val 10800000"/>
            <a:gd name="adj3" fmla="val 4643"/>
          </a:avLst>
        </a:prstGeom>
        <a:solidFill>
          <a:schemeClr val="accent6"/>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sp>
    <dsp:sp modelId="{1894C3D4-5C4C-484B-BBC4-3CB4BB1CB415}">
      <dsp:nvSpPr>
        <dsp:cNvPr id="0" name=""/>
        <dsp:cNvSpPr/>
      </dsp:nvSpPr>
      <dsp:spPr>
        <a:xfrm>
          <a:off x="3109763" y="654728"/>
          <a:ext cx="4686944" cy="4686944"/>
        </a:xfrm>
        <a:prstGeom prst="blockArc">
          <a:avLst>
            <a:gd name="adj1" fmla="val 0"/>
            <a:gd name="adj2" fmla="val 5400000"/>
            <a:gd name="adj3" fmla="val 4643"/>
          </a:avLst>
        </a:prstGeom>
        <a:solidFill>
          <a:schemeClr val="accent3">
            <a:hueOff val="0"/>
            <a:satOff val="0"/>
            <a:lumOff val="0"/>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sp>
    <dsp:sp modelId="{DC601618-B144-4D3E-9BB1-DDE6733DCD34}">
      <dsp:nvSpPr>
        <dsp:cNvPr id="0" name=""/>
        <dsp:cNvSpPr/>
      </dsp:nvSpPr>
      <dsp:spPr>
        <a:xfrm>
          <a:off x="3109763" y="654728"/>
          <a:ext cx="4686944" cy="4686944"/>
        </a:xfrm>
        <a:prstGeom prst="blockArc">
          <a:avLst>
            <a:gd name="adj1" fmla="val 16200000"/>
            <a:gd name="adj2" fmla="val 0"/>
            <a:gd name="adj3" fmla="val 4643"/>
          </a:avLst>
        </a:prstGeom>
        <a:solidFill>
          <a:schemeClr val="accent2">
            <a:hueOff val="0"/>
            <a:satOff val="0"/>
            <a:lumOff val="0"/>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sp>
    <dsp:sp modelId="{A27923C0-C80E-4020-B550-81C4514E9C7A}">
      <dsp:nvSpPr>
        <dsp:cNvPr id="0" name=""/>
        <dsp:cNvSpPr/>
      </dsp:nvSpPr>
      <dsp:spPr>
        <a:xfrm>
          <a:off x="4363797" y="1954475"/>
          <a:ext cx="2178875" cy="2087450"/>
        </a:xfrm>
        <a:prstGeom prst="ellipse">
          <a:avLst/>
        </a:prstGeom>
        <a:blipFill rotWithShape="0">
          <a:blip xmlns:r="http://schemas.openxmlformats.org/officeDocument/2006/relationships" r:embed="rId1" cstate="email">
            <a:alphaModFix amt="26000"/>
            <a:extLst>
              <a:ext uri="{28A0092B-C50C-407E-A947-70E740481C1C}">
                <a14:useLocalDpi xmlns:a14="http://schemas.microsoft.com/office/drawing/2010/main"/>
              </a:ext>
            </a:extLst>
          </a:blip>
          <a:srcRect/>
          <a:stretch>
            <a:fillRect/>
          </a:stretch>
        </a:blipFill>
        <a:ln w="50800">
          <a:solidFill>
            <a:schemeClr val="tx1"/>
          </a:solid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rPr>
            <a:t>Recommended Plan</a:t>
          </a:r>
        </a:p>
      </dsp:txBody>
      <dsp:txXfrm>
        <a:off x="4682886" y="2260175"/>
        <a:ext cx="1540697" cy="1476050"/>
      </dsp:txXfrm>
    </dsp:sp>
    <dsp:sp modelId="{28A72DAC-055F-4ACC-A1AF-6D327F626B36}">
      <dsp:nvSpPr>
        <dsp:cNvPr id="0" name=""/>
        <dsp:cNvSpPr/>
      </dsp:nvSpPr>
      <dsp:spPr>
        <a:xfrm>
          <a:off x="4513989" y="-107069"/>
          <a:ext cx="1878491" cy="1632399"/>
        </a:xfrm>
        <a:prstGeom prst="ellipse">
          <a:avLst/>
        </a:prstGeom>
        <a:solidFill>
          <a:schemeClr val="accent2">
            <a:hueOff val="0"/>
            <a:satOff val="0"/>
            <a:lumOff val="0"/>
            <a:alphaOff val="0"/>
          </a:schemeClr>
        </a:solidFill>
        <a:ln w="50800">
          <a:solidFill>
            <a:schemeClr val="tx1"/>
          </a:solid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0" kern="1200" dirty="0">
              <a:solidFill>
                <a:schemeClr val="tx1"/>
              </a:solidFill>
            </a:rPr>
            <a:t>Why Continue Deepening the Channel?</a:t>
          </a:r>
        </a:p>
      </dsp:txBody>
      <dsp:txXfrm>
        <a:off x="4789088" y="131990"/>
        <a:ext cx="1328293" cy="1154281"/>
      </dsp:txXfrm>
    </dsp:sp>
    <dsp:sp modelId="{ECACAAAF-0104-42F6-ABAA-BE175C9D46CF}">
      <dsp:nvSpPr>
        <dsp:cNvPr id="0" name=""/>
        <dsp:cNvSpPr/>
      </dsp:nvSpPr>
      <dsp:spPr>
        <a:xfrm>
          <a:off x="6787404" y="2053734"/>
          <a:ext cx="1909802" cy="1888933"/>
        </a:xfrm>
        <a:prstGeom prst="ellipse">
          <a:avLst/>
        </a:prstGeom>
        <a:solidFill>
          <a:schemeClr val="accent3">
            <a:hueOff val="0"/>
            <a:satOff val="0"/>
            <a:lumOff val="0"/>
            <a:alphaOff val="0"/>
          </a:schemeClr>
        </a:solidFill>
        <a:ln w="50800">
          <a:solidFill>
            <a:schemeClr val="tx1"/>
          </a:solid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0" kern="1200" dirty="0">
              <a:solidFill>
                <a:schemeClr val="tx1"/>
              </a:solidFill>
            </a:rPr>
            <a:t>Engineering </a:t>
          </a:r>
        </a:p>
      </dsp:txBody>
      <dsp:txXfrm>
        <a:off x="7067088" y="2330362"/>
        <a:ext cx="1350434" cy="1335677"/>
      </dsp:txXfrm>
    </dsp:sp>
    <dsp:sp modelId="{F52847BC-92A8-431A-8026-46223CD7D902}">
      <dsp:nvSpPr>
        <dsp:cNvPr id="0" name=""/>
        <dsp:cNvSpPr/>
      </dsp:nvSpPr>
      <dsp:spPr>
        <a:xfrm>
          <a:off x="4553196" y="4373027"/>
          <a:ext cx="1800077" cy="1828487"/>
        </a:xfrm>
        <a:prstGeom prst="ellipse">
          <a:avLst/>
        </a:prstGeom>
        <a:solidFill>
          <a:schemeClr val="accent6"/>
        </a:solidFill>
        <a:ln w="50800">
          <a:solidFill>
            <a:schemeClr val="tx1"/>
          </a:solid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0" kern="1200" dirty="0">
              <a:solidFill>
                <a:schemeClr val="tx1"/>
              </a:solidFill>
            </a:rPr>
            <a:t>Economics</a:t>
          </a:r>
        </a:p>
      </dsp:txBody>
      <dsp:txXfrm>
        <a:off x="4816811" y="4640803"/>
        <a:ext cx="1272847" cy="1292935"/>
      </dsp:txXfrm>
    </dsp:sp>
    <dsp:sp modelId="{F3C7E433-D1CE-4709-8668-FCAED405C596}">
      <dsp:nvSpPr>
        <dsp:cNvPr id="0" name=""/>
        <dsp:cNvSpPr/>
      </dsp:nvSpPr>
      <dsp:spPr>
        <a:xfrm>
          <a:off x="2205923" y="1986616"/>
          <a:ext cx="1916482" cy="2023169"/>
        </a:xfrm>
        <a:prstGeom prst="ellipse">
          <a:avLst/>
        </a:prstGeom>
        <a:solidFill>
          <a:schemeClr val="accent5">
            <a:hueOff val="0"/>
            <a:satOff val="0"/>
            <a:lumOff val="0"/>
            <a:alphaOff val="0"/>
          </a:schemeClr>
        </a:solidFill>
        <a:ln w="50800">
          <a:solidFill>
            <a:schemeClr val="tx1"/>
          </a:solid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0" kern="1200" dirty="0">
              <a:solidFill>
                <a:schemeClr val="tx1"/>
              </a:solidFill>
            </a:rPr>
            <a:t>Environmental</a:t>
          </a:r>
        </a:p>
      </dsp:txBody>
      <dsp:txXfrm>
        <a:off x="2486585" y="2282902"/>
        <a:ext cx="1355158" cy="1430597"/>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964ADE-4A6C-4804-AC9A-F2C8F2CE3A18}" type="datetimeFigureOut">
              <a:rPr lang="en-US" smtClean="0"/>
              <a:t>9/21/2022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3EBBC5-D13C-4A14-87D9-CF7AD77D3CD8}" type="slidenum">
              <a:rPr lang="en-US" smtClean="0"/>
              <a:t>‹#›</a:t>
            </a:fld>
            <a:endParaRPr lang="en-US" dirty="0"/>
          </a:p>
        </p:txBody>
      </p:sp>
    </p:spTree>
    <p:extLst>
      <p:ext uri="{BB962C8B-B14F-4D97-AF65-F5344CB8AC3E}">
        <p14:creationId xmlns:p14="http://schemas.microsoft.com/office/powerpoint/2010/main" val="9850526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ACAAC-407B-4B67-B495-759F0F7B5D7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FABB6C4-4EB7-43FD-B325-D5FD43313BA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7A95AC2-8F45-477D-8644-A39554FB86A7}"/>
              </a:ext>
            </a:extLst>
          </p:cNvPr>
          <p:cNvSpPr>
            <a:spLocks noGrp="1"/>
          </p:cNvSpPr>
          <p:nvPr>
            <p:ph type="dt" sz="half" idx="10"/>
          </p:nvPr>
        </p:nvSpPr>
        <p:spPr/>
        <p:txBody>
          <a:bodyPr/>
          <a:lstStyle/>
          <a:p>
            <a:fld id="{650E0331-6F97-4C91-8205-DA713F164ABB}" type="datetimeFigureOut">
              <a:rPr lang="en-US" smtClean="0"/>
              <a:t>9/21/2022</a:t>
            </a:fld>
            <a:endParaRPr lang="en-US" dirty="0"/>
          </a:p>
        </p:txBody>
      </p:sp>
      <p:sp>
        <p:nvSpPr>
          <p:cNvPr id="5" name="Footer Placeholder 4">
            <a:extLst>
              <a:ext uri="{FF2B5EF4-FFF2-40B4-BE49-F238E27FC236}">
                <a16:creationId xmlns:a16="http://schemas.microsoft.com/office/drawing/2014/main" id="{4A3504FF-F3B4-4B05-9E05-BAC03EBF11A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6B36A2C-C566-424D-A3F3-6FD48CCCDC3D}"/>
              </a:ext>
            </a:extLst>
          </p:cNvPr>
          <p:cNvSpPr>
            <a:spLocks noGrp="1"/>
          </p:cNvSpPr>
          <p:nvPr>
            <p:ph type="sldNum" sz="quarter" idx="12"/>
          </p:nvPr>
        </p:nvSpPr>
        <p:spPr/>
        <p:txBody>
          <a:bodyPr/>
          <a:lstStyle/>
          <a:p>
            <a:fld id="{8BA46409-3390-453D-A845-D875228FE6F0}" type="slidenum">
              <a:rPr lang="en-US" smtClean="0"/>
              <a:t>‹#›</a:t>
            </a:fld>
            <a:endParaRPr lang="en-US" dirty="0"/>
          </a:p>
        </p:txBody>
      </p:sp>
    </p:spTree>
    <p:extLst>
      <p:ext uri="{BB962C8B-B14F-4D97-AF65-F5344CB8AC3E}">
        <p14:creationId xmlns:p14="http://schemas.microsoft.com/office/powerpoint/2010/main" val="13787213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A4D98-4362-4171-8F40-EA334CAECB8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1BDDD23-A90C-4D55-8D41-91F43396699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3C46BB-8C46-4C60-88A5-1BD42A6D8762}"/>
              </a:ext>
            </a:extLst>
          </p:cNvPr>
          <p:cNvSpPr>
            <a:spLocks noGrp="1"/>
          </p:cNvSpPr>
          <p:nvPr>
            <p:ph type="dt" sz="half" idx="10"/>
          </p:nvPr>
        </p:nvSpPr>
        <p:spPr/>
        <p:txBody>
          <a:bodyPr/>
          <a:lstStyle/>
          <a:p>
            <a:fld id="{650E0331-6F97-4C91-8205-DA713F164ABB}" type="datetimeFigureOut">
              <a:rPr lang="en-US" smtClean="0"/>
              <a:t>9/21/2022</a:t>
            </a:fld>
            <a:endParaRPr lang="en-US" dirty="0"/>
          </a:p>
        </p:txBody>
      </p:sp>
      <p:sp>
        <p:nvSpPr>
          <p:cNvPr id="5" name="Footer Placeholder 4">
            <a:extLst>
              <a:ext uri="{FF2B5EF4-FFF2-40B4-BE49-F238E27FC236}">
                <a16:creationId xmlns:a16="http://schemas.microsoft.com/office/drawing/2014/main" id="{93DFAAA5-88E3-4707-8156-FF885F5C7A3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A81E3D5-2993-4DFB-81C1-85159E41FD06}"/>
              </a:ext>
            </a:extLst>
          </p:cNvPr>
          <p:cNvSpPr>
            <a:spLocks noGrp="1"/>
          </p:cNvSpPr>
          <p:nvPr>
            <p:ph type="sldNum" sz="quarter" idx="12"/>
          </p:nvPr>
        </p:nvSpPr>
        <p:spPr/>
        <p:txBody>
          <a:bodyPr/>
          <a:lstStyle/>
          <a:p>
            <a:fld id="{8BA46409-3390-453D-A845-D875228FE6F0}" type="slidenum">
              <a:rPr lang="en-US" smtClean="0"/>
              <a:t>‹#›</a:t>
            </a:fld>
            <a:endParaRPr lang="en-US" dirty="0"/>
          </a:p>
        </p:txBody>
      </p:sp>
    </p:spTree>
    <p:extLst>
      <p:ext uri="{BB962C8B-B14F-4D97-AF65-F5344CB8AC3E}">
        <p14:creationId xmlns:p14="http://schemas.microsoft.com/office/powerpoint/2010/main" val="25145642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016A87-4441-4191-A9F8-49D8491C921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5FF643E-D60B-4131-A463-46A7472FCC0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58EF5E-E36B-457B-A4A5-1D608A709F4D}"/>
              </a:ext>
            </a:extLst>
          </p:cNvPr>
          <p:cNvSpPr>
            <a:spLocks noGrp="1"/>
          </p:cNvSpPr>
          <p:nvPr>
            <p:ph type="dt" sz="half" idx="10"/>
          </p:nvPr>
        </p:nvSpPr>
        <p:spPr/>
        <p:txBody>
          <a:bodyPr/>
          <a:lstStyle/>
          <a:p>
            <a:fld id="{650E0331-6F97-4C91-8205-DA713F164ABB}" type="datetimeFigureOut">
              <a:rPr lang="en-US" smtClean="0"/>
              <a:t>9/21/2022</a:t>
            </a:fld>
            <a:endParaRPr lang="en-US" dirty="0"/>
          </a:p>
        </p:txBody>
      </p:sp>
      <p:sp>
        <p:nvSpPr>
          <p:cNvPr id="5" name="Footer Placeholder 4">
            <a:extLst>
              <a:ext uri="{FF2B5EF4-FFF2-40B4-BE49-F238E27FC236}">
                <a16:creationId xmlns:a16="http://schemas.microsoft.com/office/drawing/2014/main" id="{EC575F36-BDF9-49FD-8F1F-354255BC5C5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63E1994-C4EA-40E9-8C4F-7C290677A2BA}"/>
              </a:ext>
            </a:extLst>
          </p:cNvPr>
          <p:cNvSpPr>
            <a:spLocks noGrp="1"/>
          </p:cNvSpPr>
          <p:nvPr>
            <p:ph type="sldNum" sz="quarter" idx="12"/>
          </p:nvPr>
        </p:nvSpPr>
        <p:spPr/>
        <p:txBody>
          <a:bodyPr/>
          <a:lstStyle/>
          <a:p>
            <a:fld id="{8BA46409-3390-453D-A845-D875228FE6F0}" type="slidenum">
              <a:rPr lang="en-US" smtClean="0"/>
              <a:t>‹#›</a:t>
            </a:fld>
            <a:endParaRPr lang="en-US" dirty="0"/>
          </a:p>
        </p:txBody>
      </p:sp>
    </p:spTree>
    <p:extLst>
      <p:ext uri="{BB962C8B-B14F-4D97-AF65-F5344CB8AC3E}">
        <p14:creationId xmlns:p14="http://schemas.microsoft.com/office/powerpoint/2010/main" val="27517508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7C5C7-A4A8-48B1-8E40-06FFC1492F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D49C2C-8E31-4A44-BE58-FF334565175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B4AF49-9CE1-4467-A864-F4B37A894530}"/>
              </a:ext>
            </a:extLst>
          </p:cNvPr>
          <p:cNvSpPr>
            <a:spLocks noGrp="1"/>
          </p:cNvSpPr>
          <p:nvPr>
            <p:ph type="dt" sz="half" idx="10"/>
          </p:nvPr>
        </p:nvSpPr>
        <p:spPr/>
        <p:txBody>
          <a:bodyPr/>
          <a:lstStyle/>
          <a:p>
            <a:fld id="{650E0331-6F97-4C91-8205-DA713F164ABB}" type="datetimeFigureOut">
              <a:rPr lang="en-US" smtClean="0"/>
              <a:t>9/21/2022</a:t>
            </a:fld>
            <a:endParaRPr lang="en-US" dirty="0"/>
          </a:p>
        </p:txBody>
      </p:sp>
      <p:sp>
        <p:nvSpPr>
          <p:cNvPr id="5" name="Footer Placeholder 4">
            <a:extLst>
              <a:ext uri="{FF2B5EF4-FFF2-40B4-BE49-F238E27FC236}">
                <a16:creationId xmlns:a16="http://schemas.microsoft.com/office/drawing/2014/main" id="{9E7C01F4-1CC6-4D47-A5EA-2D87D91EFC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E7328D0-B54E-4641-8A8B-3B66A6E6E2A8}"/>
              </a:ext>
            </a:extLst>
          </p:cNvPr>
          <p:cNvSpPr>
            <a:spLocks noGrp="1"/>
          </p:cNvSpPr>
          <p:nvPr>
            <p:ph type="sldNum" sz="quarter" idx="12"/>
          </p:nvPr>
        </p:nvSpPr>
        <p:spPr/>
        <p:txBody>
          <a:bodyPr/>
          <a:lstStyle/>
          <a:p>
            <a:fld id="{8BA46409-3390-453D-A845-D875228FE6F0}" type="slidenum">
              <a:rPr lang="en-US" smtClean="0"/>
              <a:t>‹#›</a:t>
            </a:fld>
            <a:endParaRPr lang="en-US" dirty="0"/>
          </a:p>
        </p:txBody>
      </p:sp>
    </p:spTree>
    <p:extLst>
      <p:ext uri="{BB962C8B-B14F-4D97-AF65-F5344CB8AC3E}">
        <p14:creationId xmlns:p14="http://schemas.microsoft.com/office/powerpoint/2010/main" val="29188722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19510-7C23-49DB-A8A5-61CC5BE97C7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43EE30-D029-4B5F-A6C4-7310BF96CA6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4D871A5-DBC9-4C94-ACCF-77FD0CC50A29}"/>
              </a:ext>
            </a:extLst>
          </p:cNvPr>
          <p:cNvSpPr>
            <a:spLocks noGrp="1"/>
          </p:cNvSpPr>
          <p:nvPr>
            <p:ph type="dt" sz="half" idx="10"/>
          </p:nvPr>
        </p:nvSpPr>
        <p:spPr/>
        <p:txBody>
          <a:bodyPr/>
          <a:lstStyle/>
          <a:p>
            <a:fld id="{650E0331-6F97-4C91-8205-DA713F164ABB}" type="datetimeFigureOut">
              <a:rPr lang="en-US" smtClean="0"/>
              <a:t>9/21/2022</a:t>
            </a:fld>
            <a:endParaRPr lang="en-US" dirty="0"/>
          </a:p>
        </p:txBody>
      </p:sp>
      <p:sp>
        <p:nvSpPr>
          <p:cNvPr id="5" name="Footer Placeholder 4">
            <a:extLst>
              <a:ext uri="{FF2B5EF4-FFF2-40B4-BE49-F238E27FC236}">
                <a16:creationId xmlns:a16="http://schemas.microsoft.com/office/drawing/2014/main" id="{2931264E-6CF9-4EC6-91F8-FAE29CEEE0E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3468990-92A0-4DC4-BB98-4DAFFA4BB04E}"/>
              </a:ext>
            </a:extLst>
          </p:cNvPr>
          <p:cNvSpPr>
            <a:spLocks noGrp="1"/>
          </p:cNvSpPr>
          <p:nvPr>
            <p:ph type="sldNum" sz="quarter" idx="12"/>
          </p:nvPr>
        </p:nvSpPr>
        <p:spPr/>
        <p:txBody>
          <a:bodyPr/>
          <a:lstStyle/>
          <a:p>
            <a:fld id="{8BA46409-3390-453D-A845-D875228FE6F0}" type="slidenum">
              <a:rPr lang="en-US" smtClean="0"/>
              <a:t>‹#›</a:t>
            </a:fld>
            <a:endParaRPr lang="en-US" dirty="0"/>
          </a:p>
        </p:txBody>
      </p:sp>
    </p:spTree>
    <p:extLst>
      <p:ext uri="{BB962C8B-B14F-4D97-AF65-F5344CB8AC3E}">
        <p14:creationId xmlns:p14="http://schemas.microsoft.com/office/powerpoint/2010/main" val="39113401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555E8-65AD-409A-BA1C-3A39B8D00C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481E00-3E5D-4475-8459-124CE5F01F2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0FBC98E-02AF-49F3-A300-4BEB273FC18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F195621-63AB-4D56-AECF-11366CBB3F26}"/>
              </a:ext>
            </a:extLst>
          </p:cNvPr>
          <p:cNvSpPr>
            <a:spLocks noGrp="1"/>
          </p:cNvSpPr>
          <p:nvPr>
            <p:ph type="dt" sz="half" idx="10"/>
          </p:nvPr>
        </p:nvSpPr>
        <p:spPr/>
        <p:txBody>
          <a:bodyPr/>
          <a:lstStyle/>
          <a:p>
            <a:fld id="{650E0331-6F97-4C91-8205-DA713F164ABB}" type="datetimeFigureOut">
              <a:rPr lang="en-US" smtClean="0"/>
              <a:t>9/21/2022</a:t>
            </a:fld>
            <a:endParaRPr lang="en-US" dirty="0"/>
          </a:p>
        </p:txBody>
      </p:sp>
      <p:sp>
        <p:nvSpPr>
          <p:cNvPr id="6" name="Footer Placeholder 5">
            <a:extLst>
              <a:ext uri="{FF2B5EF4-FFF2-40B4-BE49-F238E27FC236}">
                <a16:creationId xmlns:a16="http://schemas.microsoft.com/office/drawing/2014/main" id="{8FBA8FF2-F3D2-4276-AC5C-BE2F826F87F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67B3CB6-1091-4F7B-AFCD-532B7B95C6C0}"/>
              </a:ext>
            </a:extLst>
          </p:cNvPr>
          <p:cNvSpPr>
            <a:spLocks noGrp="1"/>
          </p:cNvSpPr>
          <p:nvPr>
            <p:ph type="sldNum" sz="quarter" idx="12"/>
          </p:nvPr>
        </p:nvSpPr>
        <p:spPr/>
        <p:txBody>
          <a:bodyPr/>
          <a:lstStyle/>
          <a:p>
            <a:fld id="{8BA46409-3390-453D-A845-D875228FE6F0}" type="slidenum">
              <a:rPr lang="en-US" smtClean="0"/>
              <a:t>‹#›</a:t>
            </a:fld>
            <a:endParaRPr lang="en-US" dirty="0"/>
          </a:p>
        </p:txBody>
      </p:sp>
    </p:spTree>
    <p:extLst>
      <p:ext uri="{BB962C8B-B14F-4D97-AF65-F5344CB8AC3E}">
        <p14:creationId xmlns:p14="http://schemas.microsoft.com/office/powerpoint/2010/main" val="37632862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C150B-B120-4529-8AFA-5E361D64117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ECB6842-D316-4E7E-BEA5-B2DE9A9DD7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8362CC8-BB75-4A9A-8C35-2FEE5F6A7E9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3B57E5A-3A56-49C2-8A58-DFF329C6E05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7A25D12-7404-4C92-9688-67CBA56BBB3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5BD3E97-90B6-412F-8667-723BC9A16760}"/>
              </a:ext>
            </a:extLst>
          </p:cNvPr>
          <p:cNvSpPr>
            <a:spLocks noGrp="1"/>
          </p:cNvSpPr>
          <p:nvPr>
            <p:ph type="dt" sz="half" idx="10"/>
          </p:nvPr>
        </p:nvSpPr>
        <p:spPr/>
        <p:txBody>
          <a:bodyPr/>
          <a:lstStyle/>
          <a:p>
            <a:fld id="{650E0331-6F97-4C91-8205-DA713F164ABB}" type="datetimeFigureOut">
              <a:rPr lang="en-US" smtClean="0"/>
              <a:t>9/21/2022</a:t>
            </a:fld>
            <a:endParaRPr lang="en-US" dirty="0"/>
          </a:p>
        </p:txBody>
      </p:sp>
      <p:sp>
        <p:nvSpPr>
          <p:cNvPr id="8" name="Footer Placeholder 7">
            <a:extLst>
              <a:ext uri="{FF2B5EF4-FFF2-40B4-BE49-F238E27FC236}">
                <a16:creationId xmlns:a16="http://schemas.microsoft.com/office/drawing/2014/main" id="{A1DFFA4A-109E-454C-9B86-7C7EE322837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85D1FDA7-28F8-4FD0-B608-4222944AD02A}"/>
              </a:ext>
            </a:extLst>
          </p:cNvPr>
          <p:cNvSpPr>
            <a:spLocks noGrp="1"/>
          </p:cNvSpPr>
          <p:nvPr>
            <p:ph type="sldNum" sz="quarter" idx="12"/>
          </p:nvPr>
        </p:nvSpPr>
        <p:spPr/>
        <p:txBody>
          <a:bodyPr/>
          <a:lstStyle/>
          <a:p>
            <a:fld id="{8BA46409-3390-453D-A845-D875228FE6F0}" type="slidenum">
              <a:rPr lang="en-US" smtClean="0"/>
              <a:t>‹#›</a:t>
            </a:fld>
            <a:endParaRPr lang="en-US" dirty="0"/>
          </a:p>
        </p:txBody>
      </p:sp>
    </p:spTree>
    <p:extLst>
      <p:ext uri="{BB962C8B-B14F-4D97-AF65-F5344CB8AC3E}">
        <p14:creationId xmlns:p14="http://schemas.microsoft.com/office/powerpoint/2010/main" val="11645304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B93CA-E8E6-489B-BA5E-5734E9AC5EA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AF2269A-74FB-48F9-9BA9-D48FF012E8CA}"/>
              </a:ext>
            </a:extLst>
          </p:cNvPr>
          <p:cNvSpPr>
            <a:spLocks noGrp="1"/>
          </p:cNvSpPr>
          <p:nvPr>
            <p:ph type="dt" sz="half" idx="10"/>
          </p:nvPr>
        </p:nvSpPr>
        <p:spPr/>
        <p:txBody>
          <a:bodyPr/>
          <a:lstStyle/>
          <a:p>
            <a:fld id="{650E0331-6F97-4C91-8205-DA713F164ABB}" type="datetimeFigureOut">
              <a:rPr lang="en-US" smtClean="0"/>
              <a:t>9/21/2022</a:t>
            </a:fld>
            <a:endParaRPr lang="en-US" dirty="0"/>
          </a:p>
        </p:txBody>
      </p:sp>
      <p:sp>
        <p:nvSpPr>
          <p:cNvPr id="4" name="Footer Placeholder 3">
            <a:extLst>
              <a:ext uri="{FF2B5EF4-FFF2-40B4-BE49-F238E27FC236}">
                <a16:creationId xmlns:a16="http://schemas.microsoft.com/office/drawing/2014/main" id="{83D7FD6D-E589-45C2-92DE-B2C7FE5B353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37AC58E-8D81-4579-BEB3-FABEB3ABA9A5}"/>
              </a:ext>
            </a:extLst>
          </p:cNvPr>
          <p:cNvSpPr>
            <a:spLocks noGrp="1"/>
          </p:cNvSpPr>
          <p:nvPr>
            <p:ph type="sldNum" sz="quarter" idx="12"/>
          </p:nvPr>
        </p:nvSpPr>
        <p:spPr/>
        <p:txBody>
          <a:bodyPr/>
          <a:lstStyle/>
          <a:p>
            <a:fld id="{8BA46409-3390-453D-A845-D875228FE6F0}" type="slidenum">
              <a:rPr lang="en-US" smtClean="0"/>
              <a:t>‹#›</a:t>
            </a:fld>
            <a:endParaRPr lang="en-US" dirty="0"/>
          </a:p>
        </p:txBody>
      </p:sp>
    </p:spTree>
    <p:extLst>
      <p:ext uri="{BB962C8B-B14F-4D97-AF65-F5344CB8AC3E}">
        <p14:creationId xmlns:p14="http://schemas.microsoft.com/office/powerpoint/2010/main" val="2123981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57EC8F-182A-4B11-90E7-C3075F07F1FA}"/>
              </a:ext>
            </a:extLst>
          </p:cNvPr>
          <p:cNvSpPr>
            <a:spLocks noGrp="1"/>
          </p:cNvSpPr>
          <p:nvPr>
            <p:ph type="dt" sz="half" idx="10"/>
          </p:nvPr>
        </p:nvSpPr>
        <p:spPr/>
        <p:txBody>
          <a:bodyPr/>
          <a:lstStyle/>
          <a:p>
            <a:fld id="{650E0331-6F97-4C91-8205-DA713F164ABB}" type="datetimeFigureOut">
              <a:rPr lang="en-US" smtClean="0"/>
              <a:t>9/21/2022</a:t>
            </a:fld>
            <a:endParaRPr lang="en-US" dirty="0"/>
          </a:p>
        </p:txBody>
      </p:sp>
      <p:sp>
        <p:nvSpPr>
          <p:cNvPr id="3" name="Footer Placeholder 2">
            <a:extLst>
              <a:ext uri="{FF2B5EF4-FFF2-40B4-BE49-F238E27FC236}">
                <a16:creationId xmlns:a16="http://schemas.microsoft.com/office/drawing/2014/main" id="{4BE514B2-EED3-4013-B21D-B685E51F42CD}"/>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0C4431E-EA9B-4AFB-9F05-A177A41DE7A4}"/>
              </a:ext>
            </a:extLst>
          </p:cNvPr>
          <p:cNvSpPr>
            <a:spLocks noGrp="1"/>
          </p:cNvSpPr>
          <p:nvPr>
            <p:ph type="sldNum" sz="quarter" idx="12"/>
          </p:nvPr>
        </p:nvSpPr>
        <p:spPr/>
        <p:txBody>
          <a:bodyPr/>
          <a:lstStyle/>
          <a:p>
            <a:fld id="{8BA46409-3390-453D-A845-D875228FE6F0}" type="slidenum">
              <a:rPr lang="en-US" smtClean="0"/>
              <a:t>‹#›</a:t>
            </a:fld>
            <a:endParaRPr lang="en-US" dirty="0"/>
          </a:p>
        </p:txBody>
      </p:sp>
    </p:spTree>
    <p:extLst>
      <p:ext uri="{BB962C8B-B14F-4D97-AF65-F5344CB8AC3E}">
        <p14:creationId xmlns:p14="http://schemas.microsoft.com/office/powerpoint/2010/main" val="31647689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086E3-F1C5-4594-89BD-1073878D88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CCE5D29-14B2-4AB8-A74E-AB6814B6F12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3936A93-93D0-482F-A974-8A8BA72CB7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27A037-E92E-49E0-A8CB-3CF9DD6D06F6}"/>
              </a:ext>
            </a:extLst>
          </p:cNvPr>
          <p:cNvSpPr>
            <a:spLocks noGrp="1"/>
          </p:cNvSpPr>
          <p:nvPr>
            <p:ph type="dt" sz="half" idx="10"/>
          </p:nvPr>
        </p:nvSpPr>
        <p:spPr/>
        <p:txBody>
          <a:bodyPr/>
          <a:lstStyle/>
          <a:p>
            <a:fld id="{650E0331-6F97-4C91-8205-DA713F164ABB}" type="datetimeFigureOut">
              <a:rPr lang="en-US" smtClean="0"/>
              <a:t>9/21/2022</a:t>
            </a:fld>
            <a:endParaRPr lang="en-US" dirty="0"/>
          </a:p>
        </p:txBody>
      </p:sp>
      <p:sp>
        <p:nvSpPr>
          <p:cNvPr id="6" name="Footer Placeholder 5">
            <a:extLst>
              <a:ext uri="{FF2B5EF4-FFF2-40B4-BE49-F238E27FC236}">
                <a16:creationId xmlns:a16="http://schemas.microsoft.com/office/drawing/2014/main" id="{668D4780-D384-4869-82E8-3676F037FF1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252D6EC-B996-4F94-95DB-B22D8EBB2BA3}"/>
              </a:ext>
            </a:extLst>
          </p:cNvPr>
          <p:cNvSpPr>
            <a:spLocks noGrp="1"/>
          </p:cNvSpPr>
          <p:nvPr>
            <p:ph type="sldNum" sz="quarter" idx="12"/>
          </p:nvPr>
        </p:nvSpPr>
        <p:spPr/>
        <p:txBody>
          <a:bodyPr/>
          <a:lstStyle/>
          <a:p>
            <a:fld id="{8BA46409-3390-453D-A845-D875228FE6F0}" type="slidenum">
              <a:rPr lang="en-US" smtClean="0"/>
              <a:t>‹#›</a:t>
            </a:fld>
            <a:endParaRPr lang="en-US" dirty="0"/>
          </a:p>
        </p:txBody>
      </p:sp>
    </p:spTree>
    <p:extLst>
      <p:ext uri="{BB962C8B-B14F-4D97-AF65-F5344CB8AC3E}">
        <p14:creationId xmlns:p14="http://schemas.microsoft.com/office/powerpoint/2010/main" val="11850668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0DD41-1975-4DCE-AF7B-480CD60299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B773176-C780-4B48-A76E-56C596D3F2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D18FDC3-06B6-4E3E-9DE3-F4BBBE9E09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4EFFA9-0969-4249-ABD7-D0BC8BA314B0}"/>
              </a:ext>
            </a:extLst>
          </p:cNvPr>
          <p:cNvSpPr>
            <a:spLocks noGrp="1"/>
          </p:cNvSpPr>
          <p:nvPr>
            <p:ph type="dt" sz="half" idx="10"/>
          </p:nvPr>
        </p:nvSpPr>
        <p:spPr/>
        <p:txBody>
          <a:bodyPr/>
          <a:lstStyle/>
          <a:p>
            <a:fld id="{650E0331-6F97-4C91-8205-DA713F164ABB}" type="datetimeFigureOut">
              <a:rPr lang="en-US" smtClean="0"/>
              <a:t>9/21/2022</a:t>
            </a:fld>
            <a:endParaRPr lang="en-US" dirty="0"/>
          </a:p>
        </p:txBody>
      </p:sp>
      <p:sp>
        <p:nvSpPr>
          <p:cNvPr id="6" name="Footer Placeholder 5">
            <a:extLst>
              <a:ext uri="{FF2B5EF4-FFF2-40B4-BE49-F238E27FC236}">
                <a16:creationId xmlns:a16="http://schemas.microsoft.com/office/drawing/2014/main" id="{13628626-FE63-4947-89F2-74AB462437F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F5EA652-AD21-4ACD-837A-EF38E1DD74E2}"/>
              </a:ext>
            </a:extLst>
          </p:cNvPr>
          <p:cNvSpPr>
            <a:spLocks noGrp="1"/>
          </p:cNvSpPr>
          <p:nvPr>
            <p:ph type="sldNum" sz="quarter" idx="12"/>
          </p:nvPr>
        </p:nvSpPr>
        <p:spPr/>
        <p:txBody>
          <a:bodyPr/>
          <a:lstStyle/>
          <a:p>
            <a:fld id="{8BA46409-3390-453D-A845-D875228FE6F0}" type="slidenum">
              <a:rPr lang="en-US" smtClean="0"/>
              <a:t>‹#›</a:t>
            </a:fld>
            <a:endParaRPr lang="en-US" dirty="0"/>
          </a:p>
        </p:txBody>
      </p:sp>
    </p:spTree>
    <p:extLst>
      <p:ext uri="{BB962C8B-B14F-4D97-AF65-F5344CB8AC3E}">
        <p14:creationId xmlns:p14="http://schemas.microsoft.com/office/powerpoint/2010/main" val="23221416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9FAF34-B96A-4597-8539-A700933CD8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0D9815-6DA3-4CA4-9AC1-BFF2AA6641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14B8D9-C110-44DE-B98F-11389B28545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0E0331-6F97-4C91-8205-DA713F164ABB}" type="datetimeFigureOut">
              <a:rPr lang="en-US" smtClean="0"/>
              <a:t>9/21/2022</a:t>
            </a:fld>
            <a:endParaRPr lang="en-US" dirty="0"/>
          </a:p>
        </p:txBody>
      </p:sp>
      <p:sp>
        <p:nvSpPr>
          <p:cNvPr id="5" name="Footer Placeholder 4">
            <a:extLst>
              <a:ext uri="{FF2B5EF4-FFF2-40B4-BE49-F238E27FC236}">
                <a16:creationId xmlns:a16="http://schemas.microsoft.com/office/drawing/2014/main" id="{348B4B9E-535E-4221-B0DF-17238DF839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AE91EFF-1CA1-4A20-859E-A13174200A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A46409-3390-453D-A845-D875228FE6F0}" type="slidenum">
              <a:rPr lang="en-US" smtClean="0"/>
              <a:t>‹#›</a:t>
            </a:fld>
            <a:endParaRPr lang="en-US" dirty="0"/>
          </a:p>
        </p:txBody>
      </p:sp>
    </p:spTree>
    <p:extLst>
      <p:ext uri="{BB962C8B-B14F-4D97-AF65-F5344CB8AC3E}">
        <p14:creationId xmlns:p14="http://schemas.microsoft.com/office/powerpoint/2010/main" val="19426072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hyperlink" Target="mailto:Jason.S.Harrah@usace.army.mil" TargetMode="Externa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10" Type="http://schemas.openxmlformats.org/officeDocument/2006/relationships/image" Target="../media/image38.png"/><Relationship Id="rId4" Type="http://schemas.openxmlformats.org/officeDocument/2006/relationships/image" Target="../media/image32.jpeg"/><Relationship Id="rId9" Type="http://schemas.openxmlformats.org/officeDocument/2006/relationships/image" Target="../media/image37.jpeg"/></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5.sv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4.png"/><Relationship Id="rId5" Type="http://schemas.microsoft.com/office/2007/relationships/hdphoto" Target="../media/hdphoto3.wdp"/><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jpeg"/></Relationships>
</file>

<file path=ppt/slides/_rels/slide19.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emf"/></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56.emf"/><Relationship Id="rId4" Type="http://schemas.openxmlformats.org/officeDocument/2006/relationships/image" Target="../media/image55.emf"/></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6.png"/><Relationship Id="rId1" Type="http://schemas.openxmlformats.org/officeDocument/2006/relationships/slideLayout" Target="../slideLayouts/slideLayout2.xml"/><Relationship Id="rId4" Type="http://schemas.microsoft.com/office/2007/relationships/hdphoto" Target="../media/hdphoto4.wdp"/></Relationships>
</file>

<file path=ppt/slides/_rels/slide22.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67.png"/><Relationship Id="rId3" Type="http://schemas.openxmlformats.org/officeDocument/2006/relationships/image" Target="../media/image58.png"/><Relationship Id="rId7" Type="http://schemas.openxmlformats.org/officeDocument/2006/relationships/image" Target="../media/image62.png"/><Relationship Id="rId12" Type="http://schemas.openxmlformats.org/officeDocument/2006/relationships/image" Target="../media/image66.sv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61.png"/><Relationship Id="rId11" Type="http://schemas.openxmlformats.org/officeDocument/2006/relationships/image" Target="../media/image65.png"/><Relationship Id="rId5" Type="http://schemas.openxmlformats.org/officeDocument/2006/relationships/image" Target="../media/image60.png"/><Relationship Id="rId10" Type="http://schemas.openxmlformats.org/officeDocument/2006/relationships/image" Target="../media/image64.png"/><Relationship Id="rId4" Type="http://schemas.openxmlformats.org/officeDocument/2006/relationships/image" Target="../media/image59.png"/><Relationship Id="rId9" Type="http://schemas.openxmlformats.org/officeDocument/2006/relationships/image" Target="../media/image63.png"/></Relationships>
</file>

<file path=ppt/slides/_rels/slide23.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58.png"/><Relationship Id="rId7" Type="http://schemas.openxmlformats.org/officeDocument/2006/relationships/image" Target="../media/image7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10" Type="http://schemas.microsoft.com/office/2007/relationships/hdphoto" Target="../media/hdphoto7.wdp"/><Relationship Id="rId4" Type="http://schemas.openxmlformats.org/officeDocument/2006/relationships/image" Target="../media/image68.png"/><Relationship Id="rId9" Type="http://schemas.openxmlformats.org/officeDocument/2006/relationships/image" Target="../media/image72.png"/></Relationships>
</file>

<file path=ppt/slides/_rels/slide24.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58.png"/><Relationship Id="rId7" Type="http://schemas.openxmlformats.org/officeDocument/2006/relationships/image" Target="../media/image75.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74.jpeg"/><Relationship Id="rId5" Type="http://schemas.microsoft.com/office/2007/relationships/hdphoto" Target="../media/hdphoto8.wdp"/><Relationship Id="rId4" Type="http://schemas.openxmlformats.org/officeDocument/2006/relationships/image" Target="../media/image73.png"/><Relationship Id="rId9" Type="http://schemas.openxmlformats.org/officeDocument/2006/relationships/image" Target="../media/image77.png"/></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emf"/></Relationships>
</file>

<file path=ppt/slides/_rels/slide28.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image" Target="../media/image58.png"/><Relationship Id="rId7" Type="http://schemas.openxmlformats.org/officeDocument/2006/relationships/image" Target="../media/image84.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83.emf"/><Relationship Id="rId5" Type="http://schemas.openxmlformats.org/officeDocument/2006/relationships/image" Target="../media/image82.emf"/><Relationship Id="rId4" Type="http://schemas.openxmlformats.org/officeDocument/2006/relationships/image" Target="../media/image81.emf"/></Relationships>
</file>

<file path=ppt/slides/_rels/slide29.xml.rels><?xml version="1.0" encoding="UTF-8" standalone="yes"?>
<Relationships xmlns="http://schemas.openxmlformats.org/package/2006/relationships"><Relationship Id="rId3" Type="http://schemas.openxmlformats.org/officeDocument/2006/relationships/image" Target="../media/image86.emf"/><Relationship Id="rId7" Type="http://schemas.openxmlformats.org/officeDocument/2006/relationships/image" Target="../media/image89.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88.png"/><Relationship Id="rId5" Type="http://schemas.microsoft.com/office/2007/relationships/hdphoto" Target="../media/hdphoto9.wdp"/><Relationship Id="rId4" Type="http://schemas.openxmlformats.org/officeDocument/2006/relationships/image" Target="../media/image87.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91.emf"/></Relationships>
</file>

<file path=ppt/slides/_rels/slide31.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92.png"/><Relationship Id="rId7" Type="http://schemas.openxmlformats.org/officeDocument/2006/relationships/image" Target="../media/image94.png"/><Relationship Id="rId2" Type="http://schemas.openxmlformats.org/officeDocument/2006/relationships/image" Target="../media/image6.png"/><Relationship Id="rId1" Type="http://schemas.openxmlformats.org/officeDocument/2006/relationships/slideLayout" Target="../slideLayouts/slideLayout2.xml"/><Relationship Id="rId6" Type="http://schemas.microsoft.com/office/2007/relationships/hdphoto" Target="../media/hdphoto11.wdp"/><Relationship Id="rId5" Type="http://schemas.openxmlformats.org/officeDocument/2006/relationships/image" Target="../media/image93.png"/><Relationship Id="rId10" Type="http://schemas.microsoft.com/office/2007/relationships/hdphoto" Target="../media/hdphoto13.wdp"/><Relationship Id="rId4" Type="http://schemas.microsoft.com/office/2007/relationships/hdphoto" Target="../media/hdphoto10.wdp"/><Relationship Id="rId9" Type="http://schemas.openxmlformats.org/officeDocument/2006/relationships/image" Target="../media/image95.png"/></Relationships>
</file>

<file path=ppt/slides/_rels/slide3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2.xml"/><Relationship Id="rId4" Type="http://schemas.openxmlformats.org/officeDocument/2006/relationships/image" Target="../media/image98.jpeg"/></Relationships>
</file>

<file path=ppt/slides/_rels/slide33.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107.png"/><Relationship Id="rId18" Type="http://schemas.openxmlformats.org/officeDocument/2006/relationships/image" Target="../media/image112.png"/><Relationship Id="rId26" Type="http://schemas.openxmlformats.org/officeDocument/2006/relationships/image" Target="../media/image120.png"/><Relationship Id="rId3" Type="http://schemas.microsoft.com/office/2007/relationships/hdphoto" Target="../media/hdphoto14.wdp"/><Relationship Id="rId21" Type="http://schemas.openxmlformats.org/officeDocument/2006/relationships/image" Target="../media/image115.png"/><Relationship Id="rId7" Type="http://schemas.openxmlformats.org/officeDocument/2006/relationships/image" Target="../media/image103.png"/><Relationship Id="rId12" Type="http://schemas.openxmlformats.org/officeDocument/2006/relationships/image" Target="../media/image106.png"/><Relationship Id="rId17" Type="http://schemas.openxmlformats.org/officeDocument/2006/relationships/image" Target="../media/image111.png"/><Relationship Id="rId25" Type="http://schemas.openxmlformats.org/officeDocument/2006/relationships/image" Target="../media/image119.png"/><Relationship Id="rId2" Type="http://schemas.openxmlformats.org/officeDocument/2006/relationships/image" Target="../media/image99.png"/><Relationship Id="rId16" Type="http://schemas.openxmlformats.org/officeDocument/2006/relationships/image" Target="../media/image110.png"/><Relationship Id="rId20" Type="http://schemas.openxmlformats.org/officeDocument/2006/relationships/image" Target="../media/image114.jpeg"/><Relationship Id="rId1" Type="http://schemas.openxmlformats.org/officeDocument/2006/relationships/slideLayout" Target="../slideLayouts/slideLayout2.xml"/><Relationship Id="rId6" Type="http://schemas.openxmlformats.org/officeDocument/2006/relationships/image" Target="../media/image102.png"/><Relationship Id="rId11" Type="http://schemas.openxmlformats.org/officeDocument/2006/relationships/image" Target="../media/image105.png"/><Relationship Id="rId24" Type="http://schemas.openxmlformats.org/officeDocument/2006/relationships/image" Target="../media/image118.png"/><Relationship Id="rId5" Type="http://schemas.openxmlformats.org/officeDocument/2006/relationships/image" Target="../media/image101.png"/><Relationship Id="rId15" Type="http://schemas.openxmlformats.org/officeDocument/2006/relationships/image" Target="../media/image109.png"/><Relationship Id="rId23" Type="http://schemas.openxmlformats.org/officeDocument/2006/relationships/image" Target="../media/image117.png"/><Relationship Id="rId10" Type="http://schemas.openxmlformats.org/officeDocument/2006/relationships/image" Target="../media/image104.png"/><Relationship Id="rId19" Type="http://schemas.openxmlformats.org/officeDocument/2006/relationships/image" Target="../media/image113.png"/><Relationship Id="rId4" Type="http://schemas.openxmlformats.org/officeDocument/2006/relationships/image" Target="../media/image100.png"/><Relationship Id="rId9" Type="http://schemas.microsoft.com/office/2007/relationships/hdphoto" Target="../media/hdphoto5.wdp"/><Relationship Id="rId14" Type="http://schemas.openxmlformats.org/officeDocument/2006/relationships/image" Target="../media/image108.png"/><Relationship Id="rId22" Type="http://schemas.openxmlformats.org/officeDocument/2006/relationships/image" Target="../media/image116.png"/><Relationship Id="rId27" Type="http://schemas.openxmlformats.org/officeDocument/2006/relationships/image" Target="../media/image121.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hyperlink" Target="https://www.shipmap.org/"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56040-BB67-4BFB-9C48-3559E8F243C7}"/>
              </a:ext>
            </a:extLst>
          </p:cNvPr>
          <p:cNvSpPr>
            <a:spLocks noGrp="1"/>
          </p:cNvSpPr>
          <p:nvPr>
            <p:ph type="ctrTitle"/>
          </p:nvPr>
        </p:nvSpPr>
        <p:spPr>
          <a:xfrm>
            <a:off x="7327863" y="106526"/>
            <a:ext cx="4724326" cy="3224632"/>
          </a:xfrm>
        </p:spPr>
        <p:txBody>
          <a:bodyPr anchor="t">
            <a:noAutofit/>
          </a:bodyPr>
          <a:lstStyle/>
          <a:p>
            <a:pPr algn="l"/>
            <a:r>
              <a:rPr lang="en-US" sz="2800" b="1" dirty="0">
                <a:solidFill>
                  <a:schemeClr val="accent4"/>
                </a:solidFill>
              </a:rPr>
              <a:t>Society of American Military Engineers (SAME) Presentation</a:t>
            </a:r>
            <a:br>
              <a:rPr lang="en-US" sz="2800" b="1" dirty="0"/>
            </a:br>
            <a:br>
              <a:rPr lang="en-US" sz="2800" b="1" dirty="0"/>
            </a:br>
            <a:br>
              <a:rPr lang="en-US" sz="2800" b="1" dirty="0"/>
            </a:br>
            <a:br>
              <a:rPr lang="en-US" sz="2800" b="1" dirty="0"/>
            </a:br>
            <a:r>
              <a:rPr lang="en-US" sz="2400" b="1" dirty="0"/>
              <a:t>Jason Harrah, Senior Project Manager</a:t>
            </a:r>
            <a:br>
              <a:rPr lang="en-US" sz="2400" b="1" dirty="0"/>
            </a:br>
            <a:r>
              <a:rPr lang="en-US" sz="2400" b="1" dirty="0"/>
              <a:t>U.S. Army Corps of Engineers</a:t>
            </a:r>
            <a:br>
              <a:rPr lang="en-US" sz="2400" b="1" dirty="0"/>
            </a:br>
            <a:r>
              <a:rPr lang="en-US" sz="2400" b="1" dirty="0"/>
              <a:t>Jacksonville District</a:t>
            </a:r>
            <a:br>
              <a:rPr lang="en-US" sz="2400" b="1" dirty="0"/>
            </a:br>
            <a:br>
              <a:rPr lang="en-US" sz="2400" b="1" dirty="0"/>
            </a:br>
            <a:r>
              <a:rPr lang="en-US" sz="2000" b="1" dirty="0">
                <a:hlinkClick r:id="rId2"/>
              </a:rPr>
              <a:t>Jason.S.Harrah@usace.army.mil</a:t>
            </a:r>
            <a:br>
              <a:rPr lang="en-US" sz="2800" b="1" dirty="0"/>
            </a:br>
            <a:endParaRPr lang="en-US" sz="2800" b="1" dirty="0"/>
          </a:p>
        </p:txBody>
      </p:sp>
      <p:sp>
        <p:nvSpPr>
          <p:cNvPr id="9" name="Freeform: Shape 8">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 name="Picture 3" descr="A close up of a snow covered mountain&#10;&#10;Description automatically generated">
            <a:extLst>
              <a:ext uri="{FF2B5EF4-FFF2-40B4-BE49-F238E27FC236}">
                <a16:creationId xmlns:a16="http://schemas.microsoft.com/office/drawing/2014/main" id="{A9D9CB4E-EE65-4069-A5D2-354412D9E12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0"/>
            <a:ext cx="7057926" cy="685800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
        <p:nvSpPr>
          <p:cNvPr id="36" name="object 5">
            <a:extLst>
              <a:ext uri="{FF2B5EF4-FFF2-40B4-BE49-F238E27FC236}">
                <a16:creationId xmlns:a16="http://schemas.microsoft.com/office/drawing/2014/main" id="{6EA80BFB-D483-4BBA-9F64-7FDD5CCDC100}"/>
              </a:ext>
            </a:extLst>
          </p:cNvPr>
          <p:cNvSpPr txBox="1">
            <a:spLocks/>
          </p:cNvSpPr>
          <p:nvPr/>
        </p:nvSpPr>
        <p:spPr>
          <a:xfrm>
            <a:off x="139812" y="119342"/>
            <a:ext cx="6778304" cy="1428596"/>
          </a:xfrm>
          <a:prstGeom prst="rect">
            <a:avLst/>
          </a:prstGeom>
        </p:spPr>
        <p:txBody>
          <a:bodyPr vert="horz" wrap="square" lIns="0" tIns="12700" rIns="0" bIns="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2700">
              <a:spcBef>
                <a:spcPts val="100"/>
              </a:spcBef>
            </a:pPr>
            <a:r>
              <a:rPr lang="en-US" sz="4600" b="1" spc="-5" dirty="0">
                <a:solidFill>
                  <a:srgbClr val="3D6682"/>
                </a:solidFill>
                <a:latin typeface="Century Gothic"/>
                <a:cs typeface="Century Gothic"/>
              </a:rPr>
              <a:t>JACKSONVILLE HARBOR DEEPENING PROJECT</a:t>
            </a:r>
            <a:endParaRPr lang="en-US" sz="4600" b="1" dirty="0">
              <a:solidFill>
                <a:srgbClr val="3D6682"/>
              </a:solidFill>
              <a:latin typeface="Century Gothic"/>
              <a:cs typeface="Century Gothic"/>
            </a:endParaRPr>
          </a:p>
        </p:txBody>
      </p:sp>
      <p:pic>
        <p:nvPicPr>
          <p:cNvPr id="8" name="Picture 7">
            <a:extLst>
              <a:ext uri="{FF2B5EF4-FFF2-40B4-BE49-F238E27FC236}">
                <a16:creationId xmlns:a16="http://schemas.microsoft.com/office/drawing/2014/main" id="{11EFDE58-5DA2-4BE6-BFFE-18286404CAE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555060" y="5438827"/>
            <a:ext cx="2483141" cy="1213643"/>
          </a:xfrm>
          <a:prstGeom prst="rect">
            <a:avLst/>
          </a:prstGeom>
        </p:spPr>
      </p:pic>
      <p:sp>
        <p:nvSpPr>
          <p:cNvPr id="44" name="object 5">
            <a:extLst>
              <a:ext uri="{FF2B5EF4-FFF2-40B4-BE49-F238E27FC236}">
                <a16:creationId xmlns:a16="http://schemas.microsoft.com/office/drawing/2014/main" id="{752E9616-FB07-4385-810B-DC6916781F2A}"/>
              </a:ext>
            </a:extLst>
          </p:cNvPr>
          <p:cNvSpPr txBox="1">
            <a:spLocks/>
          </p:cNvSpPr>
          <p:nvPr/>
        </p:nvSpPr>
        <p:spPr>
          <a:xfrm>
            <a:off x="7853817" y="971701"/>
            <a:ext cx="3402485" cy="289823"/>
          </a:xfrm>
          <a:prstGeom prst="rect">
            <a:avLst/>
          </a:prstGeom>
        </p:spPr>
        <p:txBody>
          <a:bodyPr vert="horz" wrap="square" lIns="0" tIns="12700" rIns="0" bIns="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2700">
              <a:spcBef>
                <a:spcPts val="100"/>
              </a:spcBef>
            </a:pPr>
            <a:r>
              <a:rPr lang="en-US" sz="1800" b="1" spc="-5" dirty="0">
                <a:latin typeface="Calibri Light" panose="020F0302020204030204" pitchFamily="34" charset="0"/>
                <a:cs typeface="Calibri Light" panose="020F0302020204030204" pitchFamily="34" charset="0"/>
              </a:rPr>
              <a:t>September 21, 2022 </a:t>
            </a:r>
            <a:endParaRPr lang="en-US" sz="1800" b="1" dirty="0">
              <a:latin typeface="Calibri Light" panose="020F0302020204030204" pitchFamily="34" charset="0"/>
              <a:cs typeface="Calibri Light" panose="020F0302020204030204" pitchFamily="34" charset="0"/>
            </a:endParaRPr>
          </a:p>
        </p:txBody>
      </p:sp>
      <p:pic>
        <p:nvPicPr>
          <p:cNvPr id="30" name="Picture 29">
            <a:extLst>
              <a:ext uri="{FF2B5EF4-FFF2-40B4-BE49-F238E27FC236}">
                <a16:creationId xmlns:a16="http://schemas.microsoft.com/office/drawing/2014/main" id="{E9A8B426-E369-4075-8890-1C17B9A0681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595574" y="5438828"/>
            <a:ext cx="1551963" cy="1213643"/>
          </a:xfrm>
          <a:prstGeom prst="rect">
            <a:avLst/>
          </a:prstGeom>
        </p:spPr>
      </p:pic>
      <p:pic>
        <p:nvPicPr>
          <p:cNvPr id="34" name="Picture 33">
            <a:extLst>
              <a:ext uri="{FF2B5EF4-FFF2-40B4-BE49-F238E27FC236}">
                <a16:creationId xmlns:a16="http://schemas.microsoft.com/office/drawing/2014/main" id="{D8AD89F0-746C-4531-B6E5-9D68B59E3D4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671849" y="3384583"/>
            <a:ext cx="293977" cy="293977"/>
          </a:xfrm>
          <a:prstGeom prst="rect">
            <a:avLst/>
          </a:prstGeom>
        </p:spPr>
      </p:pic>
      <p:pic>
        <p:nvPicPr>
          <p:cNvPr id="12" name="Picture 11">
            <a:extLst>
              <a:ext uri="{FF2B5EF4-FFF2-40B4-BE49-F238E27FC236}">
                <a16:creationId xmlns:a16="http://schemas.microsoft.com/office/drawing/2014/main" id="{4698D413-1ED2-4938-957D-B22A46FFFACD}"/>
              </a:ext>
            </a:extLst>
          </p:cNvPr>
          <p:cNvPicPr>
            <a:picLocks noChangeAspect="1"/>
          </p:cNvPicPr>
          <p:nvPr/>
        </p:nvPicPr>
        <p:blipFill>
          <a:blip r:embed="rId7" cstate="email">
            <a:alphaModFix amt="70000"/>
            <a:extLst>
              <a:ext uri="{28A0092B-C50C-407E-A947-70E740481C1C}">
                <a14:useLocalDpi xmlns:a14="http://schemas.microsoft.com/office/drawing/2010/main"/>
              </a:ext>
            </a:extLst>
          </a:blip>
          <a:stretch>
            <a:fillRect/>
          </a:stretch>
        </p:blipFill>
        <p:spPr>
          <a:xfrm>
            <a:off x="311713" y="1718842"/>
            <a:ext cx="5286479" cy="3523439"/>
          </a:xfrm>
          <a:prstGeom prst="ellipse">
            <a:avLst/>
          </a:prstGeom>
          <a:ln>
            <a:noFill/>
          </a:ln>
          <a:effectLst>
            <a:softEdge rad="112500"/>
          </a:effectLst>
        </p:spPr>
      </p:pic>
    </p:spTree>
    <p:extLst>
      <p:ext uri="{BB962C8B-B14F-4D97-AF65-F5344CB8AC3E}">
        <p14:creationId xmlns:p14="http://schemas.microsoft.com/office/powerpoint/2010/main" val="1295752739"/>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7D39F9-7EC9-4CD6-825B-5696DB75F58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22206"/>
            <a:ext cx="12192000" cy="6902411"/>
          </a:xfrm>
          <a:prstGeom prst="rect">
            <a:avLst/>
          </a:prstGeom>
        </p:spPr>
      </p:pic>
      <p:sp>
        <p:nvSpPr>
          <p:cNvPr id="7" name="object 5">
            <a:extLst>
              <a:ext uri="{FF2B5EF4-FFF2-40B4-BE49-F238E27FC236}">
                <a16:creationId xmlns:a16="http://schemas.microsoft.com/office/drawing/2014/main" id="{DDD5C284-2045-4C20-90D0-21BE595FFCFB}"/>
              </a:ext>
            </a:extLst>
          </p:cNvPr>
          <p:cNvSpPr txBox="1">
            <a:spLocks/>
          </p:cNvSpPr>
          <p:nvPr/>
        </p:nvSpPr>
        <p:spPr>
          <a:xfrm>
            <a:off x="-4" y="111076"/>
            <a:ext cx="12192000" cy="689932"/>
          </a:xfrm>
          <a:prstGeom prst="rect">
            <a:avLst/>
          </a:prstGeom>
        </p:spPr>
        <p:txBody>
          <a:bodyPr vert="horz" wrap="square" lIns="0" tIns="12700" rIns="0" bIns="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2700">
              <a:spcBef>
                <a:spcPts val="100"/>
              </a:spcBef>
            </a:pPr>
            <a:r>
              <a:rPr lang="en-US" b="1" spc="-5" dirty="0">
                <a:solidFill>
                  <a:schemeClr val="accent1">
                    <a:lumMod val="50000"/>
                  </a:schemeClr>
                </a:solidFill>
                <a:latin typeface="Century Gothic"/>
                <a:cs typeface="Century Gothic"/>
              </a:rPr>
              <a:t>JACKSONVILLE HARBOR FEDERAL CHANNEL</a:t>
            </a:r>
            <a:endParaRPr lang="en-US" b="1" dirty="0">
              <a:solidFill>
                <a:schemeClr val="accent1">
                  <a:lumMod val="50000"/>
                </a:schemeClr>
              </a:solidFill>
              <a:latin typeface="Century Gothic"/>
              <a:cs typeface="Century Gothic"/>
            </a:endParaRPr>
          </a:p>
        </p:txBody>
      </p:sp>
      <p:pic>
        <p:nvPicPr>
          <p:cNvPr id="3" name="Picture 2">
            <a:extLst>
              <a:ext uri="{FF2B5EF4-FFF2-40B4-BE49-F238E27FC236}">
                <a16:creationId xmlns:a16="http://schemas.microsoft.com/office/drawing/2014/main" id="{54102ACC-47D2-4076-A5F0-DD2476E5F61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 y="1212164"/>
            <a:ext cx="12191997" cy="5644497"/>
          </a:xfrm>
          <a:prstGeom prst="rect">
            <a:avLst/>
          </a:prstGeom>
          <a:ln w="9525">
            <a:solidFill>
              <a:schemeClr val="tx1"/>
            </a:solidFill>
          </a:ln>
        </p:spPr>
      </p:pic>
      <p:grpSp>
        <p:nvGrpSpPr>
          <p:cNvPr id="2" name="Group 1">
            <a:extLst>
              <a:ext uri="{FF2B5EF4-FFF2-40B4-BE49-F238E27FC236}">
                <a16:creationId xmlns:a16="http://schemas.microsoft.com/office/drawing/2014/main" id="{E42236DE-E46D-4630-B97E-E2C3BED60916}"/>
              </a:ext>
            </a:extLst>
          </p:cNvPr>
          <p:cNvGrpSpPr/>
          <p:nvPr/>
        </p:nvGrpSpPr>
        <p:grpSpPr>
          <a:xfrm>
            <a:off x="2235758" y="1929284"/>
            <a:ext cx="6660494" cy="2105129"/>
            <a:chOff x="2235758" y="1929284"/>
            <a:chExt cx="6660494" cy="2105129"/>
          </a:xfrm>
        </p:grpSpPr>
        <p:sp>
          <p:nvSpPr>
            <p:cNvPr id="14" name="Freeform: Shape 13">
              <a:extLst>
                <a:ext uri="{FF2B5EF4-FFF2-40B4-BE49-F238E27FC236}">
                  <a16:creationId xmlns:a16="http://schemas.microsoft.com/office/drawing/2014/main" id="{06BF0D2A-E723-458A-9CC7-1B60D5B701D1}"/>
                </a:ext>
              </a:extLst>
            </p:cNvPr>
            <p:cNvSpPr/>
            <p:nvPr/>
          </p:nvSpPr>
          <p:spPr>
            <a:xfrm>
              <a:off x="7219950" y="3308350"/>
              <a:ext cx="730250" cy="476250"/>
            </a:xfrm>
            <a:custGeom>
              <a:avLst/>
              <a:gdLst>
                <a:gd name="connsiteX0" fmla="*/ 0 w 552450"/>
                <a:gd name="connsiteY0" fmla="*/ 50800 h 412750"/>
                <a:gd name="connsiteX1" fmla="*/ 177800 w 552450"/>
                <a:gd name="connsiteY1" fmla="*/ 273050 h 412750"/>
                <a:gd name="connsiteX2" fmla="*/ 349250 w 552450"/>
                <a:gd name="connsiteY2" fmla="*/ 412750 h 412750"/>
                <a:gd name="connsiteX3" fmla="*/ 419100 w 552450"/>
                <a:gd name="connsiteY3" fmla="*/ 412750 h 412750"/>
                <a:gd name="connsiteX4" fmla="*/ 482600 w 552450"/>
                <a:gd name="connsiteY4" fmla="*/ 349250 h 412750"/>
                <a:gd name="connsiteX5" fmla="*/ 533400 w 552450"/>
                <a:gd name="connsiteY5" fmla="*/ 127000 h 412750"/>
                <a:gd name="connsiteX6" fmla="*/ 552450 w 552450"/>
                <a:gd name="connsiteY6" fmla="*/ 31750 h 412750"/>
                <a:gd name="connsiteX7" fmla="*/ 387350 w 552450"/>
                <a:gd name="connsiteY7" fmla="*/ 0 h 412750"/>
                <a:gd name="connsiteX8" fmla="*/ 177800 w 552450"/>
                <a:gd name="connsiteY8" fmla="*/ 12700 h 412750"/>
                <a:gd name="connsiteX9" fmla="*/ 0 w 552450"/>
                <a:gd name="connsiteY9" fmla="*/ 50800 h 412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2450" h="412750">
                  <a:moveTo>
                    <a:pt x="0" y="50800"/>
                  </a:moveTo>
                  <a:lnTo>
                    <a:pt x="177800" y="273050"/>
                  </a:lnTo>
                  <a:lnTo>
                    <a:pt x="349250" y="412750"/>
                  </a:lnTo>
                  <a:lnTo>
                    <a:pt x="419100" y="412750"/>
                  </a:lnTo>
                  <a:lnTo>
                    <a:pt x="482600" y="349250"/>
                  </a:lnTo>
                  <a:lnTo>
                    <a:pt x="533400" y="127000"/>
                  </a:lnTo>
                  <a:lnTo>
                    <a:pt x="552450" y="31750"/>
                  </a:lnTo>
                  <a:lnTo>
                    <a:pt x="387350" y="0"/>
                  </a:lnTo>
                  <a:lnTo>
                    <a:pt x="177800" y="12700"/>
                  </a:lnTo>
                  <a:lnTo>
                    <a:pt x="0" y="50800"/>
                  </a:lnTo>
                  <a:close/>
                </a:path>
              </a:pathLst>
            </a:custGeom>
            <a:solidFill>
              <a:schemeClr val="accent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b="1" dirty="0">
                <a:solidFill>
                  <a:schemeClr val="bg1"/>
                </a:solidFill>
              </a:endParaRPr>
            </a:p>
          </p:txBody>
        </p:sp>
        <p:sp>
          <p:nvSpPr>
            <p:cNvPr id="15" name="Freeform: Shape 14">
              <a:extLst>
                <a:ext uri="{FF2B5EF4-FFF2-40B4-BE49-F238E27FC236}">
                  <a16:creationId xmlns:a16="http://schemas.microsoft.com/office/drawing/2014/main" id="{B20E4854-81BA-4404-8A54-C424A9AF03D2}"/>
                </a:ext>
              </a:extLst>
            </p:cNvPr>
            <p:cNvSpPr/>
            <p:nvPr/>
          </p:nvSpPr>
          <p:spPr>
            <a:xfrm>
              <a:off x="2235758" y="1929284"/>
              <a:ext cx="2612572" cy="2105129"/>
            </a:xfrm>
            <a:custGeom>
              <a:avLst/>
              <a:gdLst>
                <a:gd name="connsiteX0" fmla="*/ 296427 w 2612572"/>
                <a:gd name="connsiteY0" fmla="*/ 0 h 2105129"/>
                <a:gd name="connsiteX1" fmla="*/ 80387 w 2612572"/>
                <a:gd name="connsiteY1" fmla="*/ 115556 h 2105129"/>
                <a:gd name="connsiteX2" fmla="*/ 0 w 2612572"/>
                <a:gd name="connsiteY2" fmla="*/ 200967 h 2105129"/>
                <a:gd name="connsiteX3" fmla="*/ 170822 w 2612572"/>
                <a:gd name="connsiteY3" fmla="*/ 622997 h 2105129"/>
                <a:gd name="connsiteX4" fmla="*/ 246185 w 2612572"/>
                <a:gd name="connsiteY4" fmla="*/ 688312 h 2105129"/>
                <a:gd name="connsiteX5" fmla="*/ 783772 w 2612572"/>
                <a:gd name="connsiteY5" fmla="*/ 738553 h 2105129"/>
                <a:gd name="connsiteX6" fmla="*/ 788796 w 2612572"/>
                <a:gd name="connsiteY6" fmla="*/ 788795 h 2105129"/>
                <a:gd name="connsiteX7" fmla="*/ 859134 w 2612572"/>
                <a:gd name="connsiteY7" fmla="*/ 859134 h 2105129"/>
                <a:gd name="connsiteX8" fmla="*/ 884255 w 2612572"/>
                <a:gd name="connsiteY8" fmla="*/ 919424 h 2105129"/>
                <a:gd name="connsiteX9" fmla="*/ 929473 w 2612572"/>
                <a:gd name="connsiteY9" fmla="*/ 919424 h 2105129"/>
                <a:gd name="connsiteX10" fmla="*/ 914400 w 2612572"/>
                <a:gd name="connsiteY10" fmla="*/ 1045028 h 2105129"/>
                <a:gd name="connsiteX11" fmla="*/ 1065126 w 2612572"/>
                <a:gd name="connsiteY11" fmla="*/ 1281164 h 2105129"/>
                <a:gd name="connsiteX12" fmla="*/ 1115367 w 2612572"/>
                <a:gd name="connsiteY12" fmla="*/ 1230923 h 2105129"/>
                <a:gd name="connsiteX13" fmla="*/ 1220875 w 2612572"/>
                <a:gd name="connsiteY13" fmla="*/ 1326382 h 2105129"/>
                <a:gd name="connsiteX14" fmla="*/ 1261068 w 2612572"/>
                <a:gd name="connsiteY14" fmla="*/ 1331406 h 2105129"/>
                <a:gd name="connsiteX15" fmla="*/ 1321358 w 2612572"/>
                <a:gd name="connsiteY15" fmla="*/ 1401745 h 2105129"/>
                <a:gd name="connsiteX16" fmla="*/ 1326383 w 2612572"/>
                <a:gd name="connsiteY16" fmla="*/ 1472083 h 2105129"/>
                <a:gd name="connsiteX17" fmla="*/ 1401745 w 2612572"/>
                <a:gd name="connsiteY17" fmla="*/ 1527349 h 2105129"/>
                <a:gd name="connsiteX18" fmla="*/ 1411794 w 2612572"/>
                <a:gd name="connsiteY18" fmla="*/ 1622808 h 2105129"/>
                <a:gd name="connsiteX19" fmla="*/ 1477108 w 2612572"/>
                <a:gd name="connsiteY19" fmla="*/ 1683098 h 2105129"/>
                <a:gd name="connsiteX20" fmla="*/ 1527350 w 2612572"/>
                <a:gd name="connsiteY20" fmla="*/ 1673050 h 2105129"/>
                <a:gd name="connsiteX21" fmla="*/ 1587640 w 2612572"/>
                <a:gd name="connsiteY21" fmla="*/ 1703195 h 2105129"/>
                <a:gd name="connsiteX22" fmla="*/ 1693147 w 2612572"/>
                <a:gd name="connsiteY22" fmla="*/ 1733340 h 2105129"/>
                <a:gd name="connsiteX23" fmla="*/ 1818752 w 2612572"/>
                <a:gd name="connsiteY23" fmla="*/ 1924259 h 2105129"/>
                <a:gd name="connsiteX24" fmla="*/ 1979526 w 2612572"/>
                <a:gd name="connsiteY24" fmla="*/ 1999621 h 2105129"/>
                <a:gd name="connsiteX25" fmla="*/ 2326194 w 2612572"/>
                <a:gd name="connsiteY25" fmla="*/ 2059912 h 2105129"/>
                <a:gd name="connsiteX26" fmla="*/ 2401556 w 2612572"/>
                <a:gd name="connsiteY26" fmla="*/ 2100105 h 2105129"/>
                <a:gd name="connsiteX27" fmla="*/ 2587451 w 2612572"/>
                <a:gd name="connsiteY27" fmla="*/ 2105129 h 2105129"/>
                <a:gd name="connsiteX28" fmla="*/ 2612572 w 2612572"/>
                <a:gd name="connsiteY28" fmla="*/ 2069960 h 2105129"/>
                <a:gd name="connsiteX29" fmla="*/ 2577402 w 2612572"/>
                <a:gd name="connsiteY29" fmla="*/ 1708219 h 2105129"/>
                <a:gd name="connsiteX30" fmla="*/ 2522137 w 2612572"/>
                <a:gd name="connsiteY30" fmla="*/ 1632857 h 2105129"/>
                <a:gd name="connsiteX31" fmla="*/ 2316145 w 2612572"/>
                <a:gd name="connsiteY31" fmla="*/ 1572567 h 2105129"/>
                <a:gd name="connsiteX32" fmla="*/ 2135275 w 2612572"/>
                <a:gd name="connsiteY32" fmla="*/ 1582615 h 2105129"/>
                <a:gd name="connsiteX33" fmla="*/ 1879042 w 2612572"/>
                <a:gd name="connsiteY33" fmla="*/ 1592663 h 2105129"/>
                <a:gd name="connsiteX34" fmla="*/ 1713244 w 2612572"/>
                <a:gd name="connsiteY34" fmla="*/ 1592663 h 2105129"/>
                <a:gd name="connsiteX35" fmla="*/ 1532374 w 2612572"/>
                <a:gd name="connsiteY35" fmla="*/ 1537397 h 2105129"/>
                <a:gd name="connsiteX36" fmla="*/ 1416818 w 2612572"/>
                <a:gd name="connsiteY36" fmla="*/ 1376624 h 2105129"/>
                <a:gd name="connsiteX37" fmla="*/ 823965 w 2612572"/>
                <a:gd name="connsiteY37" fmla="*/ 582804 h 2105129"/>
                <a:gd name="connsiteX38" fmla="*/ 673240 w 2612572"/>
                <a:gd name="connsiteY38" fmla="*/ 326571 h 2105129"/>
                <a:gd name="connsiteX39" fmla="*/ 617974 w 2612572"/>
                <a:gd name="connsiteY39" fmla="*/ 291402 h 2105129"/>
                <a:gd name="connsiteX40" fmla="*/ 597877 w 2612572"/>
                <a:gd name="connsiteY40" fmla="*/ 216039 h 2105129"/>
                <a:gd name="connsiteX41" fmla="*/ 467249 w 2612572"/>
                <a:gd name="connsiteY41" fmla="*/ 80386 h 2105129"/>
                <a:gd name="connsiteX42" fmla="*/ 296427 w 2612572"/>
                <a:gd name="connsiteY42" fmla="*/ 0 h 2105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612572" h="2105129">
                  <a:moveTo>
                    <a:pt x="296427" y="0"/>
                  </a:moveTo>
                  <a:lnTo>
                    <a:pt x="80387" y="115556"/>
                  </a:lnTo>
                  <a:lnTo>
                    <a:pt x="0" y="200967"/>
                  </a:lnTo>
                  <a:lnTo>
                    <a:pt x="170822" y="622997"/>
                  </a:lnTo>
                  <a:lnTo>
                    <a:pt x="246185" y="688312"/>
                  </a:lnTo>
                  <a:lnTo>
                    <a:pt x="783772" y="738553"/>
                  </a:lnTo>
                  <a:lnTo>
                    <a:pt x="788796" y="788795"/>
                  </a:lnTo>
                  <a:lnTo>
                    <a:pt x="859134" y="859134"/>
                  </a:lnTo>
                  <a:lnTo>
                    <a:pt x="884255" y="919424"/>
                  </a:lnTo>
                  <a:lnTo>
                    <a:pt x="929473" y="919424"/>
                  </a:lnTo>
                  <a:lnTo>
                    <a:pt x="914400" y="1045028"/>
                  </a:lnTo>
                  <a:lnTo>
                    <a:pt x="1065126" y="1281164"/>
                  </a:lnTo>
                  <a:lnTo>
                    <a:pt x="1115367" y="1230923"/>
                  </a:lnTo>
                  <a:lnTo>
                    <a:pt x="1220875" y="1326382"/>
                  </a:lnTo>
                  <a:lnTo>
                    <a:pt x="1261068" y="1331406"/>
                  </a:lnTo>
                  <a:lnTo>
                    <a:pt x="1321358" y="1401745"/>
                  </a:lnTo>
                  <a:lnTo>
                    <a:pt x="1326383" y="1472083"/>
                  </a:lnTo>
                  <a:lnTo>
                    <a:pt x="1401745" y="1527349"/>
                  </a:lnTo>
                  <a:lnTo>
                    <a:pt x="1411794" y="1622808"/>
                  </a:lnTo>
                  <a:lnTo>
                    <a:pt x="1477108" y="1683098"/>
                  </a:lnTo>
                  <a:lnTo>
                    <a:pt x="1527350" y="1673050"/>
                  </a:lnTo>
                  <a:lnTo>
                    <a:pt x="1587640" y="1703195"/>
                  </a:lnTo>
                  <a:lnTo>
                    <a:pt x="1693147" y="1733340"/>
                  </a:lnTo>
                  <a:lnTo>
                    <a:pt x="1818752" y="1924259"/>
                  </a:lnTo>
                  <a:lnTo>
                    <a:pt x="1979526" y="1999621"/>
                  </a:lnTo>
                  <a:lnTo>
                    <a:pt x="2326194" y="2059912"/>
                  </a:lnTo>
                  <a:lnTo>
                    <a:pt x="2401556" y="2100105"/>
                  </a:lnTo>
                  <a:lnTo>
                    <a:pt x="2587451" y="2105129"/>
                  </a:lnTo>
                  <a:lnTo>
                    <a:pt x="2612572" y="2069960"/>
                  </a:lnTo>
                  <a:lnTo>
                    <a:pt x="2577402" y="1708219"/>
                  </a:lnTo>
                  <a:lnTo>
                    <a:pt x="2522137" y="1632857"/>
                  </a:lnTo>
                  <a:lnTo>
                    <a:pt x="2316145" y="1572567"/>
                  </a:lnTo>
                  <a:lnTo>
                    <a:pt x="2135275" y="1582615"/>
                  </a:lnTo>
                  <a:lnTo>
                    <a:pt x="1879042" y="1592663"/>
                  </a:lnTo>
                  <a:lnTo>
                    <a:pt x="1713244" y="1592663"/>
                  </a:lnTo>
                  <a:lnTo>
                    <a:pt x="1532374" y="1537397"/>
                  </a:lnTo>
                  <a:lnTo>
                    <a:pt x="1416818" y="1376624"/>
                  </a:lnTo>
                  <a:lnTo>
                    <a:pt x="823965" y="582804"/>
                  </a:lnTo>
                  <a:lnTo>
                    <a:pt x="673240" y="326571"/>
                  </a:lnTo>
                  <a:lnTo>
                    <a:pt x="617974" y="291402"/>
                  </a:lnTo>
                  <a:lnTo>
                    <a:pt x="597877" y="216039"/>
                  </a:lnTo>
                  <a:lnTo>
                    <a:pt x="467249" y="80386"/>
                  </a:lnTo>
                  <a:lnTo>
                    <a:pt x="296427" y="0"/>
                  </a:lnTo>
                  <a:close/>
                </a:path>
              </a:pathLst>
            </a:custGeom>
            <a:solidFill>
              <a:schemeClr val="accent1">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A6FF4F02-A120-44A3-8D86-6F32D3A3C11D}"/>
                </a:ext>
              </a:extLst>
            </p:cNvPr>
            <p:cNvSpPr txBox="1"/>
            <p:nvPr/>
          </p:nvSpPr>
          <p:spPr>
            <a:xfrm rot="3097009">
              <a:off x="2657788" y="3030712"/>
              <a:ext cx="1617784" cy="253916"/>
            </a:xfrm>
            <a:prstGeom prst="rect">
              <a:avLst/>
            </a:prstGeom>
            <a:noFill/>
          </p:spPr>
          <p:txBody>
            <a:bodyPr wrap="square" rtlCol="0">
              <a:spAutoFit/>
            </a:bodyPr>
            <a:lstStyle/>
            <a:p>
              <a:r>
                <a:rPr lang="en-US" sz="1000" b="1" dirty="0">
                  <a:solidFill>
                    <a:schemeClr val="bg1"/>
                  </a:solidFill>
                </a:rPr>
                <a:t>Bartram Island DMMA</a:t>
              </a:r>
            </a:p>
          </p:txBody>
        </p:sp>
        <p:sp>
          <p:nvSpPr>
            <p:cNvPr id="17" name="TextBox 16">
              <a:extLst>
                <a:ext uri="{FF2B5EF4-FFF2-40B4-BE49-F238E27FC236}">
                  <a16:creationId xmlns:a16="http://schemas.microsoft.com/office/drawing/2014/main" id="{5DCBC3C3-AFD4-41A5-9013-44B6438C977B}"/>
                </a:ext>
              </a:extLst>
            </p:cNvPr>
            <p:cNvSpPr txBox="1"/>
            <p:nvPr/>
          </p:nvSpPr>
          <p:spPr>
            <a:xfrm>
              <a:off x="7278468" y="3327991"/>
              <a:ext cx="1617784" cy="369332"/>
            </a:xfrm>
            <a:prstGeom prst="rect">
              <a:avLst/>
            </a:prstGeom>
            <a:noFill/>
          </p:spPr>
          <p:txBody>
            <a:bodyPr wrap="square" rtlCol="0">
              <a:spAutoFit/>
            </a:bodyPr>
            <a:lstStyle/>
            <a:p>
              <a:r>
                <a:rPr lang="en-US" sz="900" b="1" dirty="0">
                  <a:solidFill>
                    <a:schemeClr val="bg1"/>
                  </a:solidFill>
                </a:rPr>
                <a:t>Buck Island </a:t>
              </a:r>
            </a:p>
            <a:p>
              <a:r>
                <a:rPr lang="en-US" sz="900" b="1" dirty="0">
                  <a:solidFill>
                    <a:schemeClr val="bg1"/>
                  </a:solidFill>
                </a:rPr>
                <a:t>   DMMA</a:t>
              </a:r>
            </a:p>
          </p:txBody>
        </p:sp>
      </p:grpSp>
      <p:sp>
        <p:nvSpPr>
          <p:cNvPr id="19" name="TextBox 18">
            <a:extLst>
              <a:ext uri="{FF2B5EF4-FFF2-40B4-BE49-F238E27FC236}">
                <a16:creationId xmlns:a16="http://schemas.microsoft.com/office/drawing/2014/main" id="{3A8F5D59-80A7-4AA7-8AA1-775D04EDF457}"/>
              </a:ext>
            </a:extLst>
          </p:cNvPr>
          <p:cNvSpPr txBox="1"/>
          <p:nvPr/>
        </p:nvSpPr>
        <p:spPr>
          <a:xfrm>
            <a:off x="11037568" y="1648198"/>
            <a:ext cx="1617784" cy="246221"/>
          </a:xfrm>
          <a:prstGeom prst="rect">
            <a:avLst/>
          </a:prstGeom>
          <a:noFill/>
        </p:spPr>
        <p:txBody>
          <a:bodyPr wrap="square" rtlCol="0">
            <a:spAutoFit/>
          </a:bodyPr>
          <a:lstStyle/>
          <a:p>
            <a:r>
              <a:rPr lang="en-US" sz="1000" b="1" dirty="0">
                <a:solidFill>
                  <a:schemeClr val="bg1"/>
                </a:solidFill>
              </a:rPr>
              <a:t>Ft. George Inlet</a:t>
            </a:r>
          </a:p>
        </p:txBody>
      </p:sp>
      <p:sp>
        <p:nvSpPr>
          <p:cNvPr id="25" name="TextBox 24">
            <a:extLst>
              <a:ext uri="{FF2B5EF4-FFF2-40B4-BE49-F238E27FC236}">
                <a16:creationId xmlns:a16="http://schemas.microsoft.com/office/drawing/2014/main" id="{6F7DE889-B8F8-4A48-8590-C1298369CCB7}"/>
              </a:ext>
            </a:extLst>
          </p:cNvPr>
          <p:cNvSpPr txBox="1"/>
          <p:nvPr/>
        </p:nvSpPr>
        <p:spPr>
          <a:xfrm>
            <a:off x="5726169" y="2650584"/>
            <a:ext cx="568305" cy="400110"/>
          </a:xfrm>
          <a:prstGeom prst="rect">
            <a:avLst/>
          </a:prstGeom>
          <a:noFill/>
        </p:spPr>
        <p:txBody>
          <a:bodyPr wrap="square" rtlCol="0">
            <a:spAutoFit/>
          </a:bodyPr>
          <a:lstStyle/>
          <a:p>
            <a:r>
              <a:rPr lang="en-US" sz="1000" b="1" dirty="0">
                <a:solidFill>
                  <a:schemeClr val="bg1"/>
                </a:solidFill>
              </a:rPr>
              <a:t>USMC Facility</a:t>
            </a:r>
          </a:p>
        </p:txBody>
      </p:sp>
      <p:sp>
        <p:nvSpPr>
          <p:cNvPr id="29" name="TextBox 28">
            <a:extLst>
              <a:ext uri="{FF2B5EF4-FFF2-40B4-BE49-F238E27FC236}">
                <a16:creationId xmlns:a16="http://schemas.microsoft.com/office/drawing/2014/main" id="{72DB0163-7CCE-41DF-9C5C-4BA6621DB83D}"/>
              </a:ext>
            </a:extLst>
          </p:cNvPr>
          <p:cNvSpPr txBox="1"/>
          <p:nvPr/>
        </p:nvSpPr>
        <p:spPr>
          <a:xfrm>
            <a:off x="4848330" y="4464059"/>
            <a:ext cx="837020" cy="246221"/>
          </a:xfrm>
          <a:prstGeom prst="rect">
            <a:avLst/>
          </a:prstGeom>
          <a:noFill/>
        </p:spPr>
        <p:txBody>
          <a:bodyPr wrap="square" rtlCol="0">
            <a:spAutoFit/>
          </a:bodyPr>
          <a:lstStyle/>
          <a:p>
            <a:pPr algn="ctr"/>
            <a:r>
              <a:rPr lang="en-US" sz="1000" b="1" dirty="0">
                <a:solidFill>
                  <a:schemeClr val="bg1"/>
                </a:solidFill>
              </a:rPr>
              <a:t>Mill Cove</a:t>
            </a:r>
          </a:p>
        </p:txBody>
      </p:sp>
      <p:sp>
        <p:nvSpPr>
          <p:cNvPr id="30" name="TextBox 29">
            <a:extLst>
              <a:ext uri="{FF2B5EF4-FFF2-40B4-BE49-F238E27FC236}">
                <a16:creationId xmlns:a16="http://schemas.microsoft.com/office/drawing/2014/main" id="{249FE705-9A9C-4899-BE1E-96AED507B96E}"/>
              </a:ext>
            </a:extLst>
          </p:cNvPr>
          <p:cNvSpPr txBox="1"/>
          <p:nvPr/>
        </p:nvSpPr>
        <p:spPr>
          <a:xfrm>
            <a:off x="8532184" y="4019006"/>
            <a:ext cx="625349" cy="400110"/>
          </a:xfrm>
          <a:prstGeom prst="rect">
            <a:avLst/>
          </a:prstGeom>
          <a:noFill/>
        </p:spPr>
        <p:txBody>
          <a:bodyPr wrap="square" rtlCol="0">
            <a:spAutoFit/>
          </a:bodyPr>
          <a:lstStyle/>
          <a:p>
            <a:pPr algn="ctr"/>
            <a:r>
              <a:rPr lang="en-US" sz="1000" b="1" dirty="0">
                <a:solidFill>
                  <a:schemeClr val="bg1"/>
                </a:solidFill>
              </a:rPr>
              <a:t>Mile Point</a:t>
            </a:r>
          </a:p>
        </p:txBody>
      </p:sp>
      <p:sp>
        <p:nvSpPr>
          <p:cNvPr id="31" name="TextBox 30">
            <a:extLst>
              <a:ext uri="{FF2B5EF4-FFF2-40B4-BE49-F238E27FC236}">
                <a16:creationId xmlns:a16="http://schemas.microsoft.com/office/drawing/2014/main" id="{99616BA0-2EC1-411C-ADCC-A53F69F6065E}"/>
              </a:ext>
            </a:extLst>
          </p:cNvPr>
          <p:cNvSpPr txBox="1"/>
          <p:nvPr/>
        </p:nvSpPr>
        <p:spPr>
          <a:xfrm>
            <a:off x="650235" y="1818662"/>
            <a:ext cx="789313" cy="400110"/>
          </a:xfrm>
          <a:prstGeom prst="rect">
            <a:avLst/>
          </a:prstGeom>
          <a:noFill/>
        </p:spPr>
        <p:txBody>
          <a:bodyPr wrap="square" rtlCol="0">
            <a:spAutoFit/>
          </a:bodyPr>
          <a:lstStyle/>
          <a:p>
            <a:pPr algn="ctr"/>
            <a:r>
              <a:rPr lang="en-US" sz="1000" b="1" dirty="0">
                <a:solidFill>
                  <a:schemeClr val="bg1"/>
                </a:solidFill>
              </a:rPr>
              <a:t>Navy Fuel Depot</a:t>
            </a:r>
          </a:p>
        </p:txBody>
      </p:sp>
      <p:sp>
        <p:nvSpPr>
          <p:cNvPr id="32" name="TextBox 31">
            <a:extLst>
              <a:ext uri="{FF2B5EF4-FFF2-40B4-BE49-F238E27FC236}">
                <a16:creationId xmlns:a16="http://schemas.microsoft.com/office/drawing/2014/main" id="{8967EA3A-FB8E-422B-9A07-D204129E8250}"/>
              </a:ext>
            </a:extLst>
          </p:cNvPr>
          <p:cNvSpPr txBox="1"/>
          <p:nvPr/>
        </p:nvSpPr>
        <p:spPr>
          <a:xfrm>
            <a:off x="8315210" y="3051025"/>
            <a:ext cx="716083" cy="400110"/>
          </a:xfrm>
          <a:prstGeom prst="rect">
            <a:avLst/>
          </a:prstGeom>
          <a:noFill/>
        </p:spPr>
        <p:txBody>
          <a:bodyPr wrap="square" rtlCol="0">
            <a:spAutoFit/>
          </a:bodyPr>
          <a:lstStyle/>
          <a:p>
            <a:pPr algn="ctr"/>
            <a:r>
              <a:rPr lang="en-US" sz="1000" b="1" dirty="0">
                <a:solidFill>
                  <a:schemeClr val="bg1"/>
                </a:solidFill>
              </a:rPr>
              <a:t>BAE Shipyard</a:t>
            </a:r>
          </a:p>
        </p:txBody>
      </p:sp>
      <p:sp>
        <p:nvSpPr>
          <p:cNvPr id="34" name="TextBox 33">
            <a:extLst>
              <a:ext uri="{FF2B5EF4-FFF2-40B4-BE49-F238E27FC236}">
                <a16:creationId xmlns:a16="http://schemas.microsoft.com/office/drawing/2014/main" id="{661F46D4-07DC-49C2-8AB8-4AD50FDC6DBF}"/>
              </a:ext>
            </a:extLst>
          </p:cNvPr>
          <p:cNvSpPr txBox="1"/>
          <p:nvPr/>
        </p:nvSpPr>
        <p:spPr>
          <a:xfrm>
            <a:off x="4557045" y="1502318"/>
            <a:ext cx="412731" cy="246221"/>
          </a:xfrm>
          <a:prstGeom prst="rect">
            <a:avLst/>
          </a:prstGeom>
          <a:noFill/>
        </p:spPr>
        <p:txBody>
          <a:bodyPr wrap="square" rtlCol="0">
            <a:spAutoFit/>
          </a:bodyPr>
          <a:lstStyle/>
          <a:p>
            <a:r>
              <a:rPr lang="en-US" sz="1000" b="1" dirty="0">
                <a:solidFill>
                  <a:schemeClr val="bg1"/>
                </a:solidFill>
              </a:rPr>
              <a:t>JEA</a:t>
            </a:r>
          </a:p>
        </p:txBody>
      </p:sp>
      <p:sp>
        <p:nvSpPr>
          <p:cNvPr id="28" name="TextBox 27">
            <a:extLst>
              <a:ext uri="{FF2B5EF4-FFF2-40B4-BE49-F238E27FC236}">
                <a16:creationId xmlns:a16="http://schemas.microsoft.com/office/drawing/2014/main" id="{DA88338A-AFC7-41BE-8DEA-37EC1CF16A22}"/>
              </a:ext>
            </a:extLst>
          </p:cNvPr>
          <p:cNvSpPr txBox="1"/>
          <p:nvPr/>
        </p:nvSpPr>
        <p:spPr>
          <a:xfrm>
            <a:off x="1327686" y="1505972"/>
            <a:ext cx="830579" cy="400110"/>
          </a:xfrm>
          <a:prstGeom prst="rect">
            <a:avLst/>
          </a:prstGeom>
          <a:noFill/>
        </p:spPr>
        <p:txBody>
          <a:bodyPr wrap="square" rtlCol="0">
            <a:spAutoFit/>
          </a:bodyPr>
          <a:lstStyle/>
          <a:p>
            <a:pPr algn="ctr"/>
            <a:r>
              <a:rPr lang="en-US" sz="1000" b="1" dirty="0">
                <a:solidFill>
                  <a:schemeClr val="bg1"/>
                </a:solidFill>
              </a:rPr>
              <a:t>Marathon Terminal </a:t>
            </a:r>
          </a:p>
        </p:txBody>
      </p:sp>
      <p:grpSp>
        <p:nvGrpSpPr>
          <p:cNvPr id="6" name="Group 5">
            <a:extLst>
              <a:ext uri="{FF2B5EF4-FFF2-40B4-BE49-F238E27FC236}">
                <a16:creationId xmlns:a16="http://schemas.microsoft.com/office/drawing/2014/main" id="{EF04B8BF-65F2-4213-AA94-C18DE4549DB1}"/>
              </a:ext>
            </a:extLst>
          </p:cNvPr>
          <p:cNvGrpSpPr/>
          <p:nvPr/>
        </p:nvGrpSpPr>
        <p:grpSpPr>
          <a:xfrm>
            <a:off x="163665" y="1464460"/>
            <a:ext cx="11658221" cy="4095386"/>
            <a:chOff x="163665" y="1464460"/>
            <a:chExt cx="11658221" cy="4095386"/>
          </a:xfrm>
        </p:grpSpPr>
        <p:sp>
          <p:nvSpPr>
            <p:cNvPr id="12" name="Freeform: Shape 11">
              <a:extLst>
                <a:ext uri="{FF2B5EF4-FFF2-40B4-BE49-F238E27FC236}">
                  <a16:creationId xmlns:a16="http://schemas.microsoft.com/office/drawing/2014/main" id="{AD5C723F-F816-434C-AD1A-FC4BCE68EF68}"/>
                </a:ext>
              </a:extLst>
            </p:cNvPr>
            <p:cNvSpPr/>
            <p:nvPr/>
          </p:nvSpPr>
          <p:spPr>
            <a:xfrm>
              <a:off x="4267200" y="1786270"/>
              <a:ext cx="2027274" cy="1541721"/>
            </a:xfrm>
            <a:custGeom>
              <a:avLst/>
              <a:gdLst>
                <a:gd name="connsiteX0" fmla="*/ 0 w 1982972"/>
                <a:gd name="connsiteY0" fmla="*/ 1414131 h 1467293"/>
                <a:gd name="connsiteX1" fmla="*/ 616689 w 1982972"/>
                <a:gd name="connsiteY1" fmla="*/ 127591 h 1467293"/>
                <a:gd name="connsiteX2" fmla="*/ 866554 w 1982972"/>
                <a:gd name="connsiteY2" fmla="*/ 0 h 1467293"/>
                <a:gd name="connsiteX3" fmla="*/ 1137684 w 1982972"/>
                <a:gd name="connsiteY3" fmla="*/ 122275 h 1467293"/>
                <a:gd name="connsiteX4" fmla="*/ 1823484 w 1982972"/>
                <a:gd name="connsiteY4" fmla="*/ 659219 h 1467293"/>
                <a:gd name="connsiteX5" fmla="*/ 1982972 w 1982972"/>
                <a:gd name="connsiteY5" fmla="*/ 1180214 h 1467293"/>
                <a:gd name="connsiteX6" fmla="*/ 1584251 w 1982972"/>
                <a:gd name="connsiteY6" fmla="*/ 1222745 h 1467293"/>
                <a:gd name="connsiteX7" fmla="*/ 972879 w 1982972"/>
                <a:gd name="connsiteY7" fmla="*/ 1281224 h 1467293"/>
                <a:gd name="connsiteX8" fmla="*/ 148856 w 1982972"/>
                <a:gd name="connsiteY8" fmla="*/ 1419447 h 1467293"/>
                <a:gd name="connsiteX9" fmla="*/ 15949 w 1982972"/>
                <a:gd name="connsiteY9" fmla="*/ 1467293 h 1467293"/>
                <a:gd name="connsiteX10" fmla="*/ 0 w 1982972"/>
                <a:gd name="connsiteY10" fmla="*/ 1414131 h 1467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82972" h="1467293">
                  <a:moveTo>
                    <a:pt x="0" y="1414131"/>
                  </a:moveTo>
                  <a:lnTo>
                    <a:pt x="616689" y="127591"/>
                  </a:lnTo>
                  <a:lnTo>
                    <a:pt x="866554" y="0"/>
                  </a:lnTo>
                  <a:lnTo>
                    <a:pt x="1137684" y="122275"/>
                  </a:lnTo>
                  <a:lnTo>
                    <a:pt x="1823484" y="659219"/>
                  </a:lnTo>
                  <a:lnTo>
                    <a:pt x="1982972" y="1180214"/>
                  </a:lnTo>
                  <a:lnTo>
                    <a:pt x="1584251" y="1222745"/>
                  </a:lnTo>
                  <a:lnTo>
                    <a:pt x="972879" y="1281224"/>
                  </a:lnTo>
                  <a:lnTo>
                    <a:pt x="148856" y="1419447"/>
                  </a:lnTo>
                  <a:lnTo>
                    <a:pt x="15949" y="1467293"/>
                  </a:lnTo>
                  <a:lnTo>
                    <a:pt x="0" y="1414131"/>
                  </a:lnTo>
                  <a:close/>
                </a:path>
              </a:pathLst>
            </a:custGeom>
            <a:solidFill>
              <a:srgbClr val="FF0000">
                <a:alpha val="3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rPr>
                <a:t>Blount Island </a:t>
              </a:r>
            </a:p>
            <a:p>
              <a:pPr algn="ctr"/>
              <a:r>
                <a:rPr lang="en-US" sz="1000" b="1" dirty="0">
                  <a:solidFill>
                    <a:schemeClr val="bg1"/>
                  </a:solidFill>
                </a:rPr>
                <a:t>Marine Terminal</a:t>
              </a:r>
            </a:p>
          </p:txBody>
        </p:sp>
        <p:sp>
          <p:nvSpPr>
            <p:cNvPr id="18" name="Freeform: Shape 17">
              <a:extLst>
                <a:ext uri="{FF2B5EF4-FFF2-40B4-BE49-F238E27FC236}">
                  <a16:creationId xmlns:a16="http://schemas.microsoft.com/office/drawing/2014/main" id="{0FBFBA1E-B5EC-4A8D-A5B5-8A1C9726A5CB}"/>
                </a:ext>
              </a:extLst>
            </p:cNvPr>
            <p:cNvSpPr/>
            <p:nvPr/>
          </p:nvSpPr>
          <p:spPr>
            <a:xfrm>
              <a:off x="9646418" y="2949191"/>
              <a:ext cx="2175468" cy="1160585"/>
            </a:xfrm>
            <a:custGeom>
              <a:avLst/>
              <a:gdLst>
                <a:gd name="connsiteX0" fmla="*/ 2175468 w 2175468"/>
                <a:gd name="connsiteY0" fmla="*/ 266282 h 1160585"/>
                <a:gd name="connsiteX1" fmla="*/ 2100105 w 2175468"/>
                <a:gd name="connsiteY1" fmla="*/ 442128 h 1160585"/>
                <a:gd name="connsiteX2" fmla="*/ 1858945 w 2175468"/>
                <a:gd name="connsiteY2" fmla="*/ 1160585 h 1160585"/>
                <a:gd name="connsiteX3" fmla="*/ 1728316 w 2175468"/>
                <a:gd name="connsiteY3" fmla="*/ 1150536 h 1160585"/>
                <a:gd name="connsiteX4" fmla="*/ 1627833 w 2175468"/>
                <a:gd name="connsiteY4" fmla="*/ 1024932 h 1160585"/>
                <a:gd name="connsiteX5" fmla="*/ 1230923 w 2175468"/>
                <a:gd name="connsiteY5" fmla="*/ 1070150 h 1160585"/>
                <a:gd name="connsiteX6" fmla="*/ 708408 w 2175468"/>
                <a:gd name="connsiteY6" fmla="*/ 728506 h 1160585"/>
                <a:gd name="connsiteX7" fmla="*/ 617973 w 2175468"/>
                <a:gd name="connsiteY7" fmla="*/ 713433 h 1160585"/>
                <a:gd name="connsiteX8" fmla="*/ 195942 w 2175468"/>
                <a:gd name="connsiteY8" fmla="*/ 1135464 h 1160585"/>
                <a:gd name="connsiteX9" fmla="*/ 0 w 2175468"/>
                <a:gd name="connsiteY9" fmla="*/ 924449 h 1160585"/>
                <a:gd name="connsiteX10" fmla="*/ 889279 w 2175468"/>
                <a:gd name="connsiteY10" fmla="*/ 40194 h 1160585"/>
                <a:gd name="connsiteX11" fmla="*/ 994786 w 2175468"/>
                <a:gd name="connsiteY11" fmla="*/ 0 h 1160585"/>
                <a:gd name="connsiteX12" fmla="*/ 1276140 w 2175468"/>
                <a:gd name="connsiteY12" fmla="*/ 70339 h 1160585"/>
                <a:gd name="connsiteX13" fmla="*/ 1507252 w 2175468"/>
                <a:gd name="connsiteY13" fmla="*/ 175846 h 1160585"/>
                <a:gd name="connsiteX14" fmla="*/ 1562518 w 2175468"/>
                <a:gd name="connsiteY14" fmla="*/ 211016 h 1160585"/>
                <a:gd name="connsiteX15" fmla="*/ 2175468 w 2175468"/>
                <a:gd name="connsiteY15" fmla="*/ 266282 h 1160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75468" h="1160585">
                  <a:moveTo>
                    <a:pt x="2175468" y="266282"/>
                  </a:moveTo>
                  <a:lnTo>
                    <a:pt x="2100105" y="442128"/>
                  </a:lnTo>
                  <a:lnTo>
                    <a:pt x="1858945" y="1160585"/>
                  </a:lnTo>
                  <a:lnTo>
                    <a:pt x="1728316" y="1150536"/>
                  </a:lnTo>
                  <a:lnTo>
                    <a:pt x="1627833" y="1024932"/>
                  </a:lnTo>
                  <a:lnTo>
                    <a:pt x="1230923" y="1070150"/>
                  </a:lnTo>
                  <a:lnTo>
                    <a:pt x="708408" y="728506"/>
                  </a:lnTo>
                  <a:lnTo>
                    <a:pt x="617973" y="713433"/>
                  </a:lnTo>
                  <a:lnTo>
                    <a:pt x="195942" y="1135464"/>
                  </a:lnTo>
                  <a:lnTo>
                    <a:pt x="0" y="924449"/>
                  </a:lnTo>
                  <a:lnTo>
                    <a:pt x="889279" y="40194"/>
                  </a:lnTo>
                  <a:lnTo>
                    <a:pt x="994786" y="0"/>
                  </a:lnTo>
                  <a:lnTo>
                    <a:pt x="1276140" y="70339"/>
                  </a:lnTo>
                  <a:lnTo>
                    <a:pt x="1507252" y="175846"/>
                  </a:lnTo>
                  <a:lnTo>
                    <a:pt x="1562518" y="211016"/>
                  </a:lnTo>
                  <a:lnTo>
                    <a:pt x="2175468" y="266282"/>
                  </a:lnTo>
                  <a:close/>
                </a:path>
              </a:pathLst>
            </a:custGeom>
            <a:solidFill>
              <a:srgbClr val="FF0000">
                <a:alpha val="3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t>           Naval Station Mayport</a:t>
              </a:r>
            </a:p>
          </p:txBody>
        </p:sp>
        <p:sp>
          <p:nvSpPr>
            <p:cNvPr id="20" name="Freeform: Shape 19">
              <a:extLst>
                <a:ext uri="{FF2B5EF4-FFF2-40B4-BE49-F238E27FC236}">
                  <a16:creationId xmlns:a16="http://schemas.microsoft.com/office/drawing/2014/main" id="{2F50666D-1323-4628-BFA1-747832EF6F19}"/>
                </a:ext>
              </a:extLst>
            </p:cNvPr>
            <p:cNvSpPr/>
            <p:nvPr/>
          </p:nvSpPr>
          <p:spPr>
            <a:xfrm>
              <a:off x="2945958" y="1785068"/>
              <a:ext cx="954157" cy="1208598"/>
            </a:xfrm>
            <a:custGeom>
              <a:avLst/>
              <a:gdLst>
                <a:gd name="connsiteX0" fmla="*/ 83489 w 954157"/>
                <a:gd name="connsiteY0" fmla="*/ 0 h 1208598"/>
                <a:gd name="connsiteX1" fmla="*/ 0 w 954157"/>
                <a:gd name="connsiteY1" fmla="*/ 51683 h 1208598"/>
                <a:gd name="connsiteX2" fmla="*/ 7952 w 954157"/>
                <a:gd name="connsiteY2" fmla="*/ 103367 h 1208598"/>
                <a:gd name="connsiteX3" fmla="*/ 39757 w 954157"/>
                <a:gd name="connsiteY3" fmla="*/ 155050 h 1208598"/>
                <a:gd name="connsiteX4" fmla="*/ 67586 w 954157"/>
                <a:gd name="connsiteY4" fmla="*/ 222636 h 1208598"/>
                <a:gd name="connsiteX5" fmla="*/ 143124 w 954157"/>
                <a:gd name="connsiteY5" fmla="*/ 246490 h 1208598"/>
                <a:gd name="connsiteX6" fmla="*/ 246491 w 954157"/>
                <a:gd name="connsiteY6" fmla="*/ 337930 h 1208598"/>
                <a:gd name="connsiteX7" fmla="*/ 302150 w 954157"/>
                <a:gd name="connsiteY7" fmla="*/ 401541 h 1208598"/>
                <a:gd name="connsiteX8" fmla="*/ 318052 w 954157"/>
                <a:gd name="connsiteY8" fmla="*/ 433346 h 1208598"/>
                <a:gd name="connsiteX9" fmla="*/ 365760 w 954157"/>
                <a:gd name="connsiteY9" fmla="*/ 469127 h 1208598"/>
                <a:gd name="connsiteX10" fmla="*/ 373712 w 954157"/>
                <a:gd name="connsiteY10" fmla="*/ 516835 h 1208598"/>
                <a:gd name="connsiteX11" fmla="*/ 389614 w 954157"/>
                <a:gd name="connsiteY11" fmla="*/ 560567 h 1208598"/>
                <a:gd name="connsiteX12" fmla="*/ 453225 w 954157"/>
                <a:gd name="connsiteY12" fmla="*/ 600323 h 1208598"/>
                <a:gd name="connsiteX13" fmla="*/ 632129 w 954157"/>
                <a:gd name="connsiteY13" fmla="*/ 866692 h 1208598"/>
                <a:gd name="connsiteX14" fmla="*/ 803082 w 954157"/>
                <a:gd name="connsiteY14" fmla="*/ 1208598 h 1208598"/>
                <a:gd name="connsiteX15" fmla="*/ 954157 w 954157"/>
                <a:gd name="connsiteY15" fmla="*/ 1133061 h 1208598"/>
                <a:gd name="connsiteX16" fmla="*/ 882595 w 954157"/>
                <a:gd name="connsiteY16" fmla="*/ 838862 h 1208598"/>
                <a:gd name="connsiteX17" fmla="*/ 818985 w 954157"/>
                <a:gd name="connsiteY17" fmla="*/ 723569 h 1208598"/>
                <a:gd name="connsiteX18" fmla="*/ 791155 w 954157"/>
                <a:gd name="connsiteY18" fmla="*/ 695739 h 1208598"/>
                <a:gd name="connsiteX19" fmla="*/ 663934 w 954157"/>
                <a:gd name="connsiteY19" fmla="*/ 763325 h 1208598"/>
                <a:gd name="connsiteX20" fmla="*/ 465152 w 954157"/>
                <a:gd name="connsiteY20" fmla="*/ 504908 h 1208598"/>
                <a:gd name="connsiteX21" fmla="*/ 492981 w 954157"/>
                <a:gd name="connsiteY21" fmla="*/ 441297 h 1208598"/>
                <a:gd name="connsiteX22" fmla="*/ 457200 w 954157"/>
                <a:gd name="connsiteY22" fmla="*/ 349857 h 1208598"/>
                <a:gd name="connsiteX23" fmla="*/ 401541 w 954157"/>
                <a:gd name="connsiteY23" fmla="*/ 290222 h 1208598"/>
                <a:gd name="connsiteX24" fmla="*/ 369736 w 954157"/>
                <a:gd name="connsiteY24" fmla="*/ 290222 h 1208598"/>
                <a:gd name="connsiteX25" fmla="*/ 174929 w 954157"/>
                <a:gd name="connsiteY25" fmla="*/ 67586 h 1208598"/>
                <a:gd name="connsiteX26" fmla="*/ 143124 w 954157"/>
                <a:gd name="connsiteY26" fmla="*/ 79513 h 1208598"/>
                <a:gd name="connsiteX27" fmla="*/ 83489 w 954157"/>
                <a:gd name="connsiteY27" fmla="*/ 0 h 1208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54157" h="1208598">
                  <a:moveTo>
                    <a:pt x="83489" y="0"/>
                  </a:moveTo>
                  <a:lnTo>
                    <a:pt x="0" y="51683"/>
                  </a:lnTo>
                  <a:lnTo>
                    <a:pt x="7952" y="103367"/>
                  </a:lnTo>
                  <a:lnTo>
                    <a:pt x="39757" y="155050"/>
                  </a:lnTo>
                  <a:lnTo>
                    <a:pt x="67586" y="222636"/>
                  </a:lnTo>
                  <a:lnTo>
                    <a:pt x="143124" y="246490"/>
                  </a:lnTo>
                  <a:lnTo>
                    <a:pt x="246491" y="337930"/>
                  </a:lnTo>
                  <a:lnTo>
                    <a:pt x="302150" y="401541"/>
                  </a:lnTo>
                  <a:lnTo>
                    <a:pt x="318052" y="433346"/>
                  </a:lnTo>
                  <a:lnTo>
                    <a:pt x="365760" y="469127"/>
                  </a:lnTo>
                  <a:lnTo>
                    <a:pt x="373712" y="516835"/>
                  </a:lnTo>
                  <a:lnTo>
                    <a:pt x="389614" y="560567"/>
                  </a:lnTo>
                  <a:lnTo>
                    <a:pt x="453225" y="600323"/>
                  </a:lnTo>
                  <a:lnTo>
                    <a:pt x="632129" y="866692"/>
                  </a:lnTo>
                  <a:lnTo>
                    <a:pt x="803082" y="1208598"/>
                  </a:lnTo>
                  <a:lnTo>
                    <a:pt x="954157" y="1133061"/>
                  </a:lnTo>
                  <a:lnTo>
                    <a:pt x="882595" y="838862"/>
                  </a:lnTo>
                  <a:lnTo>
                    <a:pt x="818985" y="723569"/>
                  </a:lnTo>
                  <a:lnTo>
                    <a:pt x="791155" y="695739"/>
                  </a:lnTo>
                  <a:lnTo>
                    <a:pt x="663934" y="763325"/>
                  </a:lnTo>
                  <a:lnTo>
                    <a:pt x="465152" y="504908"/>
                  </a:lnTo>
                  <a:lnTo>
                    <a:pt x="492981" y="441297"/>
                  </a:lnTo>
                  <a:lnTo>
                    <a:pt x="457200" y="349857"/>
                  </a:lnTo>
                  <a:lnTo>
                    <a:pt x="401541" y="290222"/>
                  </a:lnTo>
                  <a:lnTo>
                    <a:pt x="369736" y="290222"/>
                  </a:lnTo>
                  <a:lnTo>
                    <a:pt x="174929" y="67586"/>
                  </a:lnTo>
                  <a:lnTo>
                    <a:pt x="143124" y="79513"/>
                  </a:lnTo>
                  <a:lnTo>
                    <a:pt x="83489" y="0"/>
                  </a:lnTo>
                  <a:close/>
                </a:path>
              </a:pathLst>
            </a:custGeom>
            <a:solidFill>
              <a:srgbClr val="FF0000">
                <a:alpha val="3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Shape 22">
              <a:extLst>
                <a:ext uri="{FF2B5EF4-FFF2-40B4-BE49-F238E27FC236}">
                  <a16:creationId xmlns:a16="http://schemas.microsoft.com/office/drawing/2014/main" id="{F190DEBE-1072-458C-A3A9-50262293C6AC}"/>
                </a:ext>
              </a:extLst>
            </p:cNvPr>
            <p:cNvSpPr/>
            <p:nvPr/>
          </p:nvSpPr>
          <p:spPr>
            <a:xfrm>
              <a:off x="572878" y="4770303"/>
              <a:ext cx="503754" cy="789543"/>
            </a:xfrm>
            <a:custGeom>
              <a:avLst/>
              <a:gdLst>
                <a:gd name="connsiteX0" fmla="*/ 224009 w 473725"/>
                <a:gd name="connsiteY0" fmla="*/ 0 h 789543"/>
                <a:gd name="connsiteX1" fmla="*/ 422313 w 473725"/>
                <a:gd name="connsiteY1" fmla="*/ 14690 h 789543"/>
                <a:gd name="connsiteX2" fmla="*/ 473725 w 473725"/>
                <a:gd name="connsiteY2" fmla="*/ 22034 h 789543"/>
                <a:gd name="connsiteX3" fmla="*/ 293783 w 473725"/>
                <a:gd name="connsiteY3" fmla="*/ 789543 h 789543"/>
                <a:gd name="connsiteX4" fmla="*/ 0 w 473725"/>
                <a:gd name="connsiteY4" fmla="*/ 774853 h 789543"/>
                <a:gd name="connsiteX5" fmla="*/ 18361 w 473725"/>
                <a:gd name="connsiteY5" fmla="*/ 701408 h 789543"/>
                <a:gd name="connsiteX6" fmla="*/ 117513 w 473725"/>
                <a:gd name="connsiteY6" fmla="*/ 528810 h 789543"/>
                <a:gd name="connsiteX7" fmla="*/ 224009 w 473725"/>
                <a:gd name="connsiteY7" fmla="*/ 0 h 789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725" h="789543">
                  <a:moveTo>
                    <a:pt x="224009" y="0"/>
                  </a:moveTo>
                  <a:lnTo>
                    <a:pt x="422313" y="14690"/>
                  </a:lnTo>
                  <a:lnTo>
                    <a:pt x="473725" y="22034"/>
                  </a:lnTo>
                  <a:lnTo>
                    <a:pt x="293783" y="789543"/>
                  </a:lnTo>
                  <a:lnTo>
                    <a:pt x="0" y="774853"/>
                  </a:lnTo>
                  <a:lnTo>
                    <a:pt x="18361" y="701408"/>
                  </a:lnTo>
                  <a:lnTo>
                    <a:pt x="117513" y="528810"/>
                  </a:lnTo>
                  <a:lnTo>
                    <a:pt x="224009" y="0"/>
                  </a:lnTo>
                  <a:close/>
                </a:path>
              </a:pathLst>
            </a:custGeom>
            <a:solidFill>
              <a:srgbClr val="FF00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90B4E256-6596-4251-8D6C-FF2FA631182D}"/>
                </a:ext>
              </a:extLst>
            </p:cNvPr>
            <p:cNvSpPr txBox="1"/>
            <p:nvPr/>
          </p:nvSpPr>
          <p:spPr>
            <a:xfrm>
              <a:off x="163665" y="4760319"/>
              <a:ext cx="1100799" cy="400110"/>
            </a:xfrm>
            <a:prstGeom prst="rect">
              <a:avLst/>
            </a:prstGeom>
            <a:noFill/>
          </p:spPr>
          <p:txBody>
            <a:bodyPr wrap="square" rtlCol="0">
              <a:spAutoFit/>
            </a:bodyPr>
            <a:lstStyle/>
            <a:p>
              <a:pPr algn="ctr"/>
              <a:r>
                <a:rPr lang="en-US" sz="1000" b="1" dirty="0">
                  <a:solidFill>
                    <a:schemeClr val="bg1"/>
                  </a:solidFill>
                </a:rPr>
                <a:t>Talleyrand Marine Terminal</a:t>
              </a:r>
            </a:p>
          </p:txBody>
        </p:sp>
        <p:sp>
          <p:nvSpPr>
            <p:cNvPr id="21" name="TextBox 20">
              <a:extLst>
                <a:ext uri="{FF2B5EF4-FFF2-40B4-BE49-F238E27FC236}">
                  <a16:creationId xmlns:a16="http://schemas.microsoft.com/office/drawing/2014/main" id="{E8B1F803-CA12-401D-B169-7D8C4C413C7B}"/>
                </a:ext>
              </a:extLst>
            </p:cNvPr>
            <p:cNvSpPr txBox="1"/>
            <p:nvPr/>
          </p:nvSpPr>
          <p:spPr>
            <a:xfrm>
              <a:off x="3341724" y="2159197"/>
              <a:ext cx="1617784" cy="400110"/>
            </a:xfrm>
            <a:prstGeom prst="rect">
              <a:avLst/>
            </a:prstGeom>
            <a:noFill/>
          </p:spPr>
          <p:txBody>
            <a:bodyPr wrap="square" rtlCol="0">
              <a:spAutoFit/>
            </a:bodyPr>
            <a:lstStyle/>
            <a:p>
              <a:r>
                <a:rPr lang="en-US" sz="1000" b="1" dirty="0">
                  <a:solidFill>
                    <a:schemeClr val="bg1"/>
                  </a:solidFill>
                </a:rPr>
                <a:t>Dames Point</a:t>
              </a:r>
            </a:p>
            <a:p>
              <a:r>
                <a:rPr lang="en-US" sz="1000" b="1" dirty="0">
                  <a:solidFill>
                    <a:schemeClr val="bg1"/>
                  </a:solidFill>
                </a:rPr>
                <a:t>Marine Terminal</a:t>
              </a:r>
            </a:p>
          </p:txBody>
        </p:sp>
        <p:sp>
          <p:nvSpPr>
            <p:cNvPr id="40" name="TextBox 39">
              <a:extLst>
                <a:ext uri="{FF2B5EF4-FFF2-40B4-BE49-F238E27FC236}">
                  <a16:creationId xmlns:a16="http://schemas.microsoft.com/office/drawing/2014/main" id="{D654C471-8958-4194-BF0A-9E04ED00BDFC}"/>
                </a:ext>
              </a:extLst>
            </p:cNvPr>
            <p:cNvSpPr txBox="1"/>
            <p:nvPr/>
          </p:nvSpPr>
          <p:spPr>
            <a:xfrm>
              <a:off x="2653491" y="1464460"/>
              <a:ext cx="689459" cy="400110"/>
            </a:xfrm>
            <a:prstGeom prst="rect">
              <a:avLst/>
            </a:prstGeom>
            <a:noFill/>
          </p:spPr>
          <p:txBody>
            <a:bodyPr wrap="square" rtlCol="0">
              <a:spAutoFit/>
            </a:bodyPr>
            <a:lstStyle/>
            <a:p>
              <a:pPr algn="ctr"/>
              <a:r>
                <a:rPr lang="en-US" sz="1000" b="1" dirty="0">
                  <a:solidFill>
                    <a:schemeClr val="bg1"/>
                  </a:solidFill>
                </a:rPr>
                <a:t>Cruise</a:t>
              </a:r>
            </a:p>
            <a:p>
              <a:pPr algn="ctr"/>
              <a:r>
                <a:rPr lang="en-US" sz="1000" b="1" dirty="0">
                  <a:solidFill>
                    <a:schemeClr val="bg1"/>
                  </a:solidFill>
                </a:rPr>
                <a:t>Terminal</a:t>
              </a:r>
            </a:p>
          </p:txBody>
        </p:sp>
      </p:grpSp>
      <p:grpSp>
        <p:nvGrpSpPr>
          <p:cNvPr id="5" name="Group 4">
            <a:extLst>
              <a:ext uri="{FF2B5EF4-FFF2-40B4-BE49-F238E27FC236}">
                <a16:creationId xmlns:a16="http://schemas.microsoft.com/office/drawing/2014/main" id="{6F63B3D1-690C-47DE-A5FD-6FDE08E3A9E3}"/>
              </a:ext>
            </a:extLst>
          </p:cNvPr>
          <p:cNvGrpSpPr/>
          <p:nvPr/>
        </p:nvGrpSpPr>
        <p:grpSpPr>
          <a:xfrm>
            <a:off x="627017" y="1698171"/>
            <a:ext cx="11469189" cy="4807132"/>
            <a:chOff x="627017" y="1698171"/>
            <a:chExt cx="11469189" cy="4807132"/>
          </a:xfrm>
        </p:grpSpPr>
        <p:sp>
          <p:nvSpPr>
            <p:cNvPr id="39" name="Freeform: Shape 38">
              <a:extLst>
                <a:ext uri="{FF2B5EF4-FFF2-40B4-BE49-F238E27FC236}">
                  <a16:creationId xmlns:a16="http://schemas.microsoft.com/office/drawing/2014/main" id="{BB5098E9-0DDB-4442-86EB-C1C841DF8EA8}"/>
                </a:ext>
              </a:extLst>
            </p:cNvPr>
            <p:cNvSpPr/>
            <p:nvPr/>
          </p:nvSpPr>
          <p:spPr>
            <a:xfrm>
              <a:off x="627017" y="1698171"/>
              <a:ext cx="11469189" cy="4807132"/>
            </a:xfrm>
            <a:custGeom>
              <a:avLst/>
              <a:gdLst>
                <a:gd name="connsiteX0" fmla="*/ 11382103 w 11469189"/>
                <a:gd name="connsiteY0" fmla="*/ 1314995 h 4807132"/>
                <a:gd name="connsiteX1" fmla="*/ 10049692 w 11469189"/>
                <a:gd name="connsiteY1" fmla="*/ 984069 h 4807132"/>
                <a:gd name="connsiteX2" fmla="*/ 9736183 w 11469189"/>
                <a:gd name="connsiteY2" fmla="*/ 984069 h 4807132"/>
                <a:gd name="connsiteX3" fmla="*/ 9509760 w 11469189"/>
                <a:gd name="connsiteY3" fmla="*/ 1140823 h 4807132"/>
                <a:gd name="connsiteX4" fmla="*/ 9265920 w 11469189"/>
                <a:gd name="connsiteY4" fmla="*/ 1393372 h 4807132"/>
                <a:gd name="connsiteX5" fmla="*/ 8839200 w 11469189"/>
                <a:gd name="connsiteY5" fmla="*/ 2063932 h 4807132"/>
                <a:gd name="connsiteX6" fmla="*/ 8534400 w 11469189"/>
                <a:gd name="connsiteY6" fmla="*/ 2203269 h 4807132"/>
                <a:gd name="connsiteX7" fmla="*/ 8151223 w 11469189"/>
                <a:gd name="connsiteY7" fmla="*/ 2072640 h 4807132"/>
                <a:gd name="connsiteX8" fmla="*/ 7393577 w 11469189"/>
                <a:gd name="connsiteY8" fmla="*/ 1410789 h 4807132"/>
                <a:gd name="connsiteX9" fmla="*/ 7149737 w 11469189"/>
                <a:gd name="connsiteY9" fmla="*/ 1306286 h 4807132"/>
                <a:gd name="connsiteX10" fmla="*/ 6252754 w 11469189"/>
                <a:gd name="connsiteY10" fmla="*/ 1480458 h 4807132"/>
                <a:gd name="connsiteX11" fmla="*/ 5974080 w 11469189"/>
                <a:gd name="connsiteY11" fmla="*/ 1489166 h 4807132"/>
                <a:gd name="connsiteX12" fmla="*/ 5773783 w 11469189"/>
                <a:gd name="connsiteY12" fmla="*/ 1419498 h 4807132"/>
                <a:gd name="connsiteX13" fmla="*/ 5590903 w 11469189"/>
                <a:gd name="connsiteY13" fmla="*/ 1419498 h 4807132"/>
                <a:gd name="connsiteX14" fmla="*/ 3735977 w 11469189"/>
                <a:gd name="connsiteY14" fmla="*/ 1663338 h 4807132"/>
                <a:gd name="connsiteX15" fmla="*/ 3448594 w 11469189"/>
                <a:gd name="connsiteY15" fmla="*/ 1645920 h 4807132"/>
                <a:gd name="connsiteX16" fmla="*/ 3222172 w 11469189"/>
                <a:gd name="connsiteY16" fmla="*/ 1550126 h 4807132"/>
                <a:gd name="connsiteX17" fmla="*/ 2551612 w 11469189"/>
                <a:gd name="connsiteY17" fmla="*/ 566058 h 4807132"/>
                <a:gd name="connsiteX18" fmla="*/ 2072640 w 11469189"/>
                <a:gd name="connsiteY18" fmla="*/ 52252 h 4807132"/>
                <a:gd name="connsiteX19" fmla="*/ 1741714 w 11469189"/>
                <a:gd name="connsiteY19" fmla="*/ 0 h 4807132"/>
                <a:gd name="connsiteX20" fmla="*/ 1166949 w 11469189"/>
                <a:gd name="connsiteY20" fmla="*/ 217715 h 4807132"/>
                <a:gd name="connsiteX21" fmla="*/ 278674 w 11469189"/>
                <a:gd name="connsiteY21" fmla="*/ 844732 h 4807132"/>
                <a:gd name="connsiteX22" fmla="*/ 0 w 11469189"/>
                <a:gd name="connsiteY22" fmla="*/ 1219200 h 4807132"/>
                <a:gd name="connsiteX23" fmla="*/ 34834 w 11469189"/>
                <a:gd name="connsiteY23" fmla="*/ 1733006 h 4807132"/>
                <a:gd name="connsiteX24" fmla="*/ 165463 w 11469189"/>
                <a:gd name="connsiteY24" fmla="*/ 2203269 h 4807132"/>
                <a:gd name="connsiteX25" fmla="*/ 418012 w 11469189"/>
                <a:gd name="connsiteY25" fmla="*/ 2751909 h 4807132"/>
                <a:gd name="connsiteX26" fmla="*/ 496389 w 11469189"/>
                <a:gd name="connsiteY26" fmla="*/ 3135086 h 4807132"/>
                <a:gd name="connsiteX27" fmla="*/ 156754 w 11469189"/>
                <a:gd name="connsiteY27" fmla="*/ 4746172 h 4807132"/>
                <a:gd name="connsiteX28" fmla="*/ 418012 w 11469189"/>
                <a:gd name="connsiteY28" fmla="*/ 4807132 h 4807132"/>
                <a:gd name="connsiteX29" fmla="*/ 653143 w 11469189"/>
                <a:gd name="connsiteY29" fmla="*/ 3553098 h 4807132"/>
                <a:gd name="connsiteX30" fmla="*/ 627017 w 11469189"/>
                <a:gd name="connsiteY30" fmla="*/ 2847703 h 4807132"/>
                <a:gd name="connsiteX31" fmla="*/ 226423 w 11469189"/>
                <a:gd name="connsiteY31" fmla="*/ 1637212 h 4807132"/>
                <a:gd name="connsiteX32" fmla="*/ 261257 w 11469189"/>
                <a:gd name="connsiteY32" fmla="*/ 1071155 h 4807132"/>
                <a:gd name="connsiteX33" fmla="*/ 1384663 w 11469189"/>
                <a:gd name="connsiteY33" fmla="*/ 287383 h 4807132"/>
                <a:gd name="connsiteX34" fmla="*/ 1854926 w 11469189"/>
                <a:gd name="connsiteY34" fmla="*/ 156755 h 4807132"/>
                <a:gd name="connsiteX35" fmla="*/ 2281646 w 11469189"/>
                <a:gd name="connsiteY35" fmla="*/ 409303 h 4807132"/>
                <a:gd name="connsiteX36" fmla="*/ 3187337 w 11469189"/>
                <a:gd name="connsiteY36" fmla="*/ 1689463 h 4807132"/>
                <a:gd name="connsiteX37" fmla="*/ 3727269 w 11469189"/>
                <a:gd name="connsiteY37" fmla="*/ 1785258 h 4807132"/>
                <a:gd name="connsiteX38" fmla="*/ 4493623 w 11469189"/>
                <a:gd name="connsiteY38" fmla="*/ 1663338 h 4807132"/>
                <a:gd name="connsiteX39" fmla="*/ 4920343 w 11469189"/>
                <a:gd name="connsiteY39" fmla="*/ 1576252 h 4807132"/>
                <a:gd name="connsiteX40" fmla="*/ 5747657 w 11469189"/>
                <a:gd name="connsiteY40" fmla="*/ 1506583 h 4807132"/>
                <a:gd name="connsiteX41" fmla="*/ 6113417 w 11469189"/>
                <a:gd name="connsiteY41" fmla="*/ 1637212 h 4807132"/>
                <a:gd name="connsiteX42" fmla="*/ 6879772 w 11469189"/>
                <a:gd name="connsiteY42" fmla="*/ 1480458 h 4807132"/>
                <a:gd name="connsiteX43" fmla="*/ 7193280 w 11469189"/>
                <a:gd name="connsiteY43" fmla="*/ 1524000 h 4807132"/>
                <a:gd name="connsiteX44" fmla="*/ 8081554 w 11469189"/>
                <a:gd name="connsiteY44" fmla="*/ 2299063 h 4807132"/>
                <a:gd name="connsiteX45" fmla="*/ 8586652 w 11469189"/>
                <a:gd name="connsiteY45" fmla="*/ 2368732 h 4807132"/>
                <a:gd name="connsiteX46" fmla="*/ 8978537 w 11469189"/>
                <a:gd name="connsiteY46" fmla="*/ 2151018 h 4807132"/>
                <a:gd name="connsiteX47" fmla="*/ 9405257 w 11469189"/>
                <a:gd name="connsiteY47" fmla="*/ 1349829 h 4807132"/>
                <a:gd name="connsiteX48" fmla="*/ 9692640 w 11469189"/>
                <a:gd name="connsiteY48" fmla="*/ 1193075 h 4807132"/>
                <a:gd name="connsiteX49" fmla="*/ 10354492 w 11469189"/>
                <a:gd name="connsiteY49" fmla="*/ 1236618 h 4807132"/>
                <a:gd name="connsiteX50" fmla="*/ 11460480 w 11469189"/>
                <a:gd name="connsiteY50" fmla="*/ 1532709 h 4807132"/>
                <a:gd name="connsiteX51" fmla="*/ 11469189 w 11469189"/>
                <a:gd name="connsiteY51" fmla="*/ 1314995 h 4807132"/>
                <a:gd name="connsiteX52" fmla="*/ 11382103 w 11469189"/>
                <a:gd name="connsiteY52" fmla="*/ 1314995 h 4807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469189" h="4807132">
                  <a:moveTo>
                    <a:pt x="11382103" y="1314995"/>
                  </a:moveTo>
                  <a:lnTo>
                    <a:pt x="10049692" y="984069"/>
                  </a:lnTo>
                  <a:lnTo>
                    <a:pt x="9736183" y="984069"/>
                  </a:lnTo>
                  <a:lnTo>
                    <a:pt x="9509760" y="1140823"/>
                  </a:lnTo>
                  <a:lnTo>
                    <a:pt x="9265920" y="1393372"/>
                  </a:lnTo>
                  <a:lnTo>
                    <a:pt x="8839200" y="2063932"/>
                  </a:lnTo>
                  <a:lnTo>
                    <a:pt x="8534400" y="2203269"/>
                  </a:lnTo>
                  <a:lnTo>
                    <a:pt x="8151223" y="2072640"/>
                  </a:lnTo>
                  <a:lnTo>
                    <a:pt x="7393577" y="1410789"/>
                  </a:lnTo>
                  <a:lnTo>
                    <a:pt x="7149737" y="1306286"/>
                  </a:lnTo>
                  <a:lnTo>
                    <a:pt x="6252754" y="1480458"/>
                  </a:lnTo>
                  <a:lnTo>
                    <a:pt x="5974080" y="1489166"/>
                  </a:lnTo>
                  <a:lnTo>
                    <a:pt x="5773783" y="1419498"/>
                  </a:lnTo>
                  <a:lnTo>
                    <a:pt x="5590903" y="1419498"/>
                  </a:lnTo>
                  <a:lnTo>
                    <a:pt x="3735977" y="1663338"/>
                  </a:lnTo>
                  <a:lnTo>
                    <a:pt x="3448594" y="1645920"/>
                  </a:lnTo>
                  <a:lnTo>
                    <a:pt x="3222172" y="1550126"/>
                  </a:lnTo>
                  <a:lnTo>
                    <a:pt x="2551612" y="566058"/>
                  </a:lnTo>
                  <a:lnTo>
                    <a:pt x="2072640" y="52252"/>
                  </a:lnTo>
                  <a:lnTo>
                    <a:pt x="1741714" y="0"/>
                  </a:lnTo>
                  <a:lnTo>
                    <a:pt x="1166949" y="217715"/>
                  </a:lnTo>
                  <a:lnTo>
                    <a:pt x="278674" y="844732"/>
                  </a:lnTo>
                  <a:lnTo>
                    <a:pt x="0" y="1219200"/>
                  </a:lnTo>
                  <a:lnTo>
                    <a:pt x="34834" y="1733006"/>
                  </a:lnTo>
                  <a:lnTo>
                    <a:pt x="165463" y="2203269"/>
                  </a:lnTo>
                  <a:lnTo>
                    <a:pt x="418012" y="2751909"/>
                  </a:lnTo>
                  <a:lnTo>
                    <a:pt x="496389" y="3135086"/>
                  </a:lnTo>
                  <a:lnTo>
                    <a:pt x="156754" y="4746172"/>
                  </a:lnTo>
                  <a:lnTo>
                    <a:pt x="418012" y="4807132"/>
                  </a:lnTo>
                  <a:lnTo>
                    <a:pt x="653143" y="3553098"/>
                  </a:lnTo>
                  <a:lnTo>
                    <a:pt x="627017" y="2847703"/>
                  </a:lnTo>
                  <a:lnTo>
                    <a:pt x="226423" y="1637212"/>
                  </a:lnTo>
                  <a:lnTo>
                    <a:pt x="261257" y="1071155"/>
                  </a:lnTo>
                  <a:lnTo>
                    <a:pt x="1384663" y="287383"/>
                  </a:lnTo>
                  <a:lnTo>
                    <a:pt x="1854926" y="156755"/>
                  </a:lnTo>
                  <a:lnTo>
                    <a:pt x="2281646" y="409303"/>
                  </a:lnTo>
                  <a:lnTo>
                    <a:pt x="3187337" y="1689463"/>
                  </a:lnTo>
                  <a:lnTo>
                    <a:pt x="3727269" y="1785258"/>
                  </a:lnTo>
                  <a:lnTo>
                    <a:pt x="4493623" y="1663338"/>
                  </a:lnTo>
                  <a:lnTo>
                    <a:pt x="4920343" y="1576252"/>
                  </a:lnTo>
                  <a:lnTo>
                    <a:pt x="5747657" y="1506583"/>
                  </a:lnTo>
                  <a:lnTo>
                    <a:pt x="6113417" y="1637212"/>
                  </a:lnTo>
                  <a:lnTo>
                    <a:pt x="6879772" y="1480458"/>
                  </a:lnTo>
                  <a:lnTo>
                    <a:pt x="7193280" y="1524000"/>
                  </a:lnTo>
                  <a:lnTo>
                    <a:pt x="8081554" y="2299063"/>
                  </a:lnTo>
                  <a:lnTo>
                    <a:pt x="8586652" y="2368732"/>
                  </a:lnTo>
                  <a:lnTo>
                    <a:pt x="8978537" y="2151018"/>
                  </a:lnTo>
                  <a:lnTo>
                    <a:pt x="9405257" y="1349829"/>
                  </a:lnTo>
                  <a:lnTo>
                    <a:pt x="9692640" y="1193075"/>
                  </a:lnTo>
                  <a:lnTo>
                    <a:pt x="10354492" y="1236618"/>
                  </a:lnTo>
                  <a:lnTo>
                    <a:pt x="11460480" y="1532709"/>
                  </a:lnTo>
                  <a:lnTo>
                    <a:pt x="11469189" y="1314995"/>
                  </a:lnTo>
                  <a:lnTo>
                    <a:pt x="11382103" y="1314995"/>
                  </a:lnTo>
                  <a:close/>
                </a:path>
              </a:pathLst>
            </a:custGeom>
            <a:solidFill>
              <a:schemeClr val="accent6">
                <a:alpha val="78000"/>
              </a:schemeClr>
            </a:solidFill>
            <a:ln>
              <a:solidFill>
                <a:srgbClr val="FF0000"/>
              </a:solidFill>
              <a:prstDash val="sys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41" name="TextBox 40">
              <a:extLst>
                <a:ext uri="{FF2B5EF4-FFF2-40B4-BE49-F238E27FC236}">
                  <a16:creationId xmlns:a16="http://schemas.microsoft.com/office/drawing/2014/main" id="{E87D3EED-6090-4B65-A444-52F588AD627C}"/>
                </a:ext>
              </a:extLst>
            </p:cNvPr>
            <p:cNvSpPr txBox="1"/>
            <p:nvPr/>
          </p:nvSpPr>
          <p:spPr>
            <a:xfrm rot="2541419">
              <a:off x="7907973" y="3518085"/>
              <a:ext cx="1064908" cy="215444"/>
            </a:xfrm>
            <a:prstGeom prst="rect">
              <a:avLst/>
            </a:prstGeom>
            <a:noFill/>
          </p:spPr>
          <p:txBody>
            <a:bodyPr wrap="square" rtlCol="0">
              <a:spAutoFit/>
            </a:bodyPr>
            <a:lstStyle/>
            <a:p>
              <a:pPr algn="ctr"/>
              <a:r>
                <a:rPr lang="en-US" sz="800" b="1" dirty="0">
                  <a:solidFill>
                    <a:schemeClr val="bg1"/>
                  </a:solidFill>
                </a:rPr>
                <a:t>Federal Channel</a:t>
              </a:r>
            </a:p>
          </p:txBody>
        </p:sp>
        <p:sp>
          <p:nvSpPr>
            <p:cNvPr id="42" name="TextBox 41">
              <a:extLst>
                <a:ext uri="{FF2B5EF4-FFF2-40B4-BE49-F238E27FC236}">
                  <a16:creationId xmlns:a16="http://schemas.microsoft.com/office/drawing/2014/main" id="{C6A9A269-AE1B-448C-8411-8EBFEDF6E8DA}"/>
                </a:ext>
              </a:extLst>
            </p:cNvPr>
            <p:cNvSpPr txBox="1"/>
            <p:nvPr/>
          </p:nvSpPr>
          <p:spPr>
            <a:xfrm rot="19453826">
              <a:off x="882164" y="2201367"/>
              <a:ext cx="1064908" cy="215444"/>
            </a:xfrm>
            <a:prstGeom prst="rect">
              <a:avLst/>
            </a:prstGeom>
            <a:noFill/>
          </p:spPr>
          <p:txBody>
            <a:bodyPr wrap="square" rtlCol="0">
              <a:spAutoFit/>
            </a:bodyPr>
            <a:lstStyle/>
            <a:p>
              <a:pPr algn="ctr"/>
              <a:r>
                <a:rPr lang="en-US" sz="800" b="1" dirty="0">
                  <a:solidFill>
                    <a:schemeClr val="bg1"/>
                  </a:solidFill>
                </a:rPr>
                <a:t>Federal Channel</a:t>
              </a:r>
            </a:p>
          </p:txBody>
        </p:sp>
        <p:sp>
          <p:nvSpPr>
            <p:cNvPr id="43" name="TextBox 42">
              <a:extLst>
                <a:ext uri="{FF2B5EF4-FFF2-40B4-BE49-F238E27FC236}">
                  <a16:creationId xmlns:a16="http://schemas.microsoft.com/office/drawing/2014/main" id="{C0036105-4C2E-4775-B069-7C992A8DB824}"/>
                </a:ext>
              </a:extLst>
            </p:cNvPr>
            <p:cNvSpPr txBox="1"/>
            <p:nvPr/>
          </p:nvSpPr>
          <p:spPr>
            <a:xfrm rot="873054">
              <a:off x="10824973" y="2839191"/>
              <a:ext cx="1064908" cy="215444"/>
            </a:xfrm>
            <a:prstGeom prst="rect">
              <a:avLst/>
            </a:prstGeom>
            <a:noFill/>
          </p:spPr>
          <p:txBody>
            <a:bodyPr wrap="square" rtlCol="0">
              <a:spAutoFit/>
            </a:bodyPr>
            <a:lstStyle/>
            <a:p>
              <a:pPr algn="ctr"/>
              <a:r>
                <a:rPr lang="en-US" sz="800" b="1" dirty="0">
                  <a:solidFill>
                    <a:schemeClr val="bg1"/>
                  </a:solidFill>
                </a:rPr>
                <a:t>Federal Channel</a:t>
              </a:r>
            </a:p>
          </p:txBody>
        </p:sp>
      </p:grpSp>
      <p:sp>
        <p:nvSpPr>
          <p:cNvPr id="44" name="Freeform: Shape 43">
            <a:extLst>
              <a:ext uri="{FF2B5EF4-FFF2-40B4-BE49-F238E27FC236}">
                <a16:creationId xmlns:a16="http://schemas.microsoft.com/office/drawing/2014/main" id="{FBAB1708-B356-4DC2-8BE7-C6A27BA1C9B4}"/>
              </a:ext>
            </a:extLst>
          </p:cNvPr>
          <p:cNvSpPr/>
          <p:nvPr/>
        </p:nvSpPr>
        <p:spPr>
          <a:xfrm>
            <a:off x="4081929" y="1828800"/>
            <a:ext cx="788895" cy="1524000"/>
          </a:xfrm>
          <a:custGeom>
            <a:avLst/>
            <a:gdLst>
              <a:gd name="connsiteX0" fmla="*/ 0 w 788895"/>
              <a:gd name="connsiteY0" fmla="*/ 1506071 h 1524000"/>
              <a:gd name="connsiteX1" fmla="*/ 161365 w 788895"/>
              <a:gd name="connsiteY1" fmla="*/ 1069788 h 1524000"/>
              <a:gd name="connsiteX2" fmla="*/ 322730 w 788895"/>
              <a:gd name="connsiteY2" fmla="*/ 747059 h 1524000"/>
              <a:gd name="connsiteX3" fmla="*/ 418353 w 788895"/>
              <a:gd name="connsiteY3" fmla="*/ 472141 h 1524000"/>
              <a:gd name="connsiteX4" fmla="*/ 579718 w 788895"/>
              <a:gd name="connsiteY4" fmla="*/ 197224 h 1524000"/>
              <a:gd name="connsiteX5" fmla="*/ 729130 w 788895"/>
              <a:gd name="connsiteY5" fmla="*/ 0 h 1524000"/>
              <a:gd name="connsiteX6" fmla="*/ 788895 w 788895"/>
              <a:gd name="connsiteY6" fmla="*/ 89647 h 1524000"/>
              <a:gd name="connsiteX7" fmla="*/ 573742 w 788895"/>
              <a:gd name="connsiteY7" fmla="*/ 316753 h 1524000"/>
              <a:gd name="connsiteX8" fmla="*/ 502024 w 788895"/>
              <a:gd name="connsiteY8" fmla="*/ 502024 h 1524000"/>
              <a:gd name="connsiteX9" fmla="*/ 400424 w 788895"/>
              <a:gd name="connsiteY9" fmla="*/ 770965 h 1524000"/>
              <a:gd name="connsiteX10" fmla="*/ 286871 w 788895"/>
              <a:gd name="connsiteY10" fmla="*/ 1039906 h 1524000"/>
              <a:gd name="connsiteX11" fmla="*/ 161365 w 788895"/>
              <a:gd name="connsiteY11" fmla="*/ 1428376 h 1524000"/>
              <a:gd name="connsiteX12" fmla="*/ 131483 w 788895"/>
              <a:gd name="connsiteY12" fmla="*/ 1524000 h 1524000"/>
              <a:gd name="connsiteX13" fmla="*/ 0 w 788895"/>
              <a:gd name="connsiteY13" fmla="*/ 1506071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8895" h="1524000">
                <a:moveTo>
                  <a:pt x="0" y="1506071"/>
                </a:moveTo>
                <a:lnTo>
                  <a:pt x="161365" y="1069788"/>
                </a:lnTo>
                <a:lnTo>
                  <a:pt x="322730" y="747059"/>
                </a:lnTo>
                <a:lnTo>
                  <a:pt x="418353" y="472141"/>
                </a:lnTo>
                <a:lnTo>
                  <a:pt x="579718" y="197224"/>
                </a:lnTo>
                <a:lnTo>
                  <a:pt x="729130" y="0"/>
                </a:lnTo>
                <a:lnTo>
                  <a:pt x="788895" y="89647"/>
                </a:lnTo>
                <a:lnTo>
                  <a:pt x="573742" y="316753"/>
                </a:lnTo>
                <a:lnTo>
                  <a:pt x="502024" y="502024"/>
                </a:lnTo>
                <a:lnTo>
                  <a:pt x="400424" y="770965"/>
                </a:lnTo>
                <a:lnTo>
                  <a:pt x="286871" y="1039906"/>
                </a:lnTo>
                <a:lnTo>
                  <a:pt x="161365" y="1428376"/>
                </a:lnTo>
                <a:lnTo>
                  <a:pt x="131483" y="1524000"/>
                </a:lnTo>
                <a:lnTo>
                  <a:pt x="0" y="1506071"/>
                </a:lnTo>
                <a:close/>
              </a:path>
            </a:pathLst>
          </a:custGeom>
          <a:solidFill>
            <a:schemeClr val="accent6">
              <a:alpha val="76000"/>
            </a:schemeClr>
          </a:solidFill>
          <a:ln w="12700">
            <a:solidFill>
              <a:srgbClr val="FF0000"/>
            </a:solidFill>
            <a:prstDash val="sysDash"/>
            <a:extLst>
              <a:ext uri="{C807C97D-BFC1-408E-A445-0C87EB9F89A2}">
                <ask:lineSketchStyleProps xmlns:ask="http://schemas.microsoft.com/office/drawing/2018/sketchyshapes" sd="1219033472">
                  <a:custGeom>
                    <a:avLst/>
                    <a:gdLst>
                      <a:gd name="connsiteX0" fmla="*/ 0 w 788895"/>
                      <a:gd name="connsiteY0" fmla="*/ 1506071 h 1524000"/>
                      <a:gd name="connsiteX1" fmla="*/ 161365 w 788895"/>
                      <a:gd name="connsiteY1" fmla="*/ 1069788 h 1524000"/>
                      <a:gd name="connsiteX2" fmla="*/ 322730 w 788895"/>
                      <a:gd name="connsiteY2" fmla="*/ 747059 h 1524000"/>
                      <a:gd name="connsiteX3" fmla="*/ 418353 w 788895"/>
                      <a:gd name="connsiteY3" fmla="*/ 472141 h 1524000"/>
                      <a:gd name="connsiteX4" fmla="*/ 579718 w 788895"/>
                      <a:gd name="connsiteY4" fmla="*/ 197224 h 1524000"/>
                      <a:gd name="connsiteX5" fmla="*/ 729130 w 788895"/>
                      <a:gd name="connsiteY5" fmla="*/ 0 h 1524000"/>
                      <a:gd name="connsiteX6" fmla="*/ 788895 w 788895"/>
                      <a:gd name="connsiteY6" fmla="*/ 89647 h 1524000"/>
                      <a:gd name="connsiteX7" fmla="*/ 573742 w 788895"/>
                      <a:gd name="connsiteY7" fmla="*/ 316753 h 1524000"/>
                      <a:gd name="connsiteX8" fmla="*/ 502024 w 788895"/>
                      <a:gd name="connsiteY8" fmla="*/ 502024 h 1524000"/>
                      <a:gd name="connsiteX9" fmla="*/ 400424 w 788895"/>
                      <a:gd name="connsiteY9" fmla="*/ 770965 h 1524000"/>
                      <a:gd name="connsiteX10" fmla="*/ 286871 w 788895"/>
                      <a:gd name="connsiteY10" fmla="*/ 1039906 h 1524000"/>
                      <a:gd name="connsiteX11" fmla="*/ 161365 w 788895"/>
                      <a:gd name="connsiteY11" fmla="*/ 1428376 h 1524000"/>
                      <a:gd name="connsiteX12" fmla="*/ 131483 w 788895"/>
                      <a:gd name="connsiteY12" fmla="*/ 1524000 h 1524000"/>
                      <a:gd name="connsiteX13" fmla="*/ 0 w 788895"/>
                      <a:gd name="connsiteY13" fmla="*/ 1506071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8895" h="1524000" fill="none" extrusionOk="0">
                        <a:moveTo>
                          <a:pt x="0" y="1506071"/>
                        </a:moveTo>
                        <a:cubicBezTo>
                          <a:pt x="-15183" y="1442316"/>
                          <a:pt x="111453" y="1132309"/>
                          <a:pt x="161365" y="1069788"/>
                        </a:cubicBezTo>
                        <a:cubicBezTo>
                          <a:pt x="255679" y="948222"/>
                          <a:pt x="217668" y="894989"/>
                          <a:pt x="322730" y="747059"/>
                        </a:cubicBezTo>
                        <a:cubicBezTo>
                          <a:pt x="327767" y="704998"/>
                          <a:pt x="394747" y="570821"/>
                          <a:pt x="418353" y="472141"/>
                        </a:cubicBezTo>
                        <a:cubicBezTo>
                          <a:pt x="456780" y="389388"/>
                          <a:pt x="530167" y="335384"/>
                          <a:pt x="579718" y="197224"/>
                        </a:cubicBezTo>
                        <a:cubicBezTo>
                          <a:pt x="622371" y="175038"/>
                          <a:pt x="671253" y="81489"/>
                          <a:pt x="729130" y="0"/>
                        </a:cubicBezTo>
                        <a:cubicBezTo>
                          <a:pt x="744700" y="13017"/>
                          <a:pt x="781648" y="75192"/>
                          <a:pt x="788895" y="89647"/>
                        </a:cubicBezTo>
                        <a:cubicBezTo>
                          <a:pt x="723801" y="163587"/>
                          <a:pt x="645698" y="242784"/>
                          <a:pt x="573742" y="316753"/>
                        </a:cubicBezTo>
                        <a:cubicBezTo>
                          <a:pt x="552574" y="394476"/>
                          <a:pt x="498536" y="477095"/>
                          <a:pt x="502024" y="502024"/>
                        </a:cubicBezTo>
                        <a:cubicBezTo>
                          <a:pt x="484414" y="533512"/>
                          <a:pt x="425417" y="720691"/>
                          <a:pt x="400424" y="770965"/>
                        </a:cubicBezTo>
                        <a:cubicBezTo>
                          <a:pt x="373121" y="801413"/>
                          <a:pt x="338274" y="948214"/>
                          <a:pt x="286871" y="1039906"/>
                        </a:cubicBezTo>
                        <a:cubicBezTo>
                          <a:pt x="279802" y="1113377"/>
                          <a:pt x="212579" y="1261110"/>
                          <a:pt x="161365" y="1428376"/>
                        </a:cubicBezTo>
                        <a:cubicBezTo>
                          <a:pt x="157720" y="1453583"/>
                          <a:pt x="139792" y="1483878"/>
                          <a:pt x="131483" y="1524000"/>
                        </a:cubicBezTo>
                        <a:cubicBezTo>
                          <a:pt x="83356" y="1526492"/>
                          <a:pt x="31540" y="1507537"/>
                          <a:pt x="0" y="1506071"/>
                        </a:cubicBezTo>
                        <a:close/>
                      </a:path>
                      <a:path w="788895" h="1524000" stroke="0" extrusionOk="0">
                        <a:moveTo>
                          <a:pt x="0" y="1506071"/>
                        </a:moveTo>
                        <a:cubicBezTo>
                          <a:pt x="70724" y="1435207"/>
                          <a:pt x="111925" y="1102936"/>
                          <a:pt x="161365" y="1069788"/>
                        </a:cubicBezTo>
                        <a:cubicBezTo>
                          <a:pt x="242777" y="969300"/>
                          <a:pt x="268124" y="854756"/>
                          <a:pt x="322730" y="747059"/>
                        </a:cubicBezTo>
                        <a:cubicBezTo>
                          <a:pt x="368223" y="683387"/>
                          <a:pt x="390351" y="526312"/>
                          <a:pt x="418353" y="472141"/>
                        </a:cubicBezTo>
                        <a:cubicBezTo>
                          <a:pt x="441275" y="410388"/>
                          <a:pt x="553816" y="223809"/>
                          <a:pt x="579718" y="197224"/>
                        </a:cubicBezTo>
                        <a:cubicBezTo>
                          <a:pt x="610714" y="158787"/>
                          <a:pt x="664506" y="100183"/>
                          <a:pt x="729130" y="0"/>
                        </a:cubicBezTo>
                        <a:cubicBezTo>
                          <a:pt x="736224" y="12559"/>
                          <a:pt x="764402" y="63295"/>
                          <a:pt x="788895" y="89647"/>
                        </a:cubicBezTo>
                        <a:cubicBezTo>
                          <a:pt x="762916" y="157439"/>
                          <a:pt x="640564" y="273412"/>
                          <a:pt x="573742" y="316753"/>
                        </a:cubicBezTo>
                        <a:cubicBezTo>
                          <a:pt x="549008" y="359924"/>
                          <a:pt x="525770" y="413197"/>
                          <a:pt x="502024" y="502024"/>
                        </a:cubicBezTo>
                        <a:cubicBezTo>
                          <a:pt x="475737" y="553260"/>
                          <a:pt x="420033" y="711314"/>
                          <a:pt x="400424" y="770965"/>
                        </a:cubicBezTo>
                        <a:cubicBezTo>
                          <a:pt x="398882" y="832898"/>
                          <a:pt x="310970" y="970685"/>
                          <a:pt x="286871" y="1039906"/>
                        </a:cubicBezTo>
                        <a:cubicBezTo>
                          <a:pt x="260462" y="1109501"/>
                          <a:pt x="182367" y="1362289"/>
                          <a:pt x="161365" y="1428376"/>
                        </a:cubicBezTo>
                        <a:cubicBezTo>
                          <a:pt x="146122" y="1451526"/>
                          <a:pt x="137881" y="1473793"/>
                          <a:pt x="131483" y="1524000"/>
                        </a:cubicBezTo>
                        <a:cubicBezTo>
                          <a:pt x="93824" y="1519061"/>
                          <a:pt x="46720" y="1519982"/>
                          <a:pt x="0" y="1506071"/>
                        </a:cubicBezTo>
                        <a:close/>
                      </a:path>
                    </a:pathLst>
                  </a:custGeom>
                  <ask:type>
                    <ask:lineSketchNone/>
                  </ask:type>
                </ask:lineSketchStyleProps>
              </a:ext>
            </a:extLs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45" name="Freeform: Shape 44">
            <a:extLst>
              <a:ext uri="{FF2B5EF4-FFF2-40B4-BE49-F238E27FC236}">
                <a16:creationId xmlns:a16="http://schemas.microsoft.com/office/drawing/2014/main" id="{81A185FA-F058-48A1-8BEE-B2837CAAEC1F}"/>
              </a:ext>
            </a:extLst>
          </p:cNvPr>
          <p:cNvSpPr/>
          <p:nvPr/>
        </p:nvSpPr>
        <p:spPr>
          <a:xfrm>
            <a:off x="6161741" y="2432424"/>
            <a:ext cx="466165" cy="741082"/>
          </a:xfrm>
          <a:custGeom>
            <a:avLst/>
            <a:gdLst>
              <a:gd name="connsiteX0" fmla="*/ 466165 w 466165"/>
              <a:gd name="connsiteY0" fmla="*/ 741082 h 741082"/>
              <a:gd name="connsiteX1" fmla="*/ 298824 w 466165"/>
              <a:gd name="connsiteY1" fmla="*/ 484094 h 741082"/>
              <a:gd name="connsiteX2" fmla="*/ 191247 w 466165"/>
              <a:gd name="connsiteY2" fmla="*/ 245035 h 741082"/>
              <a:gd name="connsiteX3" fmla="*/ 119530 w 466165"/>
              <a:gd name="connsiteY3" fmla="*/ 0 h 741082"/>
              <a:gd name="connsiteX4" fmla="*/ 0 w 466165"/>
              <a:gd name="connsiteY4" fmla="*/ 35858 h 741082"/>
              <a:gd name="connsiteX5" fmla="*/ 107577 w 466165"/>
              <a:gd name="connsiteY5" fmla="*/ 352611 h 741082"/>
              <a:gd name="connsiteX6" fmla="*/ 227106 w 466165"/>
              <a:gd name="connsiteY6" fmla="*/ 681317 h 741082"/>
              <a:gd name="connsiteX7" fmla="*/ 466165 w 466165"/>
              <a:gd name="connsiteY7" fmla="*/ 741082 h 741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6165" h="741082">
                <a:moveTo>
                  <a:pt x="466165" y="741082"/>
                </a:moveTo>
                <a:lnTo>
                  <a:pt x="298824" y="484094"/>
                </a:lnTo>
                <a:lnTo>
                  <a:pt x="191247" y="245035"/>
                </a:lnTo>
                <a:lnTo>
                  <a:pt x="119530" y="0"/>
                </a:lnTo>
                <a:lnTo>
                  <a:pt x="0" y="35858"/>
                </a:lnTo>
                <a:lnTo>
                  <a:pt x="107577" y="352611"/>
                </a:lnTo>
                <a:lnTo>
                  <a:pt x="227106" y="681317"/>
                </a:lnTo>
                <a:lnTo>
                  <a:pt x="466165" y="741082"/>
                </a:lnTo>
                <a:close/>
              </a:path>
            </a:pathLst>
          </a:custGeom>
          <a:ln>
            <a:solidFill>
              <a:srgbClr val="FF0000"/>
            </a:solidFill>
            <a:prstDash val="sys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B84BCD2A-673E-4266-8A24-978BD4232401}"/>
              </a:ext>
            </a:extLst>
          </p:cNvPr>
          <p:cNvSpPr txBox="1"/>
          <p:nvPr/>
        </p:nvSpPr>
        <p:spPr>
          <a:xfrm>
            <a:off x="3985481" y="2995241"/>
            <a:ext cx="686447" cy="246221"/>
          </a:xfrm>
          <a:prstGeom prst="rect">
            <a:avLst/>
          </a:prstGeom>
          <a:noFill/>
        </p:spPr>
        <p:txBody>
          <a:bodyPr wrap="square" rtlCol="0">
            <a:spAutoFit/>
          </a:bodyPr>
          <a:lstStyle/>
          <a:p>
            <a:r>
              <a:rPr lang="en-US" sz="1000" b="1" dirty="0">
                <a:solidFill>
                  <a:schemeClr val="bg1"/>
                </a:solidFill>
              </a:rPr>
              <a:t>JAX LNG</a:t>
            </a:r>
          </a:p>
        </p:txBody>
      </p:sp>
      <p:sp>
        <p:nvSpPr>
          <p:cNvPr id="46" name="Rectangle 45">
            <a:extLst>
              <a:ext uri="{FF2B5EF4-FFF2-40B4-BE49-F238E27FC236}">
                <a16:creationId xmlns:a16="http://schemas.microsoft.com/office/drawing/2014/main" id="{E047F538-D8C1-4E52-845C-1BF0C4A577B0}"/>
              </a:ext>
            </a:extLst>
          </p:cNvPr>
          <p:cNvSpPr/>
          <p:nvPr/>
        </p:nvSpPr>
        <p:spPr>
          <a:xfrm>
            <a:off x="1540605" y="799594"/>
            <a:ext cx="9153525" cy="90887"/>
          </a:xfrm>
          <a:prstGeom prst="rect">
            <a:avLst/>
          </a:prstGeom>
          <a:solidFill>
            <a:schemeClr val="tx2">
              <a:lumMod val="60000"/>
              <a:lumOff val="4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83505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500" fill="hold"/>
                                        <p:tgtEl>
                                          <p:spTgt spid="45"/>
                                        </p:tgtEl>
                                        <p:attrNameLst>
                                          <p:attrName>ppt_x</p:attrName>
                                        </p:attrNameLst>
                                      </p:cBhvr>
                                      <p:tavLst>
                                        <p:tav tm="0">
                                          <p:val>
                                            <p:strVal val="#ppt_x"/>
                                          </p:val>
                                        </p:tav>
                                        <p:tav tm="100000">
                                          <p:val>
                                            <p:strVal val="#ppt_x"/>
                                          </p:val>
                                        </p:tav>
                                      </p:tavLst>
                                    </p:anim>
                                    <p:anim calcmode="lin" valueType="num">
                                      <p:cBhvr additive="base">
                                        <p:cTn id="8" dur="500" fill="hold"/>
                                        <p:tgtEl>
                                          <p:spTgt spid="4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4"/>
                                        </p:tgtEl>
                                        <p:attrNameLst>
                                          <p:attrName>style.visibility</p:attrName>
                                        </p:attrNameLst>
                                      </p:cBhvr>
                                      <p:to>
                                        <p:strVal val="visible"/>
                                      </p:to>
                                    </p:set>
                                    <p:anim calcmode="lin" valueType="num">
                                      <p:cBhvr additive="base">
                                        <p:cTn id="11" dur="500" fill="hold"/>
                                        <p:tgtEl>
                                          <p:spTgt spid="44"/>
                                        </p:tgtEl>
                                        <p:attrNameLst>
                                          <p:attrName>ppt_x</p:attrName>
                                        </p:attrNameLst>
                                      </p:cBhvr>
                                      <p:tavLst>
                                        <p:tav tm="0">
                                          <p:val>
                                            <p:strVal val="#ppt_x"/>
                                          </p:val>
                                        </p:tav>
                                        <p:tav tm="100000">
                                          <p:val>
                                            <p:strVal val="#ppt_x"/>
                                          </p:val>
                                        </p:tav>
                                      </p:tavLst>
                                    </p:anim>
                                    <p:anim calcmode="lin" valueType="num">
                                      <p:cBhvr additive="base">
                                        <p:cTn id="12" dur="500" fill="hold"/>
                                        <p:tgtEl>
                                          <p:spTgt spid="4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7D39F9-7EC9-4CD6-825B-5696DB75F58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0"/>
            <a:ext cx="12192000" cy="6902411"/>
          </a:xfrm>
          <a:prstGeom prst="rect">
            <a:avLst/>
          </a:prstGeom>
        </p:spPr>
      </p:pic>
      <p:pic>
        <p:nvPicPr>
          <p:cNvPr id="2" name="Picture 1">
            <a:extLst>
              <a:ext uri="{FF2B5EF4-FFF2-40B4-BE49-F238E27FC236}">
                <a16:creationId xmlns:a16="http://schemas.microsoft.com/office/drawing/2014/main" id="{140F7FA5-DBED-41E5-976A-B7C4E21A00D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22206"/>
            <a:ext cx="12191999" cy="6902411"/>
          </a:xfrm>
          <a:prstGeom prst="rect">
            <a:avLst/>
          </a:prstGeom>
        </p:spPr>
      </p:pic>
      <p:sp>
        <p:nvSpPr>
          <p:cNvPr id="7" name="object 5">
            <a:extLst>
              <a:ext uri="{FF2B5EF4-FFF2-40B4-BE49-F238E27FC236}">
                <a16:creationId xmlns:a16="http://schemas.microsoft.com/office/drawing/2014/main" id="{DDD5C284-2045-4C20-90D0-21BE595FFCFB}"/>
              </a:ext>
            </a:extLst>
          </p:cNvPr>
          <p:cNvSpPr txBox="1">
            <a:spLocks/>
          </p:cNvSpPr>
          <p:nvPr/>
        </p:nvSpPr>
        <p:spPr>
          <a:xfrm>
            <a:off x="-2" y="0"/>
            <a:ext cx="12192000" cy="720710"/>
          </a:xfrm>
          <a:prstGeom prst="rect">
            <a:avLst/>
          </a:prstGeom>
        </p:spPr>
        <p:txBody>
          <a:bodyPr vert="horz" wrap="square" lIns="0" tIns="12700" rIns="0" bIns="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2700">
              <a:spcBef>
                <a:spcPts val="100"/>
              </a:spcBef>
            </a:pPr>
            <a:r>
              <a:rPr lang="en-US" sz="4600" b="1" spc="-5" dirty="0">
                <a:solidFill>
                  <a:schemeClr val="accent1">
                    <a:lumMod val="50000"/>
                  </a:schemeClr>
                </a:solidFill>
                <a:latin typeface="Century Gothic"/>
                <a:cs typeface="Century Gothic"/>
              </a:rPr>
              <a:t>DEEPENING HISTORY</a:t>
            </a:r>
            <a:endParaRPr lang="en-US" sz="4600" b="1" dirty="0">
              <a:solidFill>
                <a:schemeClr val="accent1">
                  <a:lumMod val="50000"/>
                </a:schemeClr>
              </a:solidFill>
              <a:latin typeface="Century Gothic"/>
              <a:cs typeface="Century Gothic"/>
            </a:endParaRPr>
          </a:p>
        </p:txBody>
      </p:sp>
      <p:sp>
        <p:nvSpPr>
          <p:cNvPr id="3" name="Arrow: Right 2">
            <a:extLst>
              <a:ext uri="{FF2B5EF4-FFF2-40B4-BE49-F238E27FC236}">
                <a16:creationId xmlns:a16="http://schemas.microsoft.com/office/drawing/2014/main" id="{D9468FEA-A319-443B-9151-9785F8CDF287}"/>
              </a:ext>
            </a:extLst>
          </p:cNvPr>
          <p:cNvSpPr/>
          <p:nvPr/>
        </p:nvSpPr>
        <p:spPr>
          <a:xfrm>
            <a:off x="117446" y="1996579"/>
            <a:ext cx="11954311" cy="1124125"/>
          </a:xfrm>
          <a:prstGeom prst="rightArrow">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540A36AF-CA96-4D8B-8926-46628671FDF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1431" t="22689" r="46934" b="3880"/>
          <a:stretch/>
        </p:blipFill>
        <p:spPr>
          <a:xfrm>
            <a:off x="3215238" y="3657815"/>
            <a:ext cx="1480670" cy="803383"/>
          </a:xfrm>
          <a:prstGeom prst="rect">
            <a:avLst/>
          </a:prstGeom>
          <a:ln>
            <a:noFill/>
          </a:ln>
          <a:effectLst>
            <a:softEdge rad="112500"/>
          </a:effectLst>
        </p:spPr>
      </p:pic>
      <p:grpSp>
        <p:nvGrpSpPr>
          <p:cNvPr id="36" name="Group 35">
            <a:extLst>
              <a:ext uri="{FF2B5EF4-FFF2-40B4-BE49-F238E27FC236}">
                <a16:creationId xmlns:a16="http://schemas.microsoft.com/office/drawing/2014/main" id="{5C593057-CB18-4501-9FF5-29A1B7C8F67B}"/>
              </a:ext>
            </a:extLst>
          </p:cNvPr>
          <p:cNvGrpSpPr/>
          <p:nvPr/>
        </p:nvGrpSpPr>
        <p:grpSpPr>
          <a:xfrm>
            <a:off x="83889" y="1173583"/>
            <a:ext cx="1551963" cy="1516740"/>
            <a:chOff x="83889" y="1173583"/>
            <a:chExt cx="1551963" cy="1516740"/>
          </a:xfrm>
        </p:grpSpPr>
        <p:sp>
          <p:nvSpPr>
            <p:cNvPr id="10" name="TextBox 9">
              <a:extLst>
                <a:ext uri="{FF2B5EF4-FFF2-40B4-BE49-F238E27FC236}">
                  <a16:creationId xmlns:a16="http://schemas.microsoft.com/office/drawing/2014/main" id="{19D4B6E3-203B-470D-AD6E-127BEBEEA04D}"/>
                </a:ext>
              </a:extLst>
            </p:cNvPr>
            <p:cNvSpPr txBox="1"/>
            <p:nvPr/>
          </p:nvSpPr>
          <p:spPr>
            <a:xfrm>
              <a:off x="576743" y="2382546"/>
              <a:ext cx="557870" cy="307777"/>
            </a:xfrm>
            <a:prstGeom prst="rect">
              <a:avLst/>
            </a:prstGeom>
            <a:noFill/>
          </p:spPr>
          <p:txBody>
            <a:bodyPr wrap="square" rtlCol="0">
              <a:spAutoFit/>
            </a:bodyPr>
            <a:lstStyle/>
            <a:p>
              <a:r>
                <a:rPr lang="en-US" sz="1400" b="1" dirty="0"/>
                <a:t>1852</a:t>
              </a:r>
            </a:p>
          </p:txBody>
        </p:sp>
        <p:sp>
          <p:nvSpPr>
            <p:cNvPr id="12" name="Rectangle 11">
              <a:extLst>
                <a:ext uri="{FF2B5EF4-FFF2-40B4-BE49-F238E27FC236}">
                  <a16:creationId xmlns:a16="http://schemas.microsoft.com/office/drawing/2014/main" id="{AEF15841-C720-4630-B9D0-897D3DE97C79}"/>
                </a:ext>
              </a:extLst>
            </p:cNvPr>
            <p:cNvSpPr/>
            <p:nvPr/>
          </p:nvSpPr>
          <p:spPr>
            <a:xfrm>
              <a:off x="83889" y="1173583"/>
              <a:ext cx="1551963" cy="1015944"/>
            </a:xfrm>
            <a:prstGeom prst="rect">
              <a:avLst/>
            </a:prstGeom>
            <a:no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000" b="1" i="1" dirty="0">
                  <a:solidFill>
                    <a:schemeClr val="tx1"/>
                  </a:solidFill>
                  <a:latin typeface="Century Gothic" panose="020B0502020202020204" pitchFamily="34" charset="0"/>
                </a:rPr>
                <a:t>$10K appropriated for surveys and planning to provide deep water at entrance bar</a:t>
              </a:r>
            </a:p>
            <a:p>
              <a:pPr algn="ctr"/>
              <a:r>
                <a:rPr lang="en-US" sz="1000" b="1" i="1" dirty="0">
                  <a:solidFill>
                    <a:schemeClr val="accent2">
                      <a:lumMod val="75000"/>
                    </a:schemeClr>
                  </a:solidFill>
                  <a:latin typeface="Century Gothic" panose="020B0502020202020204" pitchFamily="34" charset="0"/>
                </a:rPr>
                <a:t>6-8 ft Depth</a:t>
              </a:r>
            </a:p>
          </p:txBody>
        </p:sp>
        <p:cxnSp>
          <p:nvCxnSpPr>
            <p:cNvPr id="15" name="Straight Connector 14">
              <a:extLst>
                <a:ext uri="{FF2B5EF4-FFF2-40B4-BE49-F238E27FC236}">
                  <a16:creationId xmlns:a16="http://schemas.microsoft.com/office/drawing/2014/main" id="{5EC9728E-FECD-4FC8-8E0A-C0723CF77697}"/>
                </a:ext>
              </a:extLst>
            </p:cNvPr>
            <p:cNvCxnSpPr>
              <a:cxnSpLocks/>
              <a:stCxn id="12" idx="2"/>
              <a:endCxn id="10" idx="0"/>
            </p:cNvCxnSpPr>
            <p:nvPr/>
          </p:nvCxnSpPr>
          <p:spPr>
            <a:xfrm flipH="1">
              <a:off x="855678" y="2189527"/>
              <a:ext cx="4193" cy="193019"/>
            </a:xfrm>
            <a:prstGeom prst="line">
              <a:avLst/>
            </a:prstGeom>
          </p:spPr>
          <p:style>
            <a:lnRef idx="1">
              <a:schemeClr val="accent6"/>
            </a:lnRef>
            <a:fillRef idx="0">
              <a:schemeClr val="accent6"/>
            </a:fillRef>
            <a:effectRef idx="0">
              <a:schemeClr val="accent6"/>
            </a:effectRef>
            <a:fontRef idx="minor">
              <a:schemeClr val="tx1"/>
            </a:fontRef>
          </p:style>
        </p:cxnSp>
      </p:grpSp>
      <p:grpSp>
        <p:nvGrpSpPr>
          <p:cNvPr id="25" name="Group 24">
            <a:extLst>
              <a:ext uri="{FF2B5EF4-FFF2-40B4-BE49-F238E27FC236}">
                <a16:creationId xmlns:a16="http://schemas.microsoft.com/office/drawing/2014/main" id="{43911A1C-44F7-4ED3-997F-D517E2AEB79C}"/>
              </a:ext>
            </a:extLst>
          </p:cNvPr>
          <p:cNvGrpSpPr/>
          <p:nvPr/>
        </p:nvGrpSpPr>
        <p:grpSpPr>
          <a:xfrm>
            <a:off x="921648" y="2397897"/>
            <a:ext cx="1551963" cy="1354751"/>
            <a:chOff x="1096863" y="2382546"/>
            <a:chExt cx="1551963" cy="1354751"/>
          </a:xfrm>
        </p:grpSpPr>
        <p:sp>
          <p:nvSpPr>
            <p:cNvPr id="18" name="TextBox 17">
              <a:extLst>
                <a:ext uri="{FF2B5EF4-FFF2-40B4-BE49-F238E27FC236}">
                  <a16:creationId xmlns:a16="http://schemas.microsoft.com/office/drawing/2014/main" id="{2F47FCBD-EFEB-4A78-8A18-9B70B92FA4AE}"/>
                </a:ext>
              </a:extLst>
            </p:cNvPr>
            <p:cNvSpPr txBox="1"/>
            <p:nvPr/>
          </p:nvSpPr>
          <p:spPr>
            <a:xfrm>
              <a:off x="1593910" y="2382546"/>
              <a:ext cx="557870" cy="307777"/>
            </a:xfrm>
            <a:prstGeom prst="rect">
              <a:avLst/>
            </a:prstGeom>
            <a:noFill/>
          </p:spPr>
          <p:txBody>
            <a:bodyPr wrap="square" rtlCol="0">
              <a:spAutoFit/>
            </a:bodyPr>
            <a:lstStyle/>
            <a:p>
              <a:r>
                <a:rPr lang="en-US" sz="1400" b="1" dirty="0"/>
                <a:t>1880</a:t>
              </a:r>
            </a:p>
          </p:txBody>
        </p:sp>
        <p:sp>
          <p:nvSpPr>
            <p:cNvPr id="19" name="Rectangle 18">
              <a:extLst>
                <a:ext uri="{FF2B5EF4-FFF2-40B4-BE49-F238E27FC236}">
                  <a16:creationId xmlns:a16="http://schemas.microsoft.com/office/drawing/2014/main" id="{163D898A-A301-47F8-969B-CAE653D3F146}"/>
                </a:ext>
              </a:extLst>
            </p:cNvPr>
            <p:cNvSpPr/>
            <p:nvPr/>
          </p:nvSpPr>
          <p:spPr>
            <a:xfrm>
              <a:off x="1096863" y="2913428"/>
              <a:ext cx="1551963" cy="823869"/>
            </a:xfrm>
            <a:prstGeom prst="rect">
              <a:avLst/>
            </a:prstGeom>
            <a:no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000" b="1" i="1" dirty="0">
                  <a:solidFill>
                    <a:schemeClr val="tx1"/>
                  </a:solidFill>
                  <a:latin typeface="Century Gothic" panose="020B0502020202020204" pitchFamily="34" charset="0"/>
                </a:rPr>
                <a:t>Congress adopts plan for two jetties w/$125,000 appropriations</a:t>
              </a:r>
            </a:p>
          </p:txBody>
        </p:sp>
        <p:cxnSp>
          <p:nvCxnSpPr>
            <p:cNvPr id="20" name="Straight Connector 19">
              <a:extLst>
                <a:ext uri="{FF2B5EF4-FFF2-40B4-BE49-F238E27FC236}">
                  <a16:creationId xmlns:a16="http://schemas.microsoft.com/office/drawing/2014/main" id="{D1DC953D-FDD6-4C47-BBDA-9AF99622B7F7}"/>
                </a:ext>
              </a:extLst>
            </p:cNvPr>
            <p:cNvCxnSpPr>
              <a:cxnSpLocks/>
              <a:stCxn id="18" idx="2"/>
              <a:endCxn id="19" idx="0"/>
            </p:cNvCxnSpPr>
            <p:nvPr/>
          </p:nvCxnSpPr>
          <p:spPr>
            <a:xfrm>
              <a:off x="1872845" y="2690323"/>
              <a:ext cx="0" cy="223105"/>
            </a:xfrm>
            <a:prstGeom prst="line">
              <a:avLst/>
            </a:prstGeom>
          </p:spPr>
          <p:style>
            <a:lnRef idx="1">
              <a:schemeClr val="accent6"/>
            </a:lnRef>
            <a:fillRef idx="0">
              <a:schemeClr val="accent6"/>
            </a:fillRef>
            <a:effectRef idx="0">
              <a:schemeClr val="accent6"/>
            </a:effectRef>
            <a:fontRef idx="minor">
              <a:schemeClr val="tx1"/>
            </a:fontRef>
          </p:style>
        </p:cxnSp>
      </p:grpSp>
      <p:grpSp>
        <p:nvGrpSpPr>
          <p:cNvPr id="26" name="Group 25">
            <a:extLst>
              <a:ext uri="{FF2B5EF4-FFF2-40B4-BE49-F238E27FC236}">
                <a16:creationId xmlns:a16="http://schemas.microsoft.com/office/drawing/2014/main" id="{BC5B2721-7B08-4A2D-BF83-CDA806DBEB4C}"/>
              </a:ext>
            </a:extLst>
          </p:cNvPr>
          <p:cNvGrpSpPr/>
          <p:nvPr/>
        </p:nvGrpSpPr>
        <p:grpSpPr>
          <a:xfrm>
            <a:off x="3150895" y="2390425"/>
            <a:ext cx="1551963" cy="1346872"/>
            <a:chOff x="1096863" y="2390425"/>
            <a:chExt cx="1551963" cy="1346872"/>
          </a:xfrm>
        </p:grpSpPr>
        <p:sp>
          <p:nvSpPr>
            <p:cNvPr id="27" name="TextBox 26">
              <a:extLst>
                <a:ext uri="{FF2B5EF4-FFF2-40B4-BE49-F238E27FC236}">
                  <a16:creationId xmlns:a16="http://schemas.microsoft.com/office/drawing/2014/main" id="{5B0F1EAB-0B98-4104-9225-6858E72FFB85}"/>
                </a:ext>
              </a:extLst>
            </p:cNvPr>
            <p:cNvSpPr txBox="1"/>
            <p:nvPr/>
          </p:nvSpPr>
          <p:spPr>
            <a:xfrm>
              <a:off x="1592721" y="2390425"/>
              <a:ext cx="557870" cy="307777"/>
            </a:xfrm>
            <a:prstGeom prst="rect">
              <a:avLst/>
            </a:prstGeom>
            <a:noFill/>
          </p:spPr>
          <p:txBody>
            <a:bodyPr wrap="square" rtlCol="0">
              <a:spAutoFit/>
            </a:bodyPr>
            <a:lstStyle/>
            <a:p>
              <a:r>
                <a:rPr lang="en-US" sz="1400" b="1" dirty="0"/>
                <a:t>1906</a:t>
              </a:r>
            </a:p>
          </p:txBody>
        </p:sp>
        <p:sp>
          <p:nvSpPr>
            <p:cNvPr id="28" name="Rectangle 27">
              <a:extLst>
                <a:ext uri="{FF2B5EF4-FFF2-40B4-BE49-F238E27FC236}">
                  <a16:creationId xmlns:a16="http://schemas.microsoft.com/office/drawing/2014/main" id="{72E4873D-124F-4278-94FA-B3A18336DBDA}"/>
                </a:ext>
              </a:extLst>
            </p:cNvPr>
            <p:cNvSpPr/>
            <p:nvPr/>
          </p:nvSpPr>
          <p:spPr>
            <a:xfrm>
              <a:off x="1096863" y="2913428"/>
              <a:ext cx="1551963" cy="823869"/>
            </a:xfrm>
            <a:prstGeom prst="rect">
              <a:avLst/>
            </a:prstGeom>
            <a:no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000" b="1" i="1" dirty="0">
                  <a:solidFill>
                    <a:schemeClr val="tx1"/>
                  </a:solidFill>
                  <a:latin typeface="Century Gothic" panose="020B0502020202020204" pitchFamily="34" charset="0"/>
                </a:rPr>
                <a:t>Two dredges built (St. Johns &amp; Jacksonville) to deepen the channel</a:t>
              </a:r>
            </a:p>
            <a:p>
              <a:pPr algn="ctr"/>
              <a:r>
                <a:rPr lang="en-US" sz="1000" b="1" i="1" dirty="0">
                  <a:solidFill>
                    <a:schemeClr val="accent2">
                      <a:lumMod val="75000"/>
                    </a:schemeClr>
                  </a:solidFill>
                  <a:latin typeface="Century Gothic" panose="020B0502020202020204" pitchFamily="34" charset="0"/>
                </a:rPr>
                <a:t>24 ft. depth</a:t>
              </a:r>
            </a:p>
          </p:txBody>
        </p:sp>
        <p:cxnSp>
          <p:nvCxnSpPr>
            <p:cNvPr id="29" name="Straight Connector 28">
              <a:extLst>
                <a:ext uri="{FF2B5EF4-FFF2-40B4-BE49-F238E27FC236}">
                  <a16:creationId xmlns:a16="http://schemas.microsoft.com/office/drawing/2014/main" id="{CA1D7AA8-F80B-4E21-99D8-F8F5F6F7B22A}"/>
                </a:ext>
              </a:extLst>
            </p:cNvPr>
            <p:cNvCxnSpPr>
              <a:cxnSpLocks/>
              <a:endCxn id="28" idx="0"/>
            </p:cNvCxnSpPr>
            <p:nvPr/>
          </p:nvCxnSpPr>
          <p:spPr>
            <a:xfrm>
              <a:off x="1864350" y="2690323"/>
              <a:ext cx="8495" cy="223105"/>
            </a:xfrm>
            <a:prstGeom prst="line">
              <a:avLst/>
            </a:prstGeom>
          </p:spPr>
          <p:style>
            <a:lnRef idx="1">
              <a:schemeClr val="accent6"/>
            </a:lnRef>
            <a:fillRef idx="0">
              <a:schemeClr val="accent6"/>
            </a:fillRef>
            <a:effectRef idx="0">
              <a:schemeClr val="accent6"/>
            </a:effectRef>
            <a:fontRef idx="minor">
              <a:schemeClr val="tx1"/>
            </a:fontRef>
          </p:style>
        </p:cxnSp>
      </p:grpSp>
      <p:sp>
        <p:nvSpPr>
          <p:cNvPr id="38" name="TextBox 37">
            <a:extLst>
              <a:ext uri="{FF2B5EF4-FFF2-40B4-BE49-F238E27FC236}">
                <a16:creationId xmlns:a16="http://schemas.microsoft.com/office/drawing/2014/main" id="{02DA7B0E-FCF3-4C5D-9507-1448E2D3110D}"/>
              </a:ext>
            </a:extLst>
          </p:cNvPr>
          <p:cNvSpPr txBox="1"/>
          <p:nvPr/>
        </p:nvSpPr>
        <p:spPr>
          <a:xfrm>
            <a:off x="2002909" y="2389988"/>
            <a:ext cx="557870" cy="307777"/>
          </a:xfrm>
          <a:prstGeom prst="rect">
            <a:avLst/>
          </a:prstGeom>
          <a:noFill/>
        </p:spPr>
        <p:txBody>
          <a:bodyPr wrap="square" rtlCol="0">
            <a:spAutoFit/>
          </a:bodyPr>
          <a:lstStyle/>
          <a:p>
            <a:r>
              <a:rPr lang="en-US" sz="1400" b="1" dirty="0"/>
              <a:t>1895</a:t>
            </a:r>
          </a:p>
        </p:txBody>
      </p:sp>
      <p:sp>
        <p:nvSpPr>
          <p:cNvPr id="39" name="Rectangle 38">
            <a:extLst>
              <a:ext uri="{FF2B5EF4-FFF2-40B4-BE49-F238E27FC236}">
                <a16:creationId xmlns:a16="http://schemas.microsoft.com/office/drawing/2014/main" id="{AB828372-F48F-4A57-9FD1-98C10DC0043A}"/>
              </a:ext>
            </a:extLst>
          </p:cNvPr>
          <p:cNvSpPr/>
          <p:nvPr/>
        </p:nvSpPr>
        <p:spPr>
          <a:xfrm>
            <a:off x="1753297" y="1167717"/>
            <a:ext cx="1050724" cy="1015944"/>
          </a:xfrm>
          <a:prstGeom prst="rect">
            <a:avLst/>
          </a:prstGeom>
          <a:no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000" b="1" i="1" dirty="0">
                <a:solidFill>
                  <a:schemeClr val="tx1"/>
                </a:solidFill>
                <a:latin typeface="Century Gothic" panose="020B0502020202020204" pitchFamily="34" charset="0"/>
              </a:rPr>
              <a:t>Channel Deepened</a:t>
            </a:r>
          </a:p>
          <a:p>
            <a:pPr algn="ctr"/>
            <a:endParaRPr lang="en-US" sz="1000" b="1" i="1" dirty="0">
              <a:solidFill>
                <a:schemeClr val="tx1"/>
              </a:solidFill>
              <a:latin typeface="Century Gothic" panose="020B0502020202020204" pitchFamily="34" charset="0"/>
            </a:endParaRPr>
          </a:p>
          <a:p>
            <a:pPr algn="ctr"/>
            <a:r>
              <a:rPr lang="en-US" sz="1000" b="1" i="1" dirty="0">
                <a:solidFill>
                  <a:schemeClr val="accent2">
                    <a:lumMod val="75000"/>
                  </a:schemeClr>
                </a:solidFill>
                <a:latin typeface="Century Gothic" panose="020B0502020202020204" pitchFamily="34" charset="0"/>
              </a:rPr>
              <a:t>18 ft. depth</a:t>
            </a:r>
          </a:p>
        </p:txBody>
      </p:sp>
      <p:cxnSp>
        <p:nvCxnSpPr>
          <p:cNvPr id="40" name="Straight Connector 39">
            <a:extLst>
              <a:ext uri="{FF2B5EF4-FFF2-40B4-BE49-F238E27FC236}">
                <a16:creationId xmlns:a16="http://schemas.microsoft.com/office/drawing/2014/main" id="{C3D08FCC-1BED-40FD-9224-34EFCCB5B939}"/>
              </a:ext>
            </a:extLst>
          </p:cNvPr>
          <p:cNvCxnSpPr>
            <a:cxnSpLocks/>
            <a:stCxn id="39" idx="2"/>
            <a:endCxn id="38" idx="0"/>
          </p:cNvCxnSpPr>
          <p:nvPr/>
        </p:nvCxnSpPr>
        <p:spPr>
          <a:xfrm>
            <a:off x="2278659" y="2183661"/>
            <a:ext cx="3185" cy="206327"/>
          </a:xfrm>
          <a:prstGeom prst="line">
            <a:avLst/>
          </a:prstGeom>
        </p:spPr>
        <p:style>
          <a:lnRef idx="1">
            <a:schemeClr val="accent6"/>
          </a:lnRef>
          <a:fillRef idx="0">
            <a:schemeClr val="accent6"/>
          </a:fillRef>
          <a:effectRef idx="0">
            <a:schemeClr val="accent6"/>
          </a:effectRef>
          <a:fontRef idx="minor">
            <a:schemeClr val="tx1"/>
          </a:fontRef>
        </p:style>
      </p:cxnSp>
      <p:pic>
        <p:nvPicPr>
          <p:cNvPr id="41" name="Picture 40">
            <a:extLst>
              <a:ext uri="{FF2B5EF4-FFF2-40B4-BE49-F238E27FC236}">
                <a16:creationId xmlns:a16="http://schemas.microsoft.com/office/drawing/2014/main" id="{CC439CC4-C9D7-4FD9-BAF7-D0DBFCFA185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4717" y="66182"/>
            <a:ext cx="709896" cy="927969"/>
          </a:xfrm>
          <a:prstGeom prst="rect">
            <a:avLst/>
          </a:prstGeom>
        </p:spPr>
      </p:pic>
      <p:sp>
        <p:nvSpPr>
          <p:cNvPr id="42" name="TextBox 41">
            <a:extLst>
              <a:ext uri="{FF2B5EF4-FFF2-40B4-BE49-F238E27FC236}">
                <a16:creationId xmlns:a16="http://schemas.microsoft.com/office/drawing/2014/main" id="{57049318-674E-4FF0-9A3B-27B7B0413ADE}"/>
              </a:ext>
            </a:extLst>
          </p:cNvPr>
          <p:cNvSpPr txBox="1"/>
          <p:nvPr/>
        </p:nvSpPr>
        <p:spPr>
          <a:xfrm>
            <a:off x="-2" y="950478"/>
            <a:ext cx="1847675" cy="253916"/>
          </a:xfrm>
          <a:prstGeom prst="rect">
            <a:avLst/>
          </a:prstGeom>
          <a:noFill/>
        </p:spPr>
        <p:txBody>
          <a:bodyPr wrap="square" rtlCol="0">
            <a:spAutoFit/>
          </a:bodyPr>
          <a:lstStyle/>
          <a:p>
            <a:r>
              <a:rPr lang="en-US" sz="1050" dirty="0"/>
              <a:t>Dr. Abel Seymour Baldwin</a:t>
            </a:r>
          </a:p>
        </p:txBody>
      </p:sp>
      <p:grpSp>
        <p:nvGrpSpPr>
          <p:cNvPr id="43" name="Group 42">
            <a:extLst>
              <a:ext uri="{FF2B5EF4-FFF2-40B4-BE49-F238E27FC236}">
                <a16:creationId xmlns:a16="http://schemas.microsoft.com/office/drawing/2014/main" id="{3069CCA7-ECFA-44A9-8E5B-B44D8BF8C3B5}"/>
              </a:ext>
            </a:extLst>
          </p:cNvPr>
          <p:cNvGrpSpPr/>
          <p:nvPr/>
        </p:nvGrpSpPr>
        <p:grpSpPr>
          <a:xfrm>
            <a:off x="4082589" y="1173583"/>
            <a:ext cx="1551963" cy="1516740"/>
            <a:chOff x="83889" y="1173583"/>
            <a:chExt cx="1551963" cy="1516740"/>
          </a:xfrm>
        </p:grpSpPr>
        <p:sp>
          <p:nvSpPr>
            <p:cNvPr id="44" name="TextBox 43">
              <a:extLst>
                <a:ext uri="{FF2B5EF4-FFF2-40B4-BE49-F238E27FC236}">
                  <a16:creationId xmlns:a16="http://schemas.microsoft.com/office/drawing/2014/main" id="{FEFB0B1B-2433-4B75-9C4C-DAD8259BC784}"/>
                </a:ext>
              </a:extLst>
            </p:cNvPr>
            <p:cNvSpPr txBox="1"/>
            <p:nvPr/>
          </p:nvSpPr>
          <p:spPr>
            <a:xfrm>
              <a:off x="576743" y="2382546"/>
              <a:ext cx="557870" cy="307777"/>
            </a:xfrm>
            <a:prstGeom prst="rect">
              <a:avLst/>
            </a:prstGeom>
            <a:noFill/>
          </p:spPr>
          <p:txBody>
            <a:bodyPr wrap="square" rtlCol="0">
              <a:spAutoFit/>
            </a:bodyPr>
            <a:lstStyle/>
            <a:p>
              <a:r>
                <a:rPr lang="en-US" sz="1400" b="1" dirty="0"/>
                <a:t>1916</a:t>
              </a:r>
            </a:p>
          </p:txBody>
        </p:sp>
        <p:sp>
          <p:nvSpPr>
            <p:cNvPr id="45" name="Rectangle 44">
              <a:extLst>
                <a:ext uri="{FF2B5EF4-FFF2-40B4-BE49-F238E27FC236}">
                  <a16:creationId xmlns:a16="http://schemas.microsoft.com/office/drawing/2014/main" id="{320E4472-62B4-4E1E-8494-835A9B4E76B7}"/>
                </a:ext>
              </a:extLst>
            </p:cNvPr>
            <p:cNvSpPr/>
            <p:nvPr/>
          </p:nvSpPr>
          <p:spPr>
            <a:xfrm>
              <a:off x="83889" y="1173583"/>
              <a:ext cx="1551963" cy="1015944"/>
            </a:xfrm>
            <a:prstGeom prst="rect">
              <a:avLst/>
            </a:prstGeom>
            <a:no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000" b="1" i="1" dirty="0">
                  <a:solidFill>
                    <a:schemeClr val="tx1"/>
                  </a:solidFill>
                  <a:latin typeface="Century Gothic" panose="020B0502020202020204" pitchFamily="34" charset="0"/>
                </a:rPr>
                <a:t>Channel Deepened</a:t>
              </a:r>
            </a:p>
            <a:p>
              <a:pPr algn="ctr"/>
              <a:endParaRPr lang="en-US" sz="1000" b="1" i="1" dirty="0">
                <a:solidFill>
                  <a:schemeClr val="tx1"/>
                </a:solidFill>
                <a:latin typeface="Century Gothic" panose="020B0502020202020204" pitchFamily="34" charset="0"/>
              </a:endParaRPr>
            </a:p>
            <a:p>
              <a:pPr algn="ctr"/>
              <a:r>
                <a:rPr lang="en-US" sz="1000" b="1" i="1" dirty="0">
                  <a:solidFill>
                    <a:schemeClr val="accent2">
                      <a:lumMod val="75000"/>
                    </a:schemeClr>
                  </a:solidFill>
                  <a:latin typeface="Century Gothic" panose="020B0502020202020204" pitchFamily="34" charset="0"/>
                </a:rPr>
                <a:t>30 ft. depth</a:t>
              </a:r>
            </a:p>
          </p:txBody>
        </p:sp>
        <p:cxnSp>
          <p:nvCxnSpPr>
            <p:cNvPr id="46" name="Straight Connector 45">
              <a:extLst>
                <a:ext uri="{FF2B5EF4-FFF2-40B4-BE49-F238E27FC236}">
                  <a16:creationId xmlns:a16="http://schemas.microsoft.com/office/drawing/2014/main" id="{62020805-7288-4381-B072-C8E557A87EA6}"/>
                </a:ext>
              </a:extLst>
            </p:cNvPr>
            <p:cNvCxnSpPr>
              <a:cxnSpLocks/>
              <a:stCxn id="45" idx="2"/>
              <a:endCxn id="44" idx="0"/>
            </p:cNvCxnSpPr>
            <p:nvPr/>
          </p:nvCxnSpPr>
          <p:spPr>
            <a:xfrm flipH="1">
              <a:off x="855678" y="2189527"/>
              <a:ext cx="4193" cy="193019"/>
            </a:xfrm>
            <a:prstGeom prst="line">
              <a:avLst/>
            </a:prstGeom>
          </p:spPr>
          <p:style>
            <a:lnRef idx="1">
              <a:schemeClr val="accent6"/>
            </a:lnRef>
            <a:fillRef idx="0">
              <a:schemeClr val="accent6"/>
            </a:fillRef>
            <a:effectRef idx="0">
              <a:schemeClr val="accent6"/>
            </a:effectRef>
            <a:fontRef idx="minor">
              <a:schemeClr val="tx1"/>
            </a:fontRef>
          </p:style>
        </p:cxnSp>
      </p:grpSp>
      <p:grpSp>
        <p:nvGrpSpPr>
          <p:cNvPr id="47" name="Group 46">
            <a:extLst>
              <a:ext uri="{FF2B5EF4-FFF2-40B4-BE49-F238E27FC236}">
                <a16:creationId xmlns:a16="http://schemas.microsoft.com/office/drawing/2014/main" id="{02EFC440-CB32-43EA-8933-7C4405FF2545}"/>
              </a:ext>
            </a:extLst>
          </p:cNvPr>
          <p:cNvGrpSpPr/>
          <p:nvPr/>
        </p:nvGrpSpPr>
        <p:grpSpPr>
          <a:xfrm>
            <a:off x="4945580" y="2398375"/>
            <a:ext cx="1551963" cy="1338922"/>
            <a:chOff x="1357365" y="2398375"/>
            <a:chExt cx="1551963" cy="1338922"/>
          </a:xfrm>
        </p:grpSpPr>
        <p:sp>
          <p:nvSpPr>
            <p:cNvPr id="48" name="TextBox 47">
              <a:extLst>
                <a:ext uri="{FF2B5EF4-FFF2-40B4-BE49-F238E27FC236}">
                  <a16:creationId xmlns:a16="http://schemas.microsoft.com/office/drawing/2014/main" id="{85862732-3131-4288-8BB6-CFD70EA23ECC}"/>
                </a:ext>
              </a:extLst>
            </p:cNvPr>
            <p:cNvSpPr txBox="1"/>
            <p:nvPr/>
          </p:nvSpPr>
          <p:spPr>
            <a:xfrm>
              <a:off x="1863833" y="2398375"/>
              <a:ext cx="557870" cy="307777"/>
            </a:xfrm>
            <a:prstGeom prst="rect">
              <a:avLst/>
            </a:prstGeom>
            <a:noFill/>
          </p:spPr>
          <p:txBody>
            <a:bodyPr wrap="square" rtlCol="0">
              <a:spAutoFit/>
            </a:bodyPr>
            <a:lstStyle/>
            <a:p>
              <a:r>
                <a:rPr lang="en-US" sz="1400" b="1" dirty="0"/>
                <a:t>1951</a:t>
              </a:r>
            </a:p>
          </p:txBody>
        </p:sp>
        <p:sp>
          <p:nvSpPr>
            <p:cNvPr id="49" name="Rectangle 48">
              <a:extLst>
                <a:ext uri="{FF2B5EF4-FFF2-40B4-BE49-F238E27FC236}">
                  <a16:creationId xmlns:a16="http://schemas.microsoft.com/office/drawing/2014/main" id="{14E45DC1-1D86-4A11-B588-825F67BB32B2}"/>
                </a:ext>
              </a:extLst>
            </p:cNvPr>
            <p:cNvSpPr/>
            <p:nvPr/>
          </p:nvSpPr>
          <p:spPr>
            <a:xfrm>
              <a:off x="1357365" y="2913428"/>
              <a:ext cx="1551963" cy="823869"/>
            </a:xfrm>
            <a:prstGeom prst="rect">
              <a:avLst/>
            </a:prstGeom>
            <a:no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000" b="1" i="1" dirty="0">
                  <a:solidFill>
                    <a:schemeClr val="tx1"/>
                  </a:solidFill>
                  <a:latin typeface="Century Gothic" panose="020B0502020202020204" pitchFamily="34" charset="0"/>
                </a:rPr>
                <a:t>Channel Deepened, </a:t>
              </a:r>
              <a:r>
                <a:rPr lang="en-US" sz="1000" b="1" i="1" dirty="0">
                  <a:solidFill>
                    <a:schemeClr val="accent2">
                      <a:lumMod val="75000"/>
                    </a:schemeClr>
                  </a:solidFill>
                  <a:latin typeface="Century Gothic" panose="020B0502020202020204" pitchFamily="34" charset="0"/>
                </a:rPr>
                <a:t>Fulton Cut</a:t>
              </a:r>
              <a:r>
                <a:rPr lang="en-US" sz="1000" b="1" i="1" dirty="0">
                  <a:solidFill>
                    <a:schemeClr val="tx1"/>
                  </a:solidFill>
                  <a:latin typeface="Century Gothic" panose="020B0502020202020204" pitchFamily="34" charset="0"/>
                </a:rPr>
                <a:t>, Training Walls, Revetments</a:t>
              </a:r>
            </a:p>
            <a:p>
              <a:pPr algn="ctr"/>
              <a:r>
                <a:rPr lang="en-US" sz="1000" b="1" i="1" dirty="0">
                  <a:solidFill>
                    <a:schemeClr val="accent2">
                      <a:lumMod val="75000"/>
                    </a:schemeClr>
                  </a:solidFill>
                  <a:latin typeface="Century Gothic" panose="020B0502020202020204" pitchFamily="34" charset="0"/>
                </a:rPr>
                <a:t>34 ft. depth</a:t>
              </a:r>
            </a:p>
          </p:txBody>
        </p:sp>
        <p:cxnSp>
          <p:nvCxnSpPr>
            <p:cNvPr id="50" name="Straight Connector 49">
              <a:extLst>
                <a:ext uri="{FF2B5EF4-FFF2-40B4-BE49-F238E27FC236}">
                  <a16:creationId xmlns:a16="http://schemas.microsoft.com/office/drawing/2014/main" id="{93334087-9737-4E5D-960C-4246B88EE3AE}"/>
                </a:ext>
              </a:extLst>
            </p:cNvPr>
            <p:cNvCxnSpPr>
              <a:cxnSpLocks/>
              <a:endCxn id="49" idx="0"/>
            </p:cNvCxnSpPr>
            <p:nvPr/>
          </p:nvCxnSpPr>
          <p:spPr>
            <a:xfrm>
              <a:off x="2133346" y="2683991"/>
              <a:ext cx="1" cy="229437"/>
            </a:xfrm>
            <a:prstGeom prst="line">
              <a:avLst/>
            </a:prstGeom>
          </p:spPr>
          <p:style>
            <a:lnRef idx="1">
              <a:schemeClr val="accent6"/>
            </a:lnRef>
            <a:fillRef idx="0">
              <a:schemeClr val="accent6"/>
            </a:fillRef>
            <a:effectRef idx="0">
              <a:schemeClr val="accent6"/>
            </a:effectRef>
            <a:fontRef idx="minor">
              <a:schemeClr val="tx1"/>
            </a:fontRef>
          </p:style>
        </p:cxnSp>
      </p:grpSp>
      <p:grpSp>
        <p:nvGrpSpPr>
          <p:cNvPr id="51" name="Group 50">
            <a:extLst>
              <a:ext uri="{FF2B5EF4-FFF2-40B4-BE49-F238E27FC236}">
                <a16:creationId xmlns:a16="http://schemas.microsoft.com/office/drawing/2014/main" id="{CDA6257F-14F7-41C0-A4D2-3B56213F80F9}"/>
              </a:ext>
            </a:extLst>
          </p:cNvPr>
          <p:cNvGrpSpPr/>
          <p:nvPr/>
        </p:nvGrpSpPr>
        <p:grpSpPr>
          <a:xfrm>
            <a:off x="5907607" y="1173583"/>
            <a:ext cx="1551963" cy="1510409"/>
            <a:chOff x="79696" y="1166462"/>
            <a:chExt cx="1551963" cy="1510409"/>
          </a:xfrm>
        </p:grpSpPr>
        <p:sp>
          <p:nvSpPr>
            <p:cNvPr id="52" name="TextBox 51">
              <a:extLst>
                <a:ext uri="{FF2B5EF4-FFF2-40B4-BE49-F238E27FC236}">
                  <a16:creationId xmlns:a16="http://schemas.microsoft.com/office/drawing/2014/main" id="{E9943197-383E-488C-BB66-72ED6FA35A3B}"/>
                </a:ext>
              </a:extLst>
            </p:cNvPr>
            <p:cNvSpPr txBox="1"/>
            <p:nvPr/>
          </p:nvSpPr>
          <p:spPr>
            <a:xfrm>
              <a:off x="575242" y="2369094"/>
              <a:ext cx="557870" cy="307777"/>
            </a:xfrm>
            <a:prstGeom prst="rect">
              <a:avLst/>
            </a:prstGeom>
            <a:noFill/>
          </p:spPr>
          <p:txBody>
            <a:bodyPr wrap="square" rtlCol="0">
              <a:spAutoFit/>
            </a:bodyPr>
            <a:lstStyle/>
            <a:p>
              <a:r>
                <a:rPr lang="en-US" sz="1400" b="1" dirty="0"/>
                <a:t>1978</a:t>
              </a:r>
            </a:p>
          </p:txBody>
        </p:sp>
        <p:sp>
          <p:nvSpPr>
            <p:cNvPr id="53" name="Rectangle 52">
              <a:extLst>
                <a:ext uri="{FF2B5EF4-FFF2-40B4-BE49-F238E27FC236}">
                  <a16:creationId xmlns:a16="http://schemas.microsoft.com/office/drawing/2014/main" id="{EA18100E-12F8-4223-94F1-D9A757BBCE2E}"/>
                </a:ext>
              </a:extLst>
            </p:cNvPr>
            <p:cNvSpPr/>
            <p:nvPr/>
          </p:nvSpPr>
          <p:spPr>
            <a:xfrm>
              <a:off x="79696" y="1166462"/>
              <a:ext cx="1551963" cy="1015944"/>
            </a:xfrm>
            <a:prstGeom prst="rect">
              <a:avLst/>
            </a:prstGeom>
            <a:no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000" b="1" i="1" dirty="0">
                  <a:solidFill>
                    <a:schemeClr val="tx1"/>
                  </a:solidFill>
                  <a:latin typeface="Century Gothic" panose="020B0502020202020204" pitchFamily="34" charset="0"/>
                </a:rPr>
                <a:t>Channel Deepened</a:t>
              </a:r>
            </a:p>
            <a:p>
              <a:pPr algn="ctr"/>
              <a:endParaRPr lang="en-US" sz="1000" b="1" i="1" dirty="0">
                <a:solidFill>
                  <a:schemeClr val="tx1"/>
                </a:solidFill>
                <a:latin typeface="Century Gothic" panose="020B0502020202020204" pitchFamily="34" charset="0"/>
              </a:endParaRPr>
            </a:p>
            <a:p>
              <a:pPr algn="ctr"/>
              <a:r>
                <a:rPr lang="en-US" sz="1000" b="1" i="1" dirty="0">
                  <a:solidFill>
                    <a:schemeClr val="accent2">
                      <a:lumMod val="75000"/>
                    </a:schemeClr>
                  </a:solidFill>
                  <a:latin typeface="Century Gothic" panose="020B0502020202020204" pitchFamily="34" charset="0"/>
                </a:rPr>
                <a:t>38 ft. depth</a:t>
              </a:r>
            </a:p>
          </p:txBody>
        </p:sp>
        <p:cxnSp>
          <p:nvCxnSpPr>
            <p:cNvPr id="54" name="Straight Connector 53">
              <a:extLst>
                <a:ext uri="{FF2B5EF4-FFF2-40B4-BE49-F238E27FC236}">
                  <a16:creationId xmlns:a16="http://schemas.microsoft.com/office/drawing/2014/main" id="{70799CEB-BD0D-4704-AB7B-D47E9921D672}"/>
                </a:ext>
              </a:extLst>
            </p:cNvPr>
            <p:cNvCxnSpPr>
              <a:cxnSpLocks/>
              <a:stCxn id="53" idx="2"/>
              <a:endCxn id="52" idx="0"/>
            </p:cNvCxnSpPr>
            <p:nvPr/>
          </p:nvCxnSpPr>
          <p:spPr>
            <a:xfrm flipH="1">
              <a:off x="854177" y="2189527"/>
              <a:ext cx="1501" cy="186688"/>
            </a:xfrm>
            <a:prstGeom prst="line">
              <a:avLst/>
            </a:prstGeom>
          </p:spPr>
          <p:style>
            <a:lnRef idx="1">
              <a:schemeClr val="accent6"/>
            </a:lnRef>
            <a:fillRef idx="0">
              <a:schemeClr val="accent6"/>
            </a:fillRef>
            <a:effectRef idx="0">
              <a:schemeClr val="accent6"/>
            </a:effectRef>
            <a:fontRef idx="minor">
              <a:schemeClr val="tx1"/>
            </a:fontRef>
          </p:style>
        </p:cxnSp>
      </p:grpSp>
      <p:grpSp>
        <p:nvGrpSpPr>
          <p:cNvPr id="55" name="Group 54">
            <a:extLst>
              <a:ext uri="{FF2B5EF4-FFF2-40B4-BE49-F238E27FC236}">
                <a16:creationId xmlns:a16="http://schemas.microsoft.com/office/drawing/2014/main" id="{9D27A97E-5664-49F7-A0BE-3F9CCFB3C43E}"/>
              </a:ext>
            </a:extLst>
          </p:cNvPr>
          <p:cNvGrpSpPr/>
          <p:nvPr/>
        </p:nvGrpSpPr>
        <p:grpSpPr>
          <a:xfrm>
            <a:off x="7239170" y="2389667"/>
            <a:ext cx="1551963" cy="1354751"/>
            <a:chOff x="1096863" y="2382546"/>
            <a:chExt cx="1551963" cy="1354751"/>
          </a:xfrm>
        </p:grpSpPr>
        <p:sp>
          <p:nvSpPr>
            <p:cNvPr id="56" name="TextBox 55">
              <a:extLst>
                <a:ext uri="{FF2B5EF4-FFF2-40B4-BE49-F238E27FC236}">
                  <a16:creationId xmlns:a16="http://schemas.microsoft.com/office/drawing/2014/main" id="{4305704D-73CD-44A9-94C9-B6813878F926}"/>
                </a:ext>
              </a:extLst>
            </p:cNvPr>
            <p:cNvSpPr txBox="1"/>
            <p:nvPr/>
          </p:nvSpPr>
          <p:spPr>
            <a:xfrm>
              <a:off x="1593910" y="2382546"/>
              <a:ext cx="557870" cy="307777"/>
            </a:xfrm>
            <a:prstGeom prst="rect">
              <a:avLst/>
            </a:prstGeom>
            <a:noFill/>
          </p:spPr>
          <p:txBody>
            <a:bodyPr wrap="square" rtlCol="0">
              <a:spAutoFit/>
            </a:bodyPr>
            <a:lstStyle/>
            <a:p>
              <a:r>
                <a:rPr lang="en-US" sz="1400" b="1" dirty="0"/>
                <a:t>2003</a:t>
              </a:r>
            </a:p>
          </p:txBody>
        </p:sp>
        <p:sp>
          <p:nvSpPr>
            <p:cNvPr id="57" name="Rectangle 56">
              <a:extLst>
                <a:ext uri="{FF2B5EF4-FFF2-40B4-BE49-F238E27FC236}">
                  <a16:creationId xmlns:a16="http://schemas.microsoft.com/office/drawing/2014/main" id="{733964AA-4D3C-410F-85CD-892AF8029D6F}"/>
                </a:ext>
              </a:extLst>
            </p:cNvPr>
            <p:cNvSpPr/>
            <p:nvPr/>
          </p:nvSpPr>
          <p:spPr>
            <a:xfrm>
              <a:off x="1096863" y="2913428"/>
              <a:ext cx="1551963" cy="823869"/>
            </a:xfrm>
            <a:prstGeom prst="rect">
              <a:avLst/>
            </a:prstGeom>
            <a:no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000" b="1" i="1" dirty="0">
                  <a:solidFill>
                    <a:schemeClr val="tx1"/>
                  </a:solidFill>
                  <a:latin typeface="Century Gothic" panose="020B0502020202020204" pitchFamily="34" charset="0"/>
                </a:rPr>
                <a:t>Channel Deepened, River Miles 0-14.7</a:t>
              </a:r>
            </a:p>
            <a:p>
              <a:pPr algn="ctr"/>
              <a:r>
                <a:rPr lang="en-US" sz="1000" b="1" i="1" dirty="0">
                  <a:solidFill>
                    <a:schemeClr val="accent2">
                      <a:lumMod val="75000"/>
                    </a:schemeClr>
                  </a:solidFill>
                  <a:latin typeface="Century Gothic" panose="020B0502020202020204" pitchFamily="34" charset="0"/>
                </a:rPr>
                <a:t>40 ft. depth</a:t>
              </a:r>
            </a:p>
          </p:txBody>
        </p:sp>
        <p:cxnSp>
          <p:nvCxnSpPr>
            <p:cNvPr id="58" name="Straight Connector 57">
              <a:extLst>
                <a:ext uri="{FF2B5EF4-FFF2-40B4-BE49-F238E27FC236}">
                  <a16:creationId xmlns:a16="http://schemas.microsoft.com/office/drawing/2014/main" id="{43AC97EC-EB18-4850-8845-BE7AE2EE9842}"/>
                </a:ext>
              </a:extLst>
            </p:cNvPr>
            <p:cNvCxnSpPr>
              <a:cxnSpLocks/>
              <a:stCxn id="56" idx="2"/>
              <a:endCxn id="57" idx="0"/>
            </p:cNvCxnSpPr>
            <p:nvPr/>
          </p:nvCxnSpPr>
          <p:spPr>
            <a:xfrm>
              <a:off x="1872845" y="2690323"/>
              <a:ext cx="0" cy="223105"/>
            </a:xfrm>
            <a:prstGeom prst="line">
              <a:avLst/>
            </a:prstGeom>
          </p:spPr>
          <p:style>
            <a:lnRef idx="1">
              <a:schemeClr val="accent6"/>
            </a:lnRef>
            <a:fillRef idx="0">
              <a:schemeClr val="accent6"/>
            </a:fillRef>
            <a:effectRef idx="0">
              <a:schemeClr val="accent6"/>
            </a:effectRef>
            <a:fontRef idx="minor">
              <a:schemeClr val="tx1"/>
            </a:fontRef>
          </p:style>
        </p:cxnSp>
      </p:grpSp>
      <p:grpSp>
        <p:nvGrpSpPr>
          <p:cNvPr id="59" name="Group 58">
            <a:extLst>
              <a:ext uri="{FF2B5EF4-FFF2-40B4-BE49-F238E27FC236}">
                <a16:creationId xmlns:a16="http://schemas.microsoft.com/office/drawing/2014/main" id="{A5EE7793-7339-40FB-BFDF-CCD1E7297ECD}"/>
              </a:ext>
            </a:extLst>
          </p:cNvPr>
          <p:cNvGrpSpPr/>
          <p:nvPr/>
        </p:nvGrpSpPr>
        <p:grpSpPr>
          <a:xfrm>
            <a:off x="7964642" y="1180704"/>
            <a:ext cx="1551963" cy="1516740"/>
            <a:chOff x="83889" y="1173583"/>
            <a:chExt cx="1551963" cy="1516740"/>
          </a:xfrm>
        </p:grpSpPr>
        <p:sp>
          <p:nvSpPr>
            <p:cNvPr id="60" name="TextBox 59">
              <a:extLst>
                <a:ext uri="{FF2B5EF4-FFF2-40B4-BE49-F238E27FC236}">
                  <a16:creationId xmlns:a16="http://schemas.microsoft.com/office/drawing/2014/main" id="{BAF2D0FD-0D3E-4956-A197-72467FF4474F}"/>
                </a:ext>
              </a:extLst>
            </p:cNvPr>
            <p:cNvSpPr txBox="1"/>
            <p:nvPr/>
          </p:nvSpPr>
          <p:spPr>
            <a:xfrm>
              <a:off x="576743" y="2382546"/>
              <a:ext cx="557870" cy="307777"/>
            </a:xfrm>
            <a:prstGeom prst="rect">
              <a:avLst/>
            </a:prstGeom>
            <a:noFill/>
          </p:spPr>
          <p:txBody>
            <a:bodyPr wrap="square" rtlCol="0">
              <a:spAutoFit/>
            </a:bodyPr>
            <a:lstStyle/>
            <a:p>
              <a:r>
                <a:rPr lang="en-US" sz="1400" b="1" dirty="0"/>
                <a:t>2010</a:t>
              </a:r>
            </a:p>
          </p:txBody>
        </p:sp>
        <p:sp>
          <p:nvSpPr>
            <p:cNvPr id="61" name="Rectangle 60">
              <a:extLst>
                <a:ext uri="{FF2B5EF4-FFF2-40B4-BE49-F238E27FC236}">
                  <a16:creationId xmlns:a16="http://schemas.microsoft.com/office/drawing/2014/main" id="{C9965927-4C11-4CE7-AC7E-BAB8B3FD0D2A}"/>
                </a:ext>
              </a:extLst>
            </p:cNvPr>
            <p:cNvSpPr/>
            <p:nvPr/>
          </p:nvSpPr>
          <p:spPr>
            <a:xfrm>
              <a:off x="83889" y="1173583"/>
              <a:ext cx="1551963" cy="1015944"/>
            </a:xfrm>
            <a:prstGeom prst="rect">
              <a:avLst/>
            </a:prstGeom>
            <a:no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000" b="1" i="1" dirty="0">
                  <a:solidFill>
                    <a:schemeClr val="tx1"/>
                  </a:solidFill>
                  <a:latin typeface="Century Gothic" panose="020B0502020202020204" pitchFamily="34" charset="0"/>
                </a:rPr>
                <a:t>Channel Deepened River Miles 14.7-20</a:t>
              </a:r>
            </a:p>
            <a:p>
              <a:pPr algn="ctr"/>
              <a:endParaRPr lang="en-US" sz="1000" b="1" i="1" dirty="0">
                <a:solidFill>
                  <a:schemeClr val="tx1"/>
                </a:solidFill>
                <a:latin typeface="Century Gothic" panose="020B0502020202020204" pitchFamily="34" charset="0"/>
              </a:endParaRPr>
            </a:p>
            <a:p>
              <a:pPr algn="ctr"/>
              <a:r>
                <a:rPr lang="en-US" sz="1000" b="1" i="1" dirty="0">
                  <a:solidFill>
                    <a:schemeClr val="accent2">
                      <a:lumMod val="75000"/>
                    </a:schemeClr>
                  </a:solidFill>
                  <a:latin typeface="Century Gothic" panose="020B0502020202020204" pitchFamily="34" charset="0"/>
                </a:rPr>
                <a:t>40 ft. depth</a:t>
              </a:r>
            </a:p>
          </p:txBody>
        </p:sp>
        <p:cxnSp>
          <p:nvCxnSpPr>
            <p:cNvPr id="62" name="Straight Connector 61">
              <a:extLst>
                <a:ext uri="{FF2B5EF4-FFF2-40B4-BE49-F238E27FC236}">
                  <a16:creationId xmlns:a16="http://schemas.microsoft.com/office/drawing/2014/main" id="{AE857D24-04AD-4BED-80E9-C6B126F8FBAA}"/>
                </a:ext>
              </a:extLst>
            </p:cNvPr>
            <p:cNvCxnSpPr>
              <a:cxnSpLocks/>
              <a:stCxn id="61" idx="2"/>
              <a:endCxn id="60" idx="0"/>
            </p:cNvCxnSpPr>
            <p:nvPr/>
          </p:nvCxnSpPr>
          <p:spPr>
            <a:xfrm flipH="1">
              <a:off x="855678" y="2189527"/>
              <a:ext cx="4193" cy="193019"/>
            </a:xfrm>
            <a:prstGeom prst="line">
              <a:avLst/>
            </a:prstGeom>
          </p:spPr>
          <p:style>
            <a:lnRef idx="1">
              <a:schemeClr val="accent6"/>
            </a:lnRef>
            <a:fillRef idx="0">
              <a:schemeClr val="accent6"/>
            </a:fillRef>
            <a:effectRef idx="0">
              <a:schemeClr val="accent6"/>
            </a:effectRef>
            <a:fontRef idx="minor">
              <a:schemeClr val="tx1"/>
            </a:fontRef>
          </p:style>
        </p:cxnSp>
      </p:grpSp>
      <p:grpSp>
        <p:nvGrpSpPr>
          <p:cNvPr id="63" name="Group 62">
            <a:extLst>
              <a:ext uri="{FF2B5EF4-FFF2-40B4-BE49-F238E27FC236}">
                <a16:creationId xmlns:a16="http://schemas.microsoft.com/office/drawing/2014/main" id="{E5F3F10E-6662-43BD-BA69-7E1B7EC90E1D}"/>
              </a:ext>
            </a:extLst>
          </p:cNvPr>
          <p:cNvGrpSpPr/>
          <p:nvPr/>
        </p:nvGrpSpPr>
        <p:grpSpPr>
          <a:xfrm>
            <a:off x="9860381" y="2401858"/>
            <a:ext cx="1551963" cy="1354751"/>
            <a:chOff x="1096863" y="2382546"/>
            <a:chExt cx="1551963" cy="1354751"/>
          </a:xfrm>
        </p:grpSpPr>
        <p:sp>
          <p:nvSpPr>
            <p:cNvPr id="64" name="TextBox 63">
              <a:extLst>
                <a:ext uri="{FF2B5EF4-FFF2-40B4-BE49-F238E27FC236}">
                  <a16:creationId xmlns:a16="http://schemas.microsoft.com/office/drawing/2014/main" id="{83991063-DFBD-4670-838B-D39278713A84}"/>
                </a:ext>
              </a:extLst>
            </p:cNvPr>
            <p:cNvSpPr txBox="1"/>
            <p:nvPr/>
          </p:nvSpPr>
          <p:spPr>
            <a:xfrm>
              <a:off x="1593910" y="2382546"/>
              <a:ext cx="557870" cy="307777"/>
            </a:xfrm>
            <a:prstGeom prst="rect">
              <a:avLst/>
            </a:prstGeom>
            <a:noFill/>
          </p:spPr>
          <p:txBody>
            <a:bodyPr wrap="square" rtlCol="0">
              <a:spAutoFit/>
            </a:bodyPr>
            <a:lstStyle/>
            <a:p>
              <a:r>
                <a:rPr lang="en-US" sz="1400" b="1" dirty="0"/>
                <a:t>2021</a:t>
              </a:r>
            </a:p>
          </p:txBody>
        </p:sp>
        <p:sp>
          <p:nvSpPr>
            <p:cNvPr id="65" name="Rectangle 64">
              <a:extLst>
                <a:ext uri="{FF2B5EF4-FFF2-40B4-BE49-F238E27FC236}">
                  <a16:creationId xmlns:a16="http://schemas.microsoft.com/office/drawing/2014/main" id="{FC574CBA-4489-4B49-A9EB-6245F2A81A8C}"/>
                </a:ext>
              </a:extLst>
            </p:cNvPr>
            <p:cNvSpPr/>
            <p:nvPr/>
          </p:nvSpPr>
          <p:spPr>
            <a:xfrm>
              <a:off x="1096863" y="2913428"/>
              <a:ext cx="1551963" cy="823869"/>
            </a:xfrm>
            <a:prstGeom prst="rect">
              <a:avLst/>
            </a:prstGeom>
            <a:no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000" b="1" i="1" dirty="0">
                  <a:solidFill>
                    <a:schemeClr val="tx1"/>
                  </a:solidFill>
                  <a:latin typeface="Century Gothic" panose="020B0502020202020204" pitchFamily="34" charset="0"/>
                </a:rPr>
                <a:t>Channel Deepened, River Miles 0-11</a:t>
              </a:r>
            </a:p>
            <a:p>
              <a:pPr algn="ctr"/>
              <a:r>
                <a:rPr lang="en-US" sz="1000" b="1" i="1" dirty="0">
                  <a:solidFill>
                    <a:schemeClr val="accent2">
                      <a:lumMod val="75000"/>
                    </a:schemeClr>
                  </a:solidFill>
                  <a:latin typeface="Century Gothic" panose="020B0502020202020204" pitchFamily="34" charset="0"/>
                </a:rPr>
                <a:t>47 ft. depth</a:t>
              </a:r>
            </a:p>
          </p:txBody>
        </p:sp>
        <p:cxnSp>
          <p:nvCxnSpPr>
            <p:cNvPr id="66" name="Straight Connector 65">
              <a:extLst>
                <a:ext uri="{FF2B5EF4-FFF2-40B4-BE49-F238E27FC236}">
                  <a16:creationId xmlns:a16="http://schemas.microsoft.com/office/drawing/2014/main" id="{600D75F6-2BA1-42E4-B015-333177FC406F}"/>
                </a:ext>
              </a:extLst>
            </p:cNvPr>
            <p:cNvCxnSpPr>
              <a:cxnSpLocks/>
              <a:stCxn id="64" idx="2"/>
              <a:endCxn id="65" idx="0"/>
            </p:cNvCxnSpPr>
            <p:nvPr/>
          </p:nvCxnSpPr>
          <p:spPr>
            <a:xfrm>
              <a:off x="1872845" y="2690323"/>
              <a:ext cx="0" cy="223105"/>
            </a:xfrm>
            <a:prstGeom prst="line">
              <a:avLst/>
            </a:prstGeom>
          </p:spPr>
          <p:style>
            <a:lnRef idx="1">
              <a:schemeClr val="accent6"/>
            </a:lnRef>
            <a:fillRef idx="0">
              <a:schemeClr val="accent6"/>
            </a:fillRef>
            <a:effectRef idx="0">
              <a:schemeClr val="accent6"/>
            </a:effectRef>
            <a:fontRef idx="minor">
              <a:schemeClr val="tx1"/>
            </a:fontRef>
          </p:style>
        </p:cxnSp>
      </p:grpSp>
      <p:sp>
        <p:nvSpPr>
          <p:cNvPr id="67" name="Rectangle 66">
            <a:extLst>
              <a:ext uri="{FF2B5EF4-FFF2-40B4-BE49-F238E27FC236}">
                <a16:creationId xmlns:a16="http://schemas.microsoft.com/office/drawing/2014/main" id="{F3468C3B-DF85-494D-B019-BFFF11CF493D}"/>
              </a:ext>
            </a:extLst>
          </p:cNvPr>
          <p:cNvSpPr/>
          <p:nvPr/>
        </p:nvSpPr>
        <p:spPr>
          <a:xfrm>
            <a:off x="1519237" y="694960"/>
            <a:ext cx="9153525" cy="90887"/>
          </a:xfrm>
          <a:prstGeom prst="rect">
            <a:avLst/>
          </a:prstGeom>
          <a:solidFill>
            <a:schemeClr val="tx2">
              <a:lumMod val="60000"/>
              <a:lumOff val="4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68" name="TextBox 67">
            <a:extLst>
              <a:ext uri="{FF2B5EF4-FFF2-40B4-BE49-F238E27FC236}">
                <a16:creationId xmlns:a16="http://schemas.microsoft.com/office/drawing/2014/main" id="{C0213CDD-C0C3-4425-A281-488F537BD007}"/>
              </a:ext>
            </a:extLst>
          </p:cNvPr>
          <p:cNvSpPr txBox="1"/>
          <p:nvPr/>
        </p:nvSpPr>
        <p:spPr>
          <a:xfrm>
            <a:off x="3038494" y="2383336"/>
            <a:ext cx="557870" cy="307777"/>
          </a:xfrm>
          <a:prstGeom prst="rect">
            <a:avLst/>
          </a:prstGeom>
          <a:noFill/>
        </p:spPr>
        <p:txBody>
          <a:bodyPr wrap="square" rtlCol="0">
            <a:spAutoFit/>
          </a:bodyPr>
          <a:lstStyle/>
          <a:p>
            <a:r>
              <a:rPr lang="en-US" sz="1400" b="1" dirty="0"/>
              <a:t>1904</a:t>
            </a:r>
          </a:p>
        </p:txBody>
      </p:sp>
      <p:sp>
        <p:nvSpPr>
          <p:cNvPr id="74" name="Rectangle 73">
            <a:extLst>
              <a:ext uri="{FF2B5EF4-FFF2-40B4-BE49-F238E27FC236}">
                <a16:creationId xmlns:a16="http://schemas.microsoft.com/office/drawing/2014/main" id="{2A710587-B559-4152-ABBC-20C24071A947}"/>
              </a:ext>
            </a:extLst>
          </p:cNvPr>
          <p:cNvSpPr/>
          <p:nvPr/>
        </p:nvSpPr>
        <p:spPr>
          <a:xfrm>
            <a:off x="2863257" y="1173583"/>
            <a:ext cx="1050724" cy="1015944"/>
          </a:xfrm>
          <a:prstGeom prst="rect">
            <a:avLst/>
          </a:prstGeom>
          <a:no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000" b="1" i="1" dirty="0">
                <a:solidFill>
                  <a:schemeClr val="tx1"/>
                </a:solidFill>
                <a:latin typeface="Century Gothic" panose="020B0502020202020204" pitchFamily="34" charset="0"/>
              </a:rPr>
              <a:t>North and South Jetties Completed</a:t>
            </a:r>
          </a:p>
          <a:p>
            <a:pPr algn="ctr"/>
            <a:endParaRPr lang="en-US" sz="1000" b="1" i="1" dirty="0">
              <a:solidFill>
                <a:schemeClr val="tx1"/>
              </a:solidFill>
              <a:latin typeface="Century Gothic" panose="020B0502020202020204" pitchFamily="34" charset="0"/>
            </a:endParaRPr>
          </a:p>
        </p:txBody>
      </p:sp>
      <p:cxnSp>
        <p:nvCxnSpPr>
          <p:cNvPr id="75" name="Straight Connector 74">
            <a:extLst>
              <a:ext uri="{FF2B5EF4-FFF2-40B4-BE49-F238E27FC236}">
                <a16:creationId xmlns:a16="http://schemas.microsoft.com/office/drawing/2014/main" id="{4B991DCA-0A55-4578-9E8B-EF0ED48FE5E6}"/>
              </a:ext>
            </a:extLst>
          </p:cNvPr>
          <p:cNvCxnSpPr>
            <a:cxnSpLocks/>
          </p:cNvCxnSpPr>
          <p:nvPr/>
        </p:nvCxnSpPr>
        <p:spPr>
          <a:xfrm>
            <a:off x="3323761" y="2192563"/>
            <a:ext cx="0" cy="220069"/>
          </a:xfrm>
          <a:prstGeom prst="line">
            <a:avLst/>
          </a:prstGeom>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30297612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7D39F9-7EC9-4CD6-825B-5696DB75F58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0"/>
            <a:ext cx="12192000" cy="6902411"/>
          </a:xfrm>
          <a:prstGeom prst="rect">
            <a:avLst/>
          </a:prstGeom>
        </p:spPr>
      </p:pic>
      <p:pic>
        <p:nvPicPr>
          <p:cNvPr id="2" name="Picture 1">
            <a:extLst>
              <a:ext uri="{FF2B5EF4-FFF2-40B4-BE49-F238E27FC236}">
                <a16:creationId xmlns:a16="http://schemas.microsoft.com/office/drawing/2014/main" id="{140F7FA5-DBED-41E5-976A-B7C4E21A00D7}"/>
              </a:ext>
            </a:extLst>
          </p:cNvPr>
          <p:cNvPicPr>
            <a:picLocks noChangeAspect="1"/>
          </p:cNvPicPr>
          <p:nvPr/>
        </p:nvPicPr>
        <p:blipFill>
          <a:blip r:embed="rId3" cstate="email">
            <a:grayscl/>
            <a:extLst>
              <a:ext uri="{28A0092B-C50C-407E-A947-70E740481C1C}">
                <a14:useLocalDpi xmlns:a14="http://schemas.microsoft.com/office/drawing/2010/main"/>
              </a:ext>
            </a:extLst>
          </a:blip>
          <a:stretch>
            <a:fillRect/>
          </a:stretch>
        </p:blipFill>
        <p:spPr>
          <a:xfrm>
            <a:off x="1" y="-22206"/>
            <a:ext cx="12191999" cy="6902411"/>
          </a:xfrm>
          <a:prstGeom prst="rect">
            <a:avLst/>
          </a:prstGeom>
        </p:spPr>
      </p:pic>
      <p:sp>
        <p:nvSpPr>
          <p:cNvPr id="7" name="object 5">
            <a:extLst>
              <a:ext uri="{FF2B5EF4-FFF2-40B4-BE49-F238E27FC236}">
                <a16:creationId xmlns:a16="http://schemas.microsoft.com/office/drawing/2014/main" id="{DDD5C284-2045-4C20-90D0-21BE595FFCFB}"/>
              </a:ext>
            </a:extLst>
          </p:cNvPr>
          <p:cNvSpPr txBox="1">
            <a:spLocks/>
          </p:cNvSpPr>
          <p:nvPr/>
        </p:nvSpPr>
        <p:spPr>
          <a:xfrm>
            <a:off x="-3" y="-60988"/>
            <a:ext cx="12192000" cy="720710"/>
          </a:xfrm>
          <a:prstGeom prst="rect">
            <a:avLst/>
          </a:prstGeom>
        </p:spPr>
        <p:txBody>
          <a:bodyPr vert="horz" wrap="square" lIns="0" tIns="12700" rIns="0" bIns="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2700">
              <a:spcBef>
                <a:spcPts val="100"/>
              </a:spcBef>
            </a:pPr>
            <a:r>
              <a:rPr lang="en-US" sz="4600" b="1" spc="-5" dirty="0">
                <a:solidFill>
                  <a:schemeClr val="accent1">
                    <a:lumMod val="50000"/>
                  </a:schemeClr>
                </a:solidFill>
                <a:latin typeface="Century Gothic"/>
                <a:cs typeface="Century Gothic"/>
              </a:rPr>
              <a:t>Dr. Abel Seymour Baldwin</a:t>
            </a:r>
            <a:endParaRPr lang="en-US" sz="4600" b="1" dirty="0">
              <a:solidFill>
                <a:schemeClr val="accent1">
                  <a:lumMod val="50000"/>
                </a:schemeClr>
              </a:solidFill>
              <a:latin typeface="Century Gothic"/>
              <a:cs typeface="Century Gothic"/>
            </a:endParaRPr>
          </a:p>
        </p:txBody>
      </p:sp>
      <p:pic>
        <p:nvPicPr>
          <p:cNvPr id="41" name="Picture 40">
            <a:extLst>
              <a:ext uri="{FF2B5EF4-FFF2-40B4-BE49-F238E27FC236}">
                <a16:creationId xmlns:a16="http://schemas.microsoft.com/office/drawing/2014/main" id="{CC439CC4-C9D7-4FD9-BAF7-D0DBFCFA185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7344" y="83518"/>
            <a:ext cx="1614010" cy="2148259"/>
          </a:xfrm>
          <a:prstGeom prst="rect">
            <a:avLst/>
          </a:prstGeom>
          <a:ln>
            <a:solidFill>
              <a:schemeClr val="tx1"/>
            </a:solidFill>
          </a:ln>
        </p:spPr>
      </p:pic>
      <p:sp>
        <p:nvSpPr>
          <p:cNvPr id="67" name="Rectangle 66">
            <a:extLst>
              <a:ext uri="{FF2B5EF4-FFF2-40B4-BE49-F238E27FC236}">
                <a16:creationId xmlns:a16="http://schemas.microsoft.com/office/drawing/2014/main" id="{F3468C3B-DF85-494D-B019-BFFF11CF493D}"/>
              </a:ext>
            </a:extLst>
          </p:cNvPr>
          <p:cNvSpPr/>
          <p:nvPr/>
        </p:nvSpPr>
        <p:spPr>
          <a:xfrm>
            <a:off x="1829212" y="560442"/>
            <a:ext cx="8533569" cy="110383"/>
          </a:xfrm>
          <a:prstGeom prst="rect">
            <a:avLst/>
          </a:prstGeom>
          <a:solidFill>
            <a:schemeClr val="tx2">
              <a:lumMod val="60000"/>
              <a:lumOff val="4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69" name="TextBox 68">
            <a:extLst>
              <a:ext uri="{FF2B5EF4-FFF2-40B4-BE49-F238E27FC236}">
                <a16:creationId xmlns:a16="http://schemas.microsoft.com/office/drawing/2014/main" id="{861C4D10-FF16-4ACD-951E-99DBCEC93B6C}"/>
              </a:ext>
            </a:extLst>
          </p:cNvPr>
          <p:cNvSpPr txBox="1"/>
          <p:nvPr/>
        </p:nvSpPr>
        <p:spPr>
          <a:xfrm>
            <a:off x="1829212" y="733246"/>
            <a:ext cx="6920503" cy="6124754"/>
          </a:xfrm>
          <a:prstGeom prst="rect">
            <a:avLst/>
          </a:prstGeom>
          <a:solidFill>
            <a:schemeClr val="bg2"/>
          </a:solidFill>
          <a:ln w="28575">
            <a:solidFill>
              <a:schemeClr val="tx1"/>
            </a:solidFill>
          </a:ln>
        </p:spPr>
        <p:txBody>
          <a:bodyPr wrap="square">
            <a:spAutoFit/>
          </a:bodyPr>
          <a:lstStyle/>
          <a:p>
            <a:pPr marL="285750" indent="-285750">
              <a:buFont typeface="Wingdings" panose="05000000000000000000" pitchFamily="2" charset="2"/>
              <a:buChar char="§"/>
            </a:pPr>
            <a:r>
              <a:rPr lang="en-US" sz="1400" i="0" dirty="0">
                <a:effectLst/>
                <a:latin typeface="Century Gothic" panose="020B0502020202020204" pitchFamily="34" charset="0"/>
              </a:rPr>
              <a:t>Dr. Baldwin moved to Jacksonville in 1838 and served as the only physician within thirty miles.  </a:t>
            </a:r>
          </a:p>
          <a:p>
            <a:pPr marL="285750" indent="-285750">
              <a:buFont typeface="Wingdings" panose="05000000000000000000" pitchFamily="2" charset="2"/>
              <a:buChar char="§"/>
            </a:pPr>
            <a:endParaRPr lang="en-US" sz="1400" dirty="0">
              <a:latin typeface="Century Gothic" panose="020B0502020202020204" pitchFamily="34" charset="0"/>
            </a:endParaRPr>
          </a:p>
          <a:p>
            <a:pPr marL="285750" indent="-285750">
              <a:buFont typeface="Wingdings" panose="05000000000000000000" pitchFamily="2" charset="2"/>
              <a:buChar char="§"/>
            </a:pPr>
            <a:r>
              <a:rPr lang="en-US" sz="1400" dirty="0">
                <a:latin typeface="Century Gothic" panose="020B0502020202020204" pitchFamily="34" charset="0"/>
              </a:rPr>
              <a:t>It was during his medical visits up and down the river he began to observe the tides and currents and became convinced that closing Fort George Inlet would cause less sand to accumulate on the St. Johns Bar.  </a:t>
            </a:r>
          </a:p>
          <a:p>
            <a:pPr marL="285750" indent="-285750">
              <a:buFont typeface="Wingdings" panose="05000000000000000000" pitchFamily="2" charset="2"/>
              <a:buChar char="§"/>
            </a:pPr>
            <a:endParaRPr lang="en-US" sz="1400" dirty="0">
              <a:latin typeface="Century Gothic" panose="020B0502020202020204" pitchFamily="34" charset="0"/>
            </a:endParaRPr>
          </a:p>
          <a:p>
            <a:pPr marL="285750" indent="-285750">
              <a:buFont typeface="Wingdings" panose="05000000000000000000" pitchFamily="2" charset="2"/>
              <a:buChar char="§"/>
            </a:pPr>
            <a:r>
              <a:rPr lang="en-US" sz="1400" dirty="0">
                <a:latin typeface="Century Gothic" panose="020B0502020202020204" pitchFamily="34" charset="0"/>
              </a:rPr>
              <a:t>Dr. Baldwin was sent to Washington where he secured $10,000 from Congress on August 30, 1852, of this amount </a:t>
            </a:r>
            <a:r>
              <a:rPr lang="en-US" sz="1400" b="1" dirty="0">
                <a:latin typeface="Century Gothic" panose="020B0502020202020204" pitchFamily="34" charset="0"/>
              </a:rPr>
              <a:t>$827.17 </a:t>
            </a:r>
            <a:r>
              <a:rPr lang="en-US" sz="1400" dirty="0">
                <a:latin typeface="Century Gothic" panose="020B0502020202020204" pitchFamily="34" charset="0"/>
              </a:rPr>
              <a:t>was later returned to treasury.</a:t>
            </a:r>
          </a:p>
          <a:p>
            <a:pPr marL="285750" indent="-285750">
              <a:buFont typeface="Wingdings" panose="05000000000000000000" pitchFamily="2" charset="2"/>
              <a:buChar char="§"/>
            </a:pPr>
            <a:endParaRPr lang="en-US" sz="1400" dirty="0">
              <a:latin typeface="Century Gothic" panose="020B0502020202020204" pitchFamily="34" charset="0"/>
            </a:endParaRPr>
          </a:p>
          <a:p>
            <a:pPr marL="285750" indent="-285750">
              <a:buFont typeface="Wingdings" panose="05000000000000000000" pitchFamily="2" charset="2"/>
              <a:buChar char="§"/>
            </a:pPr>
            <a:r>
              <a:rPr lang="en-US" sz="1400" dirty="0">
                <a:latin typeface="Century Gothic" panose="020B0502020202020204" pitchFamily="34" charset="0"/>
              </a:rPr>
              <a:t>The War Department sent Lieutenant Wright to Jacksonville in 1853 where he completed surveys and experimental dredging on the bar, ultimately </a:t>
            </a:r>
            <a:r>
              <a:rPr lang="en-US" sz="1400" b="1" dirty="0">
                <a:latin typeface="Century Gothic" panose="020B0502020202020204" pitchFamily="34" charset="0"/>
              </a:rPr>
              <a:t>recommending a single north jetty </a:t>
            </a:r>
            <a:r>
              <a:rPr lang="en-US" sz="1400" dirty="0">
                <a:latin typeface="Century Gothic" panose="020B0502020202020204" pitchFamily="34" charset="0"/>
              </a:rPr>
              <a:t>to protect the bar channel. </a:t>
            </a:r>
          </a:p>
          <a:p>
            <a:pPr marL="285750" indent="-285750">
              <a:buFont typeface="Wingdings" panose="05000000000000000000" pitchFamily="2" charset="2"/>
              <a:buChar char="§"/>
            </a:pPr>
            <a:endParaRPr lang="en-US" sz="1400" dirty="0">
              <a:latin typeface="Century Gothic" panose="020B0502020202020204" pitchFamily="34" charset="0"/>
            </a:endParaRPr>
          </a:p>
          <a:p>
            <a:pPr marL="285750" indent="-285750">
              <a:buFont typeface="Wingdings" panose="05000000000000000000" pitchFamily="2" charset="2"/>
              <a:buChar char="§"/>
            </a:pPr>
            <a:r>
              <a:rPr lang="en-US" sz="1400" dirty="0">
                <a:latin typeface="Century Gothic" panose="020B0502020202020204" pitchFamily="34" charset="0"/>
              </a:rPr>
              <a:t>The </a:t>
            </a:r>
            <a:r>
              <a:rPr lang="en-US" sz="1400" b="1" dirty="0">
                <a:latin typeface="Century Gothic" panose="020B0502020202020204" pitchFamily="34" charset="0"/>
              </a:rPr>
              <a:t>Civil War </a:t>
            </a:r>
            <a:r>
              <a:rPr lang="en-US" sz="1400" dirty="0">
                <a:latin typeface="Century Gothic" panose="020B0502020202020204" pitchFamily="34" charset="0"/>
              </a:rPr>
              <a:t>put a stop to further activities during the years following.</a:t>
            </a:r>
          </a:p>
          <a:p>
            <a:pPr marL="285750" indent="-285750">
              <a:buFont typeface="Wingdings" panose="05000000000000000000" pitchFamily="2" charset="2"/>
              <a:buChar char="§"/>
            </a:pPr>
            <a:endParaRPr lang="en-US" sz="1400" dirty="0">
              <a:latin typeface="Century Gothic" panose="020B0502020202020204" pitchFamily="34" charset="0"/>
            </a:endParaRPr>
          </a:p>
          <a:p>
            <a:pPr marL="285750" indent="-285750">
              <a:buFont typeface="Wingdings" panose="05000000000000000000" pitchFamily="2" charset="2"/>
              <a:buChar char="§"/>
            </a:pPr>
            <a:r>
              <a:rPr lang="en-US" sz="1400" i="0" dirty="0">
                <a:effectLst/>
                <a:latin typeface="Century Gothic" panose="020B0502020202020204" pitchFamily="34" charset="0"/>
              </a:rPr>
              <a:t>Dr. Baldwin never lost his interest in the improvement of navigation in the St. Johns River.  When the fame of world-renowned American civil engineer and inventor Captain </a:t>
            </a:r>
            <a:r>
              <a:rPr lang="en-US" sz="1400" dirty="0">
                <a:latin typeface="Century Gothic" panose="020B0502020202020204" pitchFamily="34" charset="0"/>
              </a:rPr>
              <a:t>James Eads </a:t>
            </a:r>
            <a:r>
              <a:rPr lang="en-US" sz="1400" i="0" dirty="0">
                <a:effectLst/>
                <a:latin typeface="Century Gothic" panose="020B0502020202020204" pitchFamily="34" charset="0"/>
              </a:rPr>
              <a:t>spread over the country, Dr. Baldwin visited the Captain at Port Eads and induced him to visit Jacksonville.  He came in </a:t>
            </a:r>
            <a:r>
              <a:rPr lang="en-US" sz="1400" b="1" i="0" dirty="0">
                <a:effectLst/>
                <a:latin typeface="Century Gothic" panose="020B0502020202020204" pitchFamily="34" charset="0"/>
              </a:rPr>
              <a:t>1878 and made a personal examination of the river and bar, deciding upon a system of jetties and deeper channel which everyone knows today</a:t>
            </a:r>
            <a:r>
              <a:rPr lang="en-US" sz="1400" i="0" dirty="0">
                <a:effectLst/>
                <a:latin typeface="Century Gothic" panose="020B0502020202020204" pitchFamily="34" charset="0"/>
              </a:rPr>
              <a:t>.</a:t>
            </a:r>
          </a:p>
          <a:p>
            <a:pPr marL="285750" indent="-285750">
              <a:buFont typeface="Wingdings" panose="05000000000000000000" pitchFamily="2" charset="2"/>
              <a:buChar char="§"/>
            </a:pPr>
            <a:endParaRPr lang="en-US" sz="1400" dirty="0">
              <a:latin typeface="Century Gothic" panose="020B0502020202020204" pitchFamily="34" charset="0"/>
            </a:endParaRPr>
          </a:p>
          <a:p>
            <a:pPr marL="285750" indent="-285750">
              <a:buFont typeface="Wingdings" panose="05000000000000000000" pitchFamily="2" charset="2"/>
              <a:buChar char="§"/>
            </a:pPr>
            <a:r>
              <a:rPr lang="en-US" sz="1400" dirty="0">
                <a:latin typeface="Century Gothic" panose="020B0502020202020204" pitchFamily="34" charset="0"/>
              </a:rPr>
              <a:t>Lieutenant Fisk was assigned officer in charge, November 1880, he opened an office on Fort George. This office was the </a:t>
            </a:r>
            <a:r>
              <a:rPr lang="en-US" sz="1400" b="1" dirty="0">
                <a:latin typeface="Century Gothic" panose="020B0502020202020204" pitchFamily="34" charset="0"/>
              </a:rPr>
              <a:t>beginning of a resident engineer in the Jacksonville area</a:t>
            </a:r>
            <a:r>
              <a:rPr lang="en-US" sz="1400" dirty="0">
                <a:latin typeface="Century Gothic" panose="020B0502020202020204" pitchFamily="34" charset="0"/>
              </a:rPr>
              <a:t>. Contract awarded 14 December 1880.</a:t>
            </a:r>
          </a:p>
        </p:txBody>
      </p:sp>
      <p:pic>
        <p:nvPicPr>
          <p:cNvPr id="3" name="Picture 2">
            <a:extLst>
              <a:ext uri="{FF2B5EF4-FFF2-40B4-BE49-F238E27FC236}">
                <a16:creationId xmlns:a16="http://schemas.microsoft.com/office/drawing/2014/main" id="{98F53C18-2807-42A2-A051-4A659337E91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7343" y="2502556"/>
            <a:ext cx="1614010" cy="2046847"/>
          </a:xfrm>
          <a:prstGeom prst="rect">
            <a:avLst/>
          </a:prstGeom>
          <a:ln>
            <a:solidFill>
              <a:schemeClr val="tx1"/>
            </a:solidFill>
          </a:ln>
        </p:spPr>
      </p:pic>
      <p:sp>
        <p:nvSpPr>
          <p:cNvPr id="5" name="TextBox 4">
            <a:extLst>
              <a:ext uri="{FF2B5EF4-FFF2-40B4-BE49-F238E27FC236}">
                <a16:creationId xmlns:a16="http://schemas.microsoft.com/office/drawing/2014/main" id="{8D152FAA-F06C-4BD6-B481-1B66C06A2095}"/>
              </a:ext>
            </a:extLst>
          </p:cNvPr>
          <p:cNvSpPr txBox="1"/>
          <p:nvPr/>
        </p:nvSpPr>
        <p:spPr>
          <a:xfrm>
            <a:off x="97343" y="2192184"/>
            <a:ext cx="1614010" cy="246221"/>
          </a:xfrm>
          <a:prstGeom prst="rect">
            <a:avLst/>
          </a:prstGeom>
          <a:noFill/>
        </p:spPr>
        <p:txBody>
          <a:bodyPr wrap="square" rtlCol="0">
            <a:spAutoFit/>
          </a:bodyPr>
          <a:lstStyle/>
          <a:p>
            <a:pPr algn="ctr"/>
            <a:r>
              <a:rPr lang="en-US" sz="1000" dirty="0"/>
              <a:t>Dr. Abel Seymour Baldwin</a:t>
            </a:r>
          </a:p>
        </p:txBody>
      </p:sp>
      <p:sp>
        <p:nvSpPr>
          <p:cNvPr id="12" name="TextBox 11">
            <a:extLst>
              <a:ext uri="{FF2B5EF4-FFF2-40B4-BE49-F238E27FC236}">
                <a16:creationId xmlns:a16="http://schemas.microsoft.com/office/drawing/2014/main" id="{643E368E-3B29-459F-895A-58886B71B5FD}"/>
              </a:ext>
            </a:extLst>
          </p:cNvPr>
          <p:cNvSpPr txBox="1"/>
          <p:nvPr/>
        </p:nvSpPr>
        <p:spPr>
          <a:xfrm>
            <a:off x="107602" y="4490443"/>
            <a:ext cx="1614010" cy="246221"/>
          </a:xfrm>
          <a:prstGeom prst="rect">
            <a:avLst/>
          </a:prstGeom>
          <a:noFill/>
        </p:spPr>
        <p:txBody>
          <a:bodyPr wrap="square" rtlCol="0">
            <a:spAutoFit/>
          </a:bodyPr>
          <a:lstStyle/>
          <a:p>
            <a:pPr algn="ctr"/>
            <a:r>
              <a:rPr lang="en-US" sz="1000" dirty="0"/>
              <a:t>Captain Eads</a:t>
            </a:r>
          </a:p>
        </p:txBody>
      </p:sp>
      <p:pic>
        <p:nvPicPr>
          <p:cNvPr id="9" name="Picture 8">
            <a:extLst>
              <a:ext uri="{FF2B5EF4-FFF2-40B4-BE49-F238E27FC236}">
                <a16:creationId xmlns:a16="http://schemas.microsoft.com/office/drawing/2014/main" id="{A63DB3A2-3495-4CB5-BB09-A9B6F03DD30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836799" y="747690"/>
            <a:ext cx="3247599" cy="6110309"/>
          </a:xfrm>
          <a:prstGeom prst="rect">
            <a:avLst/>
          </a:prstGeom>
          <a:ln w="28575">
            <a:solidFill>
              <a:schemeClr val="tx1"/>
            </a:solidFill>
          </a:ln>
        </p:spPr>
      </p:pic>
    </p:spTree>
    <p:extLst>
      <p:ext uri="{BB962C8B-B14F-4D97-AF65-F5344CB8AC3E}">
        <p14:creationId xmlns:p14="http://schemas.microsoft.com/office/powerpoint/2010/main" val="17867139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7D39F9-7EC9-4CD6-825B-5696DB75F58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0"/>
            <a:ext cx="12192000" cy="6902411"/>
          </a:xfrm>
          <a:prstGeom prst="rect">
            <a:avLst/>
          </a:prstGeom>
        </p:spPr>
      </p:pic>
      <p:sp>
        <p:nvSpPr>
          <p:cNvPr id="7" name="object 5">
            <a:extLst>
              <a:ext uri="{FF2B5EF4-FFF2-40B4-BE49-F238E27FC236}">
                <a16:creationId xmlns:a16="http://schemas.microsoft.com/office/drawing/2014/main" id="{DDD5C284-2045-4C20-90D0-21BE595FFCFB}"/>
              </a:ext>
            </a:extLst>
          </p:cNvPr>
          <p:cNvSpPr txBox="1">
            <a:spLocks/>
          </p:cNvSpPr>
          <p:nvPr/>
        </p:nvSpPr>
        <p:spPr>
          <a:xfrm>
            <a:off x="0" y="57248"/>
            <a:ext cx="10259736" cy="566822"/>
          </a:xfrm>
          <a:prstGeom prst="rect">
            <a:avLst/>
          </a:prstGeom>
        </p:spPr>
        <p:txBody>
          <a:bodyPr vert="horz" wrap="square" lIns="0" tIns="12700" rIns="0" bIns="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2700">
              <a:spcBef>
                <a:spcPts val="100"/>
              </a:spcBef>
            </a:pPr>
            <a:r>
              <a:rPr lang="en-US" sz="3600" b="1" spc="-5" dirty="0">
                <a:solidFill>
                  <a:schemeClr val="accent1">
                    <a:lumMod val="50000"/>
                  </a:schemeClr>
                </a:solidFill>
                <a:latin typeface="Century Gothic"/>
                <a:cs typeface="Century Gothic"/>
              </a:rPr>
              <a:t>DEEPENING STUDY (WHAT’S IN THE SOUP)?</a:t>
            </a:r>
            <a:endParaRPr lang="en-US" sz="3600" b="1" dirty="0">
              <a:solidFill>
                <a:schemeClr val="accent1">
                  <a:lumMod val="50000"/>
                </a:schemeClr>
              </a:solidFill>
              <a:latin typeface="Century Gothic"/>
              <a:cs typeface="Century Gothic"/>
            </a:endParaRPr>
          </a:p>
        </p:txBody>
      </p:sp>
      <p:sp>
        <p:nvSpPr>
          <p:cNvPr id="6" name="TextBox 5">
            <a:extLst>
              <a:ext uri="{FF2B5EF4-FFF2-40B4-BE49-F238E27FC236}">
                <a16:creationId xmlns:a16="http://schemas.microsoft.com/office/drawing/2014/main" id="{5CCDFB49-A646-499B-A4C9-978B9BFDCE53}"/>
              </a:ext>
            </a:extLst>
          </p:cNvPr>
          <p:cNvSpPr txBox="1"/>
          <p:nvPr/>
        </p:nvSpPr>
        <p:spPr>
          <a:xfrm>
            <a:off x="154842" y="809534"/>
            <a:ext cx="9555215" cy="3877985"/>
          </a:xfrm>
          <a:prstGeom prst="rect">
            <a:avLst/>
          </a:prstGeom>
          <a:noFill/>
          <a:ln w="28575">
            <a:solidFill>
              <a:schemeClr val="accent1">
                <a:lumMod val="50000"/>
              </a:schemeClr>
            </a:solidFill>
          </a:ln>
        </p:spPr>
        <p:txBody>
          <a:bodyPr wrap="square" rtlCol="0">
            <a:spAutoFit/>
          </a:bodyPr>
          <a:lstStyle/>
          <a:p>
            <a:r>
              <a:rPr lang="en-US" b="1" i="1" dirty="0">
                <a:latin typeface="Century Gothic" panose="020B0502020202020204" pitchFamily="34" charset="0"/>
              </a:rPr>
              <a:t>What's Required for a Corps Feasibility Study?</a:t>
            </a:r>
          </a:p>
          <a:p>
            <a:endParaRPr lang="en-US" sz="1600" b="1" i="1" dirty="0">
              <a:latin typeface="Century Gothic" panose="020B0502020202020204" pitchFamily="34" charset="0"/>
            </a:endParaRPr>
          </a:p>
          <a:p>
            <a:pPr marL="457200" indent="-457200">
              <a:buFont typeface="Wingdings" panose="05000000000000000000" pitchFamily="2" charset="2"/>
              <a:buChar char="ü"/>
            </a:pPr>
            <a:r>
              <a:rPr lang="en-US" sz="1600" b="1" dirty="0">
                <a:solidFill>
                  <a:schemeClr val="accent1">
                    <a:lumMod val="50000"/>
                  </a:schemeClr>
                </a:solidFill>
                <a:latin typeface="Century Gothic" panose="020B0502020202020204" pitchFamily="34" charset="0"/>
              </a:rPr>
              <a:t>Non-Federal Sponsor: </a:t>
            </a:r>
            <a:r>
              <a:rPr lang="en-US" sz="1600" dirty="0">
                <a:solidFill>
                  <a:srgbClr val="C00000"/>
                </a:solidFill>
                <a:latin typeface="Century Gothic" panose="020B0502020202020204" pitchFamily="34" charset="0"/>
              </a:rPr>
              <a:t>Jacksonville Port Authority </a:t>
            </a:r>
          </a:p>
          <a:p>
            <a:pPr marL="457200" indent="-457200">
              <a:buFont typeface="Wingdings" panose="05000000000000000000" pitchFamily="2" charset="2"/>
              <a:buChar char="ü"/>
            </a:pPr>
            <a:endParaRPr lang="en-US" sz="1600" b="1" dirty="0">
              <a:solidFill>
                <a:srgbClr val="C00000"/>
              </a:solidFill>
              <a:latin typeface="Century Gothic" panose="020B0502020202020204" pitchFamily="34" charset="0"/>
            </a:endParaRPr>
          </a:p>
          <a:p>
            <a:pPr marL="457200" indent="-457200">
              <a:buFont typeface="Wingdings" panose="05000000000000000000" pitchFamily="2" charset="2"/>
              <a:buChar char="ü"/>
            </a:pPr>
            <a:r>
              <a:rPr lang="en-US" sz="1600" b="1" dirty="0">
                <a:solidFill>
                  <a:schemeClr val="accent1">
                    <a:lumMod val="50000"/>
                  </a:schemeClr>
                </a:solidFill>
                <a:latin typeface="Century Gothic" panose="020B0502020202020204" pitchFamily="34" charset="0"/>
              </a:rPr>
              <a:t>Study Authority: </a:t>
            </a:r>
            <a:r>
              <a:rPr lang="en-US" sz="1600" dirty="0">
                <a:solidFill>
                  <a:srgbClr val="C00000"/>
                </a:solidFill>
                <a:latin typeface="Century Gothic" panose="020B0502020202020204" pitchFamily="34" charset="0"/>
              </a:rPr>
              <a:t>1992 U.S. House of Representatives Resolution form the Committee on Public Works and Transportation</a:t>
            </a:r>
          </a:p>
          <a:p>
            <a:pPr marL="457200" indent="-457200">
              <a:buFont typeface="Wingdings" panose="05000000000000000000" pitchFamily="2" charset="2"/>
              <a:buChar char="ü"/>
            </a:pPr>
            <a:endParaRPr lang="en-US" sz="1600" b="1" dirty="0">
              <a:solidFill>
                <a:srgbClr val="C00000"/>
              </a:solidFill>
              <a:latin typeface="Century Gothic" panose="020B0502020202020204" pitchFamily="34" charset="0"/>
            </a:endParaRPr>
          </a:p>
          <a:p>
            <a:pPr marL="457200" indent="-457200">
              <a:buFont typeface="Wingdings" panose="05000000000000000000" pitchFamily="2" charset="2"/>
              <a:buChar char="ü"/>
            </a:pPr>
            <a:r>
              <a:rPr lang="en-US" sz="1600" b="1" dirty="0">
                <a:solidFill>
                  <a:schemeClr val="accent1">
                    <a:lumMod val="50000"/>
                  </a:schemeClr>
                </a:solidFill>
                <a:latin typeface="Century Gothic" panose="020B0502020202020204" pitchFamily="34" charset="0"/>
              </a:rPr>
              <a:t>Appropriations: </a:t>
            </a:r>
            <a:r>
              <a:rPr lang="en-US" sz="1600" dirty="0">
                <a:solidFill>
                  <a:srgbClr val="C00000"/>
                </a:solidFill>
                <a:latin typeface="Century Gothic" panose="020B0502020202020204" pitchFamily="34" charset="0"/>
              </a:rPr>
              <a:t>Study funded through completion in April 2014 (Federal and Non-Federal)</a:t>
            </a:r>
          </a:p>
          <a:p>
            <a:pPr marL="457200" indent="-457200">
              <a:buFont typeface="Wingdings" panose="05000000000000000000" pitchFamily="2" charset="2"/>
              <a:buChar char="ü"/>
            </a:pPr>
            <a:endParaRPr lang="en-US" sz="1600" dirty="0">
              <a:solidFill>
                <a:srgbClr val="C00000"/>
              </a:solidFill>
              <a:latin typeface="Century Gothic" panose="020B0502020202020204" pitchFamily="34" charset="0"/>
            </a:endParaRPr>
          </a:p>
          <a:p>
            <a:pPr marL="457200" indent="-457200">
              <a:buFont typeface="Wingdings" panose="05000000000000000000" pitchFamily="2" charset="2"/>
              <a:buChar char="ü"/>
            </a:pPr>
            <a:r>
              <a:rPr lang="en-US" sz="1600" b="1" dirty="0">
                <a:solidFill>
                  <a:schemeClr val="tx2">
                    <a:lumMod val="75000"/>
                  </a:schemeClr>
                </a:solidFill>
                <a:latin typeface="Century Gothic" panose="020B0502020202020204" pitchFamily="34" charset="0"/>
              </a:rPr>
              <a:t>Clear Study Purpose/Problems/Opportunities: </a:t>
            </a:r>
            <a:r>
              <a:rPr lang="en-US" sz="1600" dirty="0">
                <a:solidFill>
                  <a:srgbClr val="C00000"/>
                </a:solidFill>
                <a:latin typeface="Century Gothic" panose="020B0502020202020204" pitchFamily="34" charset="0"/>
              </a:rPr>
              <a:t>To evaluate Federal interest in alternative plans for </a:t>
            </a:r>
            <a:r>
              <a:rPr lang="en-US" sz="1600" u="sng" dirty="0">
                <a:solidFill>
                  <a:srgbClr val="C00000"/>
                </a:solidFill>
                <a:latin typeface="Century Gothic" panose="020B0502020202020204" pitchFamily="34" charset="0"/>
              </a:rPr>
              <a:t>reducing transportation costs at Jacksonville Harbor</a:t>
            </a:r>
            <a:r>
              <a:rPr lang="en-US" sz="1600" dirty="0">
                <a:solidFill>
                  <a:srgbClr val="C00000"/>
                </a:solidFill>
                <a:latin typeface="Century Gothic" panose="020B0502020202020204" pitchFamily="34" charset="0"/>
              </a:rPr>
              <a:t> and the effects of the alternatives on the natural system, human environment and economic development.</a:t>
            </a:r>
          </a:p>
          <a:p>
            <a:pPr marL="457200" indent="-457200">
              <a:buFont typeface="Wingdings" panose="05000000000000000000" pitchFamily="2" charset="2"/>
              <a:buChar char="ü"/>
            </a:pPr>
            <a:endParaRPr lang="en-US" sz="1600" b="1" dirty="0">
              <a:solidFill>
                <a:schemeClr val="accent1">
                  <a:lumMod val="50000"/>
                </a:schemeClr>
              </a:solidFill>
              <a:latin typeface="Century Gothic" panose="020B0502020202020204" pitchFamily="34" charset="0"/>
            </a:endParaRPr>
          </a:p>
          <a:p>
            <a:pPr marL="457200" indent="-457200">
              <a:buFont typeface="Wingdings" panose="05000000000000000000" pitchFamily="2" charset="2"/>
              <a:buChar char="ü"/>
            </a:pPr>
            <a:r>
              <a:rPr lang="en-US" sz="1600" b="1" dirty="0">
                <a:solidFill>
                  <a:schemeClr val="accent1">
                    <a:lumMod val="50000"/>
                  </a:schemeClr>
                </a:solidFill>
                <a:latin typeface="Century Gothic" panose="020B0502020202020204" pitchFamily="34" charset="0"/>
              </a:rPr>
              <a:t>Strong Support from Elected Officials: </a:t>
            </a:r>
            <a:r>
              <a:rPr lang="en-US" sz="1600" dirty="0">
                <a:solidFill>
                  <a:srgbClr val="C00000"/>
                </a:solidFill>
                <a:latin typeface="Century Gothic" panose="020B0502020202020204" pitchFamily="34" charset="0"/>
              </a:rPr>
              <a:t>President Barack Obama issued “We Can’t Wait” Executive Order with </a:t>
            </a:r>
            <a:r>
              <a:rPr lang="en-US" sz="1600" u="sng" dirty="0">
                <a:solidFill>
                  <a:srgbClr val="C00000"/>
                </a:solidFill>
                <a:latin typeface="Century Gothic" panose="020B0502020202020204" pitchFamily="34" charset="0"/>
              </a:rPr>
              <a:t>accelerated completion of the study by 14 months</a:t>
            </a:r>
            <a:r>
              <a:rPr lang="en-US" sz="1600" dirty="0">
                <a:solidFill>
                  <a:srgbClr val="C00000"/>
                </a:solidFill>
                <a:latin typeface="Century Gothic" panose="020B0502020202020204" pitchFamily="34" charset="0"/>
              </a:rPr>
              <a:t>.</a:t>
            </a:r>
            <a:endParaRPr lang="en-US" sz="1600" b="1" dirty="0">
              <a:latin typeface="Century Gothic" panose="020B0502020202020204" pitchFamily="34" charset="0"/>
            </a:endParaRPr>
          </a:p>
        </p:txBody>
      </p:sp>
      <p:pic>
        <p:nvPicPr>
          <p:cNvPr id="14" name="Picture 13">
            <a:extLst>
              <a:ext uri="{FF2B5EF4-FFF2-40B4-BE49-F238E27FC236}">
                <a16:creationId xmlns:a16="http://schemas.microsoft.com/office/drawing/2014/main" id="{8B48EF03-1A2F-4BA8-B660-313B3383415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864900" y="207177"/>
            <a:ext cx="2172258" cy="1187134"/>
          </a:xfrm>
          <a:prstGeom prst="rect">
            <a:avLst/>
          </a:prstGeom>
          <a:ln>
            <a:solidFill>
              <a:schemeClr val="tx1"/>
            </a:solidFill>
          </a:ln>
        </p:spPr>
      </p:pic>
      <p:pic>
        <p:nvPicPr>
          <p:cNvPr id="17" name="Picture 16">
            <a:extLst>
              <a:ext uri="{FF2B5EF4-FFF2-40B4-BE49-F238E27FC236}">
                <a16:creationId xmlns:a16="http://schemas.microsoft.com/office/drawing/2014/main" id="{F620AC74-0ADD-4717-B4EC-23FC81496CA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864900" y="1579775"/>
            <a:ext cx="2172258" cy="1187134"/>
          </a:xfrm>
          <a:prstGeom prst="rect">
            <a:avLst/>
          </a:prstGeom>
          <a:ln>
            <a:solidFill>
              <a:schemeClr val="tx1"/>
            </a:solidFill>
          </a:ln>
        </p:spPr>
      </p:pic>
      <p:pic>
        <p:nvPicPr>
          <p:cNvPr id="18" name="Picture 17">
            <a:extLst>
              <a:ext uri="{FF2B5EF4-FFF2-40B4-BE49-F238E27FC236}">
                <a16:creationId xmlns:a16="http://schemas.microsoft.com/office/drawing/2014/main" id="{98925BF7-F2B4-4FFD-A672-5801D2301BE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871315" y="3919225"/>
            <a:ext cx="2250777" cy="2856452"/>
          </a:xfrm>
          <a:prstGeom prst="rect">
            <a:avLst/>
          </a:prstGeom>
          <a:ln>
            <a:solidFill>
              <a:schemeClr val="tx1"/>
            </a:solidFill>
          </a:ln>
        </p:spPr>
      </p:pic>
      <p:pic>
        <p:nvPicPr>
          <p:cNvPr id="19" name="Picture 18">
            <a:extLst>
              <a:ext uri="{FF2B5EF4-FFF2-40B4-BE49-F238E27FC236}">
                <a16:creationId xmlns:a16="http://schemas.microsoft.com/office/drawing/2014/main" id="{BED977E3-699A-4D4D-9BB2-03B72B5586D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9909" y="5016617"/>
            <a:ext cx="2568788" cy="1769171"/>
          </a:xfrm>
          <a:prstGeom prst="rect">
            <a:avLst/>
          </a:prstGeom>
          <a:ln>
            <a:solidFill>
              <a:schemeClr val="tx1"/>
            </a:solidFill>
          </a:ln>
        </p:spPr>
      </p:pic>
      <p:pic>
        <p:nvPicPr>
          <p:cNvPr id="21" name="Picture 20">
            <a:extLst>
              <a:ext uri="{FF2B5EF4-FFF2-40B4-BE49-F238E27FC236}">
                <a16:creationId xmlns:a16="http://schemas.microsoft.com/office/drawing/2014/main" id="{B254BF51-718D-4DBE-BBD6-F1D3E131A9D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793539" y="5016617"/>
            <a:ext cx="2704322" cy="1759060"/>
          </a:xfrm>
          <a:prstGeom prst="rect">
            <a:avLst/>
          </a:prstGeom>
          <a:ln>
            <a:solidFill>
              <a:schemeClr val="tx1"/>
            </a:solidFill>
          </a:ln>
        </p:spPr>
      </p:pic>
      <p:pic>
        <p:nvPicPr>
          <p:cNvPr id="22" name="Picture 21">
            <a:extLst>
              <a:ext uri="{FF2B5EF4-FFF2-40B4-BE49-F238E27FC236}">
                <a16:creationId xmlns:a16="http://schemas.microsoft.com/office/drawing/2014/main" id="{2DECFBE4-4D54-4504-8A91-9E03C369CAA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578679" y="5016617"/>
            <a:ext cx="2324749" cy="1759059"/>
          </a:xfrm>
          <a:prstGeom prst="rect">
            <a:avLst/>
          </a:prstGeom>
          <a:ln>
            <a:solidFill>
              <a:schemeClr val="tx1"/>
            </a:solidFill>
          </a:ln>
        </p:spPr>
      </p:pic>
      <p:pic>
        <p:nvPicPr>
          <p:cNvPr id="24" name="Picture 23">
            <a:extLst>
              <a:ext uri="{FF2B5EF4-FFF2-40B4-BE49-F238E27FC236}">
                <a16:creationId xmlns:a16="http://schemas.microsoft.com/office/drawing/2014/main" id="{AAC216B8-B3F1-44AD-9765-8B98B96C7406}"/>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7992634" y="5026729"/>
            <a:ext cx="1717423" cy="1759059"/>
          </a:xfrm>
          <a:prstGeom prst="rect">
            <a:avLst/>
          </a:prstGeom>
          <a:ln>
            <a:solidFill>
              <a:schemeClr val="tx1"/>
            </a:solidFill>
          </a:ln>
        </p:spPr>
      </p:pic>
      <p:sp>
        <p:nvSpPr>
          <p:cNvPr id="25" name="Rectangle 24">
            <a:extLst>
              <a:ext uri="{FF2B5EF4-FFF2-40B4-BE49-F238E27FC236}">
                <a16:creationId xmlns:a16="http://schemas.microsoft.com/office/drawing/2014/main" id="{F339FAEC-2EE8-4FD0-BD9E-453C0E7BAB49}"/>
              </a:ext>
            </a:extLst>
          </p:cNvPr>
          <p:cNvSpPr/>
          <p:nvPr/>
        </p:nvSpPr>
        <p:spPr>
          <a:xfrm>
            <a:off x="494949" y="647468"/>
            <a:ext cx="9009777" cy="45719"/>
          </a:xfrm>
          <a:prstGeom prst="rect">
            <a:avLst/>
          </a:prstGeom>
          <a:solidFill>
            <a:schemeClr val="tx2">
              <a:lumMod val="60000"/>
              <a:lumOff val="4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DD2AD551-93F4-4DF5-85F1-D33C49AD8AA9}"/>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0501081" y="2875337"/>
            <a:ext cx="991244" cy="935460"/>
          </a:xfrm>
          <a:prstGeom prst="rect">
            <a:avLst/>
          </a:prstGeom>
        </p:spPr>
      </p:pic>
    </p:spTree>
    <p:extLst>
      <p:ext uri="{BB962C8B-B14F-4D97-AF65-F5344CB8AC3E}">
        <p14:creationId xmlns:p14="http://schemas.microsoft.com/office/powerpoint/2010/main" val="3848928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7D39F9-7EC9-4CD6-825B-5696DB75F58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0"/>
            <a:ext cx="12192000" cy="6902411"/>
          </a:xfrm>
          <a:prstGeom prst="rect">
            <a:avLst/>
          </a:prstGeom>
        </p:spPr>
      </p:pic>
      <p:sp>
        <p:nvSpPr>
          <p:cNvPr id="7" name="object 5">
            <a:extLst>
              <a:ext uri="{FF2B5EF4-FFF2-40B4-BE49-F238E27FC236}">
                <a16:creationId xmlns:a16="http://schemas.microsoft.com/office/drawing/2014/main" id="{DDD5C284-2045-4C20-90D0-21BE595FFCFB}"/>
              </a:ext>
            </a:extLst>
          </p:cNvPr>
          <p:cNvSpPr txBox="1">
            <a:spLocks/>
          </p:cNvSpPr>
          <p:nvPr/>
        </p:nvSpPr>
        <p:spPr>
          <a:xfrm>
            <a:off x="0" y="-1879"/>
            <a:ext cx="12192000" cy="689932"/>
          </a:xfrm>
          <a:prstGeom prst="rect">
            <a:avLst/>
          </a:prstGeom>
        </p:spPr>
        <p:txBody>
          <a:bodyPr vert="horz" wrap="square" lIns="0" tIns="12700" rIns="0" bIns="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2700">
              <a:spcBef>
                <a:spcPts val="100"/>
              </a:spcBef>
            </a:pPr>
            <a:r>
              <a:rPr lang="en-US" b="1" spc="-5" dirty="0">
                <a:solidFill>
                  <a:schemeClr val="accent1">
                    <a:lumMod val="50000"/>
                  </a:schemeClr>
                </a:solidFill>
                <a:latin typeface="Century Gothic"/>
                <a:cs typeface="Century Gothic"/>
              </a:rPr>
              <a:t>KEY ASPECTS OF DEEPENING STUDIES</a:t>
            </a:r>
            <a:endParaRPr lang="en-US" b="1" dirty="0">
              <a:solidFill>
                <a:schemeClr val="accent1">
                  <a:lumMod val="50000"/>
                </a:schemeClr>
              </a:solidFill>
              <a:latin typeface="Century Gothic"/>
              <a:cs typeface="Century Gothic"/>
            </a:endParaRPr>
          </a:p>
        </p:txBody>
      </p:sp>
      <p:graphicFrame>
        <p:nvGraphicFramePr>
          <p:cNvPr id="2" name="Diagram 1">
            <a:extLst>
              <a:ext uri="{FF2B5EF4-FFF2-40B4-BE49-F238E27FC236}">
                <a16:creationId xmlns:a16="http://schemas.microsoft.com/office/drawing/2014/main" id="{9F66071B-4B8E-4C18-BCE1-86EB047E00AA}"/>
              </a:ext>
            </a:extLst>
          </p:cNvPr>
          <p:cNvGraphicFramePr/>
          <p:nvPr>
            <p:extLst>
              <p:ext uri="{D42A27DB-BD31-4B8C-83A1-F6EECF244321}">
                <p14:modId xmlns:p14="http://schemas.microsoft.com/office/powerpoint/2010/main" val="2175695360"/>
              </p:ext>
            </p:extLst>
          </p:nvPr>
        </p:nvGraphicFramePr>
        <p:xfrm>
          <a:off x="644433" y="688053"/>
          <a:ext cx="10903131" cy="60944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404965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7D39F9-7EC9-4CD6-825B-5696DB75F58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0"/>
            <a:ext cx="12192000" cy="6902411"/>
          </a:xfrm>
          <a:prstGeom prst="rect">
            <a:avLst/>
          </a:prstGeom>
        </p:spPr>
      </p:pic>
      <p:sp>
        <p:nvSpPr>
          <p:cNvPr id="7" name="object 5">
            <a:extLst>
              <a:ext uri="{FF2B5EF4-FFF2-40B4-BE49-F238E27FC236}">
                <a16:creationId xmlns:a16="http://schemas.microsoft.com/office/drawing/2014/main" id="{DDD5C284-2045-4C20-90D0-21BE595FFCFB}"/>
              </a:ext>
            </a:extLst>
          </p:cNvPr>
          <p:cNvSpPr txBox="1">
            <a:spLocks/>
          </p:cNvSpPr>
          <p:nvPr/>
        </p:nvSpPr>
        <p:spPr>
          <a:xfrm>
            <a:off x="-2" y="-82987"/>
            <a:ext cx="12192000" cy="843821"/>
          </a:xfrm>
          <a:prstGeom prst="rect">
            <a:avLst/>
          </a:prstGeom>
        </p:spPr>
        <p:txBody>
          <a:bodyPr vert="horz" wrap="square" lIns="0" tIns="12700" rIns="0" bIns="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2700">
              <a:spcBef>
                <a:spcPts val="100"/>
              </a:spcBef>
            </a:pPr>
            <a:r>
              <a:rPr lang="en-US" sz="5400" b="1" spc="-5" dirty="0">
                <a:solidFill>
                  <a:schemeClr val="accent2">
                    <a:lumMod val="75000"/>
                  </a:schemeClr>
                </a:solidFill>
                <a:latin typeface="Century Gothic"/>
                <a:cs typeface="Century Gothic"/>
              </a:rPr>
              <a:t>WHY DEEPEN?</a:t>
            </a:r>
            <a:endParaRPr lang="en-US" sz="5400" b="1" dirty="0">
              <a:solidFill>
                <a:schemeClr val="accent2">
                  <a:lumMod val="75000"/>
                </a:schemeClr>
              </a:solidFill>
              <a:latin typeface="Century Gothic"/>
              <a:cs typeface="Century Gothic"/>
            </a:endParaRPr>
          </a:p>
        </p:txBody>
      </p:sp>
      <p:pic>
        <p:nvPicPr>
          <p:cNvPr id="15" name="Picture 14">
            <a:extLst>
              <a:ext uri="{FF2B5EF4-FFF2-40B4-BE49-F238E27FC236}">
                <a16:creationId xmlns:a16="http://schemas.microsoft.com/office/drawing/2014/main" id="{EBE2A8CB-3838-4437-97F0-19BC9B765D78}"/>
              </a:ext>
            </a:extLst>
          </p:cNvPr>
          <p:cNvPicPr>
            <a:picLocks noChangeAspect="1"/>
          </p:cNvPicPr>
          <p:nvPr/>
        </p:nvPicPr>
        <p:blipFill rotWithShape="1">
          <a:blip r:embed="rId3" cstate="email">
            <a:lum contrast="20000"/>
            <a:extLst>
              <a:ext uri="{28A0092B-C50C-407E-A947-70E740481C1C}">
                <a14:useLocalDpi xmlns:a14="http://schemas.microsoft.com/office/drawing/2010/main"/>
              </a:ext>
            </a:extLst>
          </a:blip>
          <a:srcRect r="24455" b="2854"/>
          <a:stretch/>
        </p:blipFill>
        <p:spPr>
          <a:xfrm>
            <a:off x="0" y="807279"/>
            <a:ext cx="12192000" cy="6095132"/>
          </a:xfrm>
          <a:prstGeom prst="rect">
            <a:avLst/>
          </a:prstGeom>
        </p:spPr>
      </p:pic>
      <p:sp>
        <p:nvSpPr>
          <p:cNvPr id="20" name="Rectangle 19">
            <a:extLst>
              <a:ext uri="{FF2B5EF4-FFF2-40B4-BE49-F238E27FC236}">
                <a16:creationId xmlns:a16="http://schemas.microsoft.com/office/drawing/2014/main" id="{7AD5B239-74DB-4675-B9A7-150A0CD73AD0}"/>
              </a:ext>
            </a:extLst>
          </p:cNvPr>
          <p:cNvSpPr/>
          <p:nvPr/>
        </p:nvSpPr>
        <p:spPr>
          <a:xfrm>
            <a:off x="1519237" y="647335"/>
            <a:ext cx="9153525" cy="90887"/>
          </a:xfrm>
          <a:prstGeom prst="rect">
            <a:avLst/>
          </a:prstGeom>
          <a:solidFill>
            <a:schemeClr val="tx2">
              <a:lumMod val="60000"/>
              <a:lumOff val="4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235928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5">
            <a:extLst>
              <a:ext uri="{FF2B5EF4-FFF2-40B4-BE49-F238E27FC236}">
                <a16:creationId xmlns:a16="http://schemas.microsoft.com/office/drawing/2014/main" id="{DDD5C284-2045-4C20-90D0-21BE595FFCFB}"/>
              </a:ext>
            </a:extLst>
          </p:cNvPr>
          <p:cNvSpPr txBox="1">
            <a:spLocks/>
          </p:cNvSpPr>
          <p:nvPr/>
        </p:nvSpPr>
        <p:spPr>
          <a:xfrm>
            <a:off x="0" y="-13566"/>
            <a:ext cx="12192000" cy="751488"/>
          </a:xfrm>
          <a:prstGeom prst="rect">
            <a:avLst/>
          </a:prstGeom>
        </p:spPr>
        <p:txBody>
          <a:bodyPr vert="horz" wrap="square" lIns="0" tIns="12700" rIns="0" bIns="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2700">
              <a:spcBef>
                <a:spcPts val="100"/>
              </a:spcBef>
            </a:pPr>
            <a:r>
              <a:rPr lang="en-US" sz="4800" b="1" spc="-5" dirty="0">
                <a:solidFill>
                  <a:schemeClr val="accent2">
                    <a:lumMod val="75000"/>
                  </a:schemeClr>
                </a:solidFill>
                <a:latin typeface="Century Gothic"/>
                <a:cs typeface="Century Gothic"/>
              </a:rPr>
              <a:t>THE DEEPENING EQUATION</a:t>
            </a:r>
            <a:endParaRPr lang="en-US" sz="4800" b="1" dirty="0">
              <a:solidFill>
                <a:schemeClr val="accent2">
                  <a:lumMod val="75000"/>
                </a:schemeClr>
              </a:solidFill>
              <a:latin typeface="Century Gothic"/>
              <a:cs typeface="Century Gothic"/>
            </a:endParaRPr>
          </a:p>
        </p:txBody>
      </p:sp>
      <p:pic>
        <p:nvPicPr>
          <p:cNvPr id="3" name="Picture 2">
            <a:extLst>
              <a:ext uri="{FF2B5EF4-FFF2-40B4-BE49-F238E27FC236}">
                <a16:creationId xmlns:a16="http://schemas.microsoft.com/office/drawing/2014/main" id="{35698D96-61EA-4625-B855-0AE23F66B8E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194453" y="1440449"/>
            <a:ext cx="3892571" cy="5369472"/>
          </a:xfrm>
          <a:prstGeom prst="rect">
            <a:avLst/>
          </a:prstGeom>
        </p:spPr>
      </p:pic>
      <p:sp>
        <p:nvSpPr>
          <p:cNvPr id="10" name="TextBox 9">
            <a:extLst>
              <a:ext uri="{FF2B5EF4-FFF2-40B4-BE49-F238E27FC236}">
                <a16:creationId xmlns:a16="http://schemas.microsoft.com/office/drawing/2014/main" id="{BE1A0CD8-91A2-4BD7-B296-178BCAA2ABAA}"/>
              </a:ext>
            </a:extLst>
          </p:cNvPr>
          <p:cNvSpPr txBox="1"/>
          <p:nvPr/>
        </p:nvSpPr>
        <p:spPr>
          <a:xfrm>
            <a:off x="-165789" y="807682"/>
            <a:ext cx="3630835" cy="707886"/>
          </a:xfrm>
          <a:prstGeom prst="rect">
            <a:avLst/>
          </a:prstGeom>
          <a:noFill/>
        </p:spPr>
        <p:txBody>
          <a:bodyPr wrap="square" rtlCol="0">
            <a:spAutoFit/>
          </a:bodyPr>
          <a:lstStyle/>
          <a:p>
            <a:pPr algn="ctr"/>
            <a:r>
              <a:rPr lang="en-US" sz="2000" b="1" dirty="0">
                <a:latin typeface="Centaur" panose="02030504050205020304" pitchFamily="18" charset="0"/>
              </a:rPr>
              <a:t>Growing World Population</a:t>
            </a:r>
          </a:p>
          <a:p>
            <a:pPr algn="ctr"/>
            <a:r>
              <a:rPr lang="en-US" sz="2000" b="1" dirty="0">
                <a:latin typeface="Centaur" panose="02030504050205020304" pitchFamily="18" charset="0"/>
              </a:rPr>
              <a:t>Increased Demand for Commerce</a:t>
            </a:r>
          </a:p>
        </p:txBody>
      </p:sp>
      <p:pic>
        <p:nvPicPr>
          <p:cNvPr id="13" name="Picture 12">
            <a:extLst>
              <a:ext uri="{FF2B5EF4-FFF2-40B4-BE49-F238E27FC236}">
                <a16:creationId xmlns:a16="http://schemas.microsoft.com/office/drawing/2014/main" id="{2B235F0C-BD5A-44F7-B695-7E47466FA1E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2069400"/>
            <a:ext cx="3194207" cy="3202614"/>
          </a:xfrm>
          <a:prstGeom prst="rect">
            <a:avLst/>
          </a:prstGeom>
        </p:spPr>
      </p:pic>
      <p:sp>
        <p:nvSpPr>
          <p:cNvPr id="8" name="TextBox 7">
            <a:extLst>
              <a:ext uri="{FF2B5EF4-FFF2-40B4-BE49-F238E27FC236}">
                <a16:creationId xmlns:a16="http://schemas.microsoft.com/office/drawing/2014/main" id="{7EFED20A-6F2E-4256-B769-8BB893196635}"/>
              </a:ext>
            </a:extLst>
          </p:cNvPr>
          <p:cNvSpPr txBox="1"/>
          <p:nvPr/>
        </p:nvSpPr>
        <p:spPr>
          <a:xfrm>
            <a:off x="3153892" y="913819"/>
            <a:ext cx="4141429" cy="400110"/>
          </a:xfrm>
          <a:prstGeom prst="rect">
            <a:avLst/>
          </a:prstGeom>
          <a:noFill/>
        </p:spPr>
        <p:txBody>
          <a:bodyPr wrap="square" rtlCol="0">
            <a:spAutoFit/>
          </a:bodyPr>
          <a:lstStyle/>
          <a:p>
            <a:pPr algn="ctr"/>
            <a:r>
              <a:rPr lang="en-US" sz="2000" b="1" dirty="0">
                <a:latin typeface="Centaur" panose="02030504050205020304" pitchFamily="18" charset="0"/>
              </a:rPr>
              <a:t>Larger Ships to Meet Demand</a:t>
            </a:r>
          </a:p>
        </p:txBody>
      </p:sp>
      <p:sp>
        <p:nvSpPr>
          <p:cNvPr id="11" name="TextBox 10">
            <a:extLst>
              <a:ext uri="{FF2B5EF4-FFF2-40B4-BE49-F238E27FC236}">
                <a16:creationId xmlns:a16="http://schemas.microsoft.com/office/drawing/2014/main" id="{2E713819-5B0A-431F-9F28-15392A95366A}"/>
              </a:ext>
            </a:extLst>
          </p:cNvPr>
          <p:cNvSpPr txBox="1"/>
          <p:nvPr/>
        </p:nvSpPr>
        <p:spPr>
          <a:xfrm>
            <a:off x="7739063" y="829247"/>
            <a:ext cx="3274423" cy="707886"/>
          </a:xfrm>
          <a:prstGeom prst="rect">
            <a:avLst/>
          </a:prstGeom>
          <a:noFill/>
        </p:spPr>
        <p:txBody>
          <a:bodyPr wrap="square" rtlCol="0">
            <a:spAutoFit/>
          </a:bodyPr>
          <a:lstStyle/>
          <a:p>
            <a:pPr algn="ctr"/>
            <a:r>
              <a:rPr lang="en-US" sz="2000" b="1" dirty="0">
                <a:latin typeface="Centaur" panose="02030504050205020304" pitchFamily="18" charset="0"/>
              </a:rPr>
              <a:t>Increased Draft Requirements for Federal Channels</a:t>
            </a:r>
          </a:p>
        </p:txBody>
      </p:sp>
      <p:pic>
        <p:nvPicPr>
          <p:cNvPr id="6" name="Picture 5">
            <a:extLst>
              <a:ext uri="{FF2B5EF4-FFF2-40B4-BE49-F238E27FC236}">
                <a16:creationId xmlns:a16="http://schemas.microsoft.com/office/drawing/2014/main" id="{7092D32E-4046-4C1B-B598-E996F59AC558}"/>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rcRect t="1814" r="2225" b="52516"/>
          <a:stretch/>
        </p:blipFill>
        <p:spPr>
          <a:xfrm>
            <a:off x="6920917" y="2054696"/>
            <a:ext cx="5271083" cy="3071958"/>
          </a:xfrm>
          <a:prstGeom prst="rect">
            <a:avLst/>
          </a:prstGeom>
          <a:ln>
            <a:solidFill>
              <a:schemeClr val="tx1"/>
            </a:solidFill>
          </a:ln>
        </p:spPr>
      </p:pic>
      <p:sp>
        <p:nvSpPr>
          <p:cNvPr id="9" name="Plus Sign 8">
            <a:extLst>
              <a:ext uri="{FF2B5EF4-FFF2-40B4-BE49-F238E27FC236}">
                <a16:creationId xmlns:a16="http://schemas.microsoft.com/office/drawing/2014/main" id="{D048DA6A-B6E9-4B82-B12F-7E8DB960941F}"/>
              </a:ext>
            </a:extLst>
          </p:cNvPr>
          <p:cNvSpPr/>
          <p:nvPr/>
        </p:nvSpPr>
        <p:spPr>
          <a:xfrm>
            <a:off x="1469474" y="1097691"/>
            <a:ext cx="255253" cy="170999"/>
          </a:xfrm>
          <a:prstGeom prst="mathPlus">
            <a:avLst/>
          </a:prstGeom>
          <a:ln>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2" name="Equals 11">
            <a:extLst>
              <a:ext uri="{FF2B5EF4-FFF2-40B4-BE49-F238E27FC236}">
                <a16:creationId xmlns:a16="http://schemas.microsoft.com/office/drawing/2014/main" id="{64C680C7-D498-43C7-9467-459240C895C9}"/>
              </a:ext>
            </a:extLst>
          </p:cNvPr>
          <p:cNvSpPr/>
          <p:nvPr/>
        </p:nvSpPr>
        <p:spPr>
          <a:xfrm>
            <a:off x="3280094" y="1034948"/>
            <a:ext cx="391901" cy="196084"/>
          </a:xfrm>
          <a:prstGeom prst="mathEqual">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pic>
        <p:nvPicPr>
          <p:cNvPr id="18" name="Graphic 17" descr="Earth globe: Americas with solid fill">
            <a:extLst>
              <a:ext uri="{FF2B5EF4-FFF2-40B4-BE49-F238E27FC236}">
                <a16:creationId xmlns:a16="http://schemas.microsoft.com/office/drawing/2014/main" id="{17D25A63-ACDA-41A2-A7A5-EBA83ECFE58B}"/>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136217" y="2054696"/>
            <a:ext cx="1042116" cy="1042116"/>
          </a:xfrm>
          <a:prstGeom prst="rect">
            <a:avLst/>
          </a:prstGeom>
        </p:spPr>
      </p:pic>
      <p:sp>
        <p:nvSpPr>
          <p:cNvPr id="23" name="Rectangle 22">
            <a:extLst>
              <a:ext uri="{FF2B5EF4-FFF2-40B4-BE49-F238E27FC236}">
                <a16:creationId xmlns:a16="http://schemas.microsoft.com/office/drawing/2014/main" id="{B4481907-1256-41A1-9A6C-67B1040A4A4B}"/>
              </a:ext>
            </a:extLst>
          </p:cNvPr>
          <p:cNvSpPr/>
          <p:nvPr/>
        </p:nvSpPr>
        <p:spPr>
          <a:xfrm>
            <a:off x="1519237" y="694960"/>
            <a:ext cx="9153525" cy="90887"/>
          </a:xfrm>
          <a:prstGeom prst="rect">
            <a:avLst/>
          </a:prstGeom>
          <a:solidFill>
            <a:schemeClr val="tx2">
              <a:lumMod val="60000"/>
              <a:lumOff val="4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6" name="Equals 15">
            <a:extLst>
              <a:ext uri="{FF2B5EF4-FFF2-40B4-BE49-F238E27FC236}">
                <a16:creationId xmlns:a16="http://schemas.microsoft.com/office/drawing/2014/main" id="{632A4136-7E55-49DE-AFAA-B66C8A7362A0}"/>
              </a:ext>
            </a:extLst>
          </p:cNvPr>
          <p:cNvSpPr/>
          <p:nvPr/>
        </p:nvSpPr>
        <p:spPr>
          <a:xfrm>
            <a:off x="6858827" y="997288"/>
            <a:ext cx="391901" cy="196085"/>
          </a:xfrm>
          <a:prstGeom prst="mathEqual">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1801193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7D39F9-7EC9-4CD6-825B-5696DB75F58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0"/>
            <a:ext cx="12192000" cy="6902411"/>
          </a:xfrm>
          <a:prstGeom prst="rect">
            <a:avLst/>
          </a:prstGeom>
        </p:spPr>
      </p:pic>
      <p:sp>
        <p:nvSpPr>
          <p:cNvPr id="7" name="object 5">
            <a:extLst>
              <a:ext uri="{FF2B5EF4-FFF2-40B4-BE49-F238E27FC236}">
                <a16:creationId xmlns:a16="http://schemas.microsoft.com/office/drawing/2014/main" id="{DDD5C284-2045-4C20-90D0-21BE595FFCFB}"/>
              </a:ext>
            </a:extLst>
          </p:cNvPr>
          <p:cNvSpPr txBox="1">
            <a:spLocks/>
          </p:cNvSpPr>
          <p:nvPr/>
        </p:nvSpPr>
        <p:spPr>
          <a:xfrm>
            <a:off x="0" y="-30777"/>
            <a:ext cx="12191999" cy="751488"/>
          </a:xfrm>
          <a:prstGeom prst="rect">
            <a:avLst/>
          </a:prstGeom>
        </p:spPr>
        <p:txBody>
          <a:bodyPr vert="horz" wrap="square" lIns="0" tIns="12700" rIns="0" bIns="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2700">
              <a:spcBef>
                <a:spcPts val="100"/>
              </a:spcBef>
            </a:pPr>
            <a:r>
              <a:rPr lang="en-US" sz="4800" b="1" spc="-5" dirty="0">
                <a:solidFill>
                  <a:schemeClr val="bg1">
                    <a:lumMod val="50000"/>
                  </a:schemeClr>
                </a:solidFill>
                <a:latin typeface="Century Gothic"/>
                <a:cs typeface="Century Gothic"/>
              </a:rPr>
              <a:t>ENGINEERING</a:t>
            </a:r>
            <a:endParaRPr lang="en-US" sz="4800" b="1" dirty="0">
              <a:solidFill>
                <a:schemeClr val="bg1">
                  <a:lumMod val="50000"/>
                </a:schemeClr>
              </a:solidFill>
              <a:latin typeface="Century Gothic"/>
              <a:cs typeface="Century Gothic"/>
            </a:endParaRPr>
          </a:p>
        </p:txBody>
      </p:sp>
      <p:sp>
        <p:nvSpPr>
          <p:cNvPr id="24" name="TextBox 23">
            <a:extLst>
              <a:ext uri="{FF2B5EF4-FFF2-40B4-BE49-F238E27FC236}">
                <a16:creationId xmlns:a16="http://schemas.microsoft.com/office/drawing/2014/main" id="{DE1ED15E-8FFF-4118-935B-C1DB063F1043}"/>
              </a:ext>
            </a:extLst>
          </p:cNvPr>
          <p:cNvSpPr txBox="1"/>
          <p:nvPr/>
        </p:nvSpPr>
        <p:spPr>
          <a:xfrm>
            <a:off x="1" y="984975"/>
            <a:ext cx="12191999" cy="5909310"/>
          </a:xfrm>
          <a:prstGeom prst="rect">
            <a:avLst/>
          </a:prstGeom>
          <a:solidFill>
            <a:schemeClr val="tx2">
              <a:lumMod val="20000"/>
              <a:lumOff val="80000"/>
            </a:schemeClr>
          </a:solidFill>
          <a:ln w="28575">
            <a:solidFill>
              <a:schemeClr val="accent1">
                <a:lumMod val="50000"/>
              </a:schemeClr>
            </a:solidFill>
          </a:ln>
        </p:spPr>
        <p:txBody>
          <a:bodyPr wrap="square" rtlCol="0">
            <a:spAutoFit/>
          </a:bodyPr>
          <a:lstStyle/>
          <a:p>
            <a:pPr marL="342900" indent="-342900">
              <a:buFont typeface="Wingdings" panose="05000000000000000000" pitchFamily="2" charset="2"/>
              <a:buChar char="§"/>
            </a:pPr>
            <a:r>
              <a:rPr lang="en-US" sz="2000" b="1" u="sng" dirty="0">
                <a:latin typeface="Century Gothic" panose="020B0502020202020204" pitchFamily="34" charset="0"/>
              </a:rPr>
              <a:t>Identification of Design Vessel</a:t>
            </a:r>
            <a:r>
              <a:rPr lang="en-US" sz="2000" b="1" dirty="0">
                <a:latin typeface="Century Gothic" panose="020B0502020202020204" pitchFamily="34" charset="0"/>
              </a:rPr>
              <a:t>: </a:t>
            </a:r>
            <a:r>
              <a:rPr lang="en-US" sz="2000" dirty="0">
                <a:latin typeface="Century Gothic" panose="020B0502020202020204" pitchFamily="34" charset="0"/>
              </a:rPr>
              <a:t>Largest ship(s) expected to use the project improvements on a frequent basis.</a:t>
            </a:r>
          </a:p>
          <a:p>
            <a:pPr marL="342900" indent="-342900">
              <a:buFont typeface="Wingdings" panose="05000000000000000000" pitchFamily="2" charset="2"/>
              <a:buChar char="§"/>
            </a:pPr>
            <a:endParaRPr lang="en-US" sz="2000" dirty="0">
              <a:latin typeface="Century Gothic" panose="020B0502020202020204" pitchFamily="34" charset="0"/>
            </a:endParaRPr>
          </a:p>
          <a:p>
            <a:pPr marL="342900" indent="-342900">
              <a:buFont typeface="Wingdings" panose="05000000000000000000" pitchFamily="2" charset="2"/>
              <a:buChar char="§"/>
            </a:pPr>
            <a:r>
              <a:rPr lang="en-US" sz="2000" b="1" u="sng" dirty="0">
                <a:latin typeface="Century Gothic" panose="020B0502020202020204" pitchFamily="34" charset="0"/>
              </a:rPr>
              <a:t>Ship Simulation &amp; Report</a:t>
            </a:r>
            <a:r>
              <a:rPr lang="en-US" sz="2000" b="1" dirty="0">
                <a:latin typeface="Century Gothic" panose="020B0502020202020204" pitchFamily="34" charset="0"/>
              </a:rPr>
              <a:t>: </a:t>
            </a:r>
            <a:r>
              <a:rPr lang="en-US" sz="2000" dirty="0">
                <a:latin typeface="Century Gothic" panose="020B0502020202020204" pitchFamily="34" charset="0"/>
              </a:rPr>
              <a:t>Used to test design vessels with/without the project using Bar Pilots.</a:t>
            </a:r>
          </a:p>
          <a:p>
            <a:pPr marL="342900" indent="-342900">
              <a:buFont typeface="Wingdings" panose="05000000000000000000" pitchFamily="2" charset="2"/>
              <a:buChar char="§"/>
            </a:pPr>
            <a:endParaRPr lang="en-US" sz="2000" dirty="0">
              <a:latin typeface="Century Gothic" panose="020B0502020202020204" pitchFamily="34" charset="0"/>
            </a:endParaRPr>
          </a:p>
          <a:p>
            <a:pPr marL="342900" indent="-342900">
              <a:buFont typeface="Wingdings" panose="05000000000000000000" pitchFamily="2" charset="2"/>
              <a:buChar char="§"/>
            </a:pPr>
            <a:r>
              <a:rPr lang="en-US" sz="2000" b="1" u="sng" dirty="0">
                <a:latin typeface="Century Gothic" panose="020B0502020202020204" pitchFamily="34" charset="0"/>
              </a:rPr>
              <a:t>Design of General Navigation Features</a:t>
            </a:r>
            <a:r>
              <a:rPr lang="en-US" sz="2000" b="1" dirty="0">
                <a:latin typeface="Century Gothic" panose="020B0502020202020204" pitchFamily="34" charset="0"/>
              </a:rPr>
              <a:t>:</a:t>
            </a:r>
          </a:p>
          <a:p>
            <a:pPr marL="742950" lvl="1" indent="-285750">
              <a:buFontTx/>
              <a:buChar char="-"/>
            </a:pPr>
            <a:r>
              <a:rPr lang="en-US" sz="2000" dirty="0">
                <a:latin typeface="Century Gothic" panose="020B0502020202020204" pitchFamily="34" charset="0"/>
              </a:rPr>
              <a:t>Channel Depths needed (in 1-foot increments)</a:t>
            </a:r>
          </a:p>
          <a:p>
            <a:pPr marL="742950" lvl="1" indent="-285750">
              <a:buFontTx/>
              <a:buChar char="-"/>
            </a:pPr>
            <a:r>
              <a:rPr lang="en-US" sz="2000" dirty="0">
                <a:latin typeface="Century Gothic" panose="020B0502020202020204" pitchFamily="34" charset="0"/>
              </a:rPr>
              <a:t>Turning Basins (used to turn large vessels near terminals inbound/outbound)</a:t>
            </a:r>
          </a:p>
          <a:p>
            <a:pPr marL="742950" lvl="1" indent="-285750">
              <a:buFontTx/>
              <a:buChar char="-"/>
            </a:pPr>
            <a:r>
              <a:rPr lang="en-US" sz="2000" dirty="0">
                <a:latin typeface="Century Gothic" panose="020B0502020202020204" pitchFamily="34" charset="0"/>
              </a:rPr>
              <a:t>Jetties</a:t>
            </a:r>
          </a:p>
          <a:p>
            <a:pPr marL="742950" lvl="1" indent="-285750">
              <a:buFont typeface="Wingdings" panose="05000000000000000000" pitchFamily="2" charset="2"/>
              <a:buChar char="§"/>
            </a:pPr>
            <a:endParaRPr lang="en-US" sz="2000" dirty="0">
              <a:latin typeface="Century Gothic" panose="020B0502020202020204" pitchFamily="34" charset="0"/>
            </a:endParaRPr>
          </a:p>
          <a:p>
            <a:pPr marL="285750" indent="-285750">
              <a:buFont typeface="Wingdings" panose="05000000000000000000" pitchFamily="2" charset="2"/>
              <a:buChar char="§"/>
            </a:pPr>
            <a:r>
              <a:rPr lang="en-US" sz="2000" b="1" u="sng" dirty="0">
                <a:latin typeface="Century Gothic" panose="020B0502020202020204" pitchFamily="34" charset="0"/>
              </a:rPr>
              <a:t>Ship Wake Analysis</a:t>
            </a:r>
            <a:r>
              <a:rPr lang="en-US" sz="2000" b="1" dirty="0">
                <a:latin typeface="Century Gothic" panose="020B0502020202020204" pitchFamily="34" charset="0"/>
              </a:rPr>
              <a:t>: </a:t>
            </a:r>
            <a:r>
              <a:rPr lang="en-US" sz="2000" dirty="0">
                <a:latin typeface="Century Gothic" panose="020B0502020202020204" pitchFamily="34" charset="0"/>
              </a:rPr>
              <a:t>Demonstrate changes in wave action associated with deeper and wider channel (larger ships) will not cause increased erosion. </a:t>
            </a:r>
          </a:p>
          <a:p>
            <a:pPr marL="285750" indent="-285750">
              <a:buFont typeface="Wingdings" panose="05000000000000000000" pitchFamily="2" charset="2"/>
              <a:buChar char="§"/>
            </a:pPr>
            <a:endParaRPr lang="en-US" sz="2000" dirty="0">
              <a:latin typeface="Century Gothic" panose="020B0502020202020204" pitchFamily="34" charset="0"/>
            </a:endParaRPr>
          </a:p>
          <a:p>
            <a:pPr marL="285750" indent="-285750">
              <a:buFont typeface="Wingdings" panose="05000000000000000000" pitchFamily="2" charset="2"/>
              <a:buChar char="§"/>
            </a:pPr>
            <a:r>
              <a:rPr lang="en-US" sz="2000" b="1" u="sng" dirty="0">
                <a:latin typeface="Century Gothic" panose="020B0502020202020204" pitchFamily="34" charset="0"/>
              </a:rPr>
              <a:t>Dredge Material Characteristics and Disposal Capacity</a:t>
            </a:r>
            <a:r>
              <a:rPr lang="en-US" sz="2000" b="1" dirty="0">
                <a:latin typeface="Century Gothic" panose="020B0502020202020204" pitchFamily="34" charset="0"/>
              </a:rPr>
              <a:t>:</a:t>
            </a:r>
            <a:r>
              <a:rPr lang="en-US" sz="2000" dirty="0">
                <a:latin typeface="Century Gothic" panose="020B0502020202020204" pitchFamily="34" charset="0"/>
              </a:rPr>
              <a:t> Geotechnical core borings (rock/clay/sand), where is the material going (upland/offshore disposal).</a:t>
            </a:r>
          </a:p>
          <a:p>
            <a:pPr marL="285750" indent="-285750">
              <a:buFont typeface="Wingdings" panose="05000000000000000000" pitchFamily="2" charset="2"/>
              <a:buChar char="§"/>
            </a:pPr>
            <a:endParaRPr lang="en-US" sz="2000" dirty="0">
              <a:latin typeface="Century Gothic" panose="020B0502020202020204" pitchFamily="34" charset="0"/>
            </a:endParaRPr>
          </a:p>
          <a:p>
            <a:pPr marL="285750" indent="-285750">
              <a:buFont typeface="Wingdings" panose="05000000000000000000" pitchFamily="2" charset="2"/>
              <a:buChar char="§"/>
            </a:pPr>
            <a:r>
              <a:rPr lang="en-US" sz="2000" b="1" u="sng" dirty="0">
                <a:latin typeface="Century Gothic" panose="020B0502020202020204" pitchFamily="34" charset="0"/>
              </a:rPr>
              <a:t>Shoaling Analysis</a:t>
            </a:r>
            <a:r>
              <a:rPr lang="en-US" sz="2000" b="1" dirty="0">
                <a:latin typeface="Century Gothic" panose="020B0502020202020204" pitchFamily="34" charset="0"/>
              </a:rPr>
              <a:t>: </a:t>
            </a:r>
            <a:r>
              <a:rPr lang="en-US" sz="2000" dirty="0">
                <a:latin typeface="Century Gothic" panose="020B0502020202020204" pitchFamily="34" charset="0"/>
              </a:rPr>
              <a:t>Increase in Operations &amp; Maintenance (O&amp;M) volumes/cost due to increases in shoaling? </a:t>
            </a:r>
          </a:p>
          <a:p>
            <a:endParaRPr lang="en-US" b="1" i="1" dirty="0">
              <a:latin typeface="Century Gothic" panose="020B0502020202020204" pitchFamily="34" charset="0"/>
            </a:endParaRPr>
          </a:p>
        </p:txBody>
      </p:sp>
      <p:sp>
        <p:nvSpPr>
          <p:cNvPr id="55" name="Rectangle 54">
            <a:extLst>
              <a:ext uri="{FF2B5EF4-FFF2-40B4-BE49-F238E27FC236}">
                <a16:creationId xmlns:a16="http://schemas.microsoft.com/office/drawing/2014/main" id="{91CBC7A9-4240-4515-9899-AE01DCD4CA4D}"/>
              </a:ext>
            </a:extLst>
          </p:cNvPr>
          <p:cNvSpPr/>
          <p:nvPr/>
        </p:nvSpPr>
        <p:spPr>
          <a:xfrm>
            <a:off x="1519237" y="694960"/>
            <a:ext cx="9153525" cy="90887"/>
          </a:xfrm>
          <a:prstGeom prst="rect">
            <a:avLst/>
          </a:prstGeom>
          <a:solidFill>
            <a:schemeClr val="tx2">
              <a:lumMod val="60000"/>
              <a:lumOff val="4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988208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7D39F9-7EC9-4CD6-825B-5696DB75F58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0"/>
            <a:ext cx="12192000" cy="6902411"/>
          </a:xfrm>
          <a:prstGeom prst="rect">
            <a:avLst/>
          </a:prstGeom>
        </p:spPr>
      </p:pic>
      <p:pic>
        <p:nvPicPr>
          <p:cNvPr id="2" name="Picture 1">
            <a:extLst>
              <a:ext uri="{FF2B5EF4-FFF2-40B4-BE49-F238E27FC236}">
                <a16:creationId xmlns:a16="http://schemas.microsoft.com/office/drawing/2014/main" id="{E0EB081D-F099-40D8-870A-66B5B7C6F31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3425511"/>
            <a:ext cx="6782477" cy="3473411"/>
          </a:xfrm>
          <a:prstGeom prst="rect">
            <a:avLst/>
          </a:prstGeom>
          <a:ln w="28575">
            <a:solidFill>
              <a:schemeClr val="tx1"/>
            </a:solidFill>
          </a:ln>
        </p:spPr>
      </p:pic>
      <p:pic>
        <p:nvPicPr>
          <p:cNvPr id="3" name="Picture 2">
            <a:extLst>
              <a:ext uri="{FF2B5EF4-FFF2-40B4-BE49-F238E27FC236}">
                <a16:creationId xmlns:a16="http://schemas.microsoft.com/office/drawing/2014/main" id="{C0D341DD-B41D-437A-8447-8F32712D59C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892330" y="9359"/>
            <a:ext cx="3272043" cy="3396034"/>
          </a:xfrm>
          <a:prstGeom prst="rect">
            <a:avLst/>
          </a:prstGeom>
          <a:ln w="28575">
            <a:solidFill>
              <a:schemeClr val="tx1"/>
            </a:solidFill>
          </a:ln>
        </p:spPr>
      </p:pic>
      <p:pic>
        <p:nvPicPr>
          <p:cNvPr id="5" name="Picture 4">
            <a:extLst>
              <a:ext uri="{FF2B5EF4-FFF2-40B4-BE49-F238E27FC236}">
                <a16:creationId xmlns:a16="http://schemas.microsoft.com/office/drawing/2014/main" id="{8F8A4575-EFF0-4EA9-8363-8A94D142D71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810102" y="3429000"/>
            <a:ext cx="5354271" cy="3447718"/>
          </a:xfrm>
          <a:prstGeom prst="rect">
            <a:avLst/>
          </a:prstGeom>
          <a:ln w="28575">
            <a:solidFill>
              <a:schemeClr val="tx1"/>
            </a:solidFill>
          </a:ln>
        </p:spPr>
      </p:pic>
      <p:sp>
        <p:nvSpPr>
          <p:cNvPr id="15" name="TextBox 14">
            <a:extLst>
              <a:ext uri="{FF2B5EF4-FFF2-40B4-BE49-F238E27FC236}">
                <a16:creationId xmlns:a16="http://schemas.microsoft.com/office/drawing/2014/main" id="{303791BD-CC39-4852-AE4D-03848BE6B57C}"/>
              </a:ext>
            </a:extLst>
          </p:cNvPr>
          <p:cNvSpPr txBox="1"/>
          <p:nvPr/>
        </p:nvSpPr>
        <p:spPr>
          <a:xfrm>
            <a:off x="9332204" y="-19621"/>
            <a:ext cx="2261160" cy="738664"/>
          </a:xfrm>
          <a:prstGeom prst="rect">
            <a:avLst/>
          </a:prstGeom>
          <a:solidFill>
            <a:schemeClr val="tx1"/>
          </a:solidFill>
        </p:spPr>
        <p:txBody>
          <a:bodyPr wrap="square" rtlCol="0">
            <a:spAutoFit/>
          </a:bodyPr>
          <a:lstStyle/>
          <a:p>
            <a:pPr algn="ctr"/>
            <a:r>
              <a:rPr lang="en-US" sz="1400" b="1" dirty="0">
                <a:solidFill>
                  <a:schemeClr val="bg1"/>
                </a:solidFill>
              </a:rPr>
              <a:t>Jacksonville Design Vessel for Ship Simulation      (Susan Maersk)</a:t>
            </a:r>
          </a:p>
        </p:txBody>
      </p:sp>
      <p:sp>
        <p:nvSpPr>
          <p:cNvPr id="16" name="TextBox 15">
            <a:extLst>
              <a:ext uri="{FF2B5EF4-FFF2-40B4-BE49-F238E27FC236}">
                <a16:creationId xmlns:a16="http://schemas.microsoft.com/office/drawing/2014/main" id="{354CF7CB-AC63-4593-BC46-AE9B8AC5847D}"/>
              </a:ext>
            </a:extLst>
          </p:cNvPr>
          <p:cNvSpPr txBox="1"/>
          <p:nvPr/>
        </p:nvSpPr>
        <p:spPr>
          <a:xfrm>
            <a:off x="2200276" y="3414043"/>
            <a:ext cx="1837509" cy="738664"/>
          </a:xfrm>
          <a:prstGeom prst="rect">
            <a:avLst/>
          </a:prstGeom>
          <a:solidFill>
            <a:schemeClr val="tx1"/>
          </a:solidFill>
        </p:spPr>
        <p:txBody>
          <a:bodyPr wrap="square" rtlCol="0">
            <a:spAutoFit/>
          </a:bodyPr>
          <a:lstStyle/>
          <a:p>
            <a:pPr algn="ctr"/>
            <a:r>
              <a:rPr lang="en-US" sz="1400" b="1" dirty="0">
                <a:solidFill>
                  <a:schemeClr val="bg1"/>
                </a:solidFill>
              </a:rPr>
              <a:t>Ship Simulator Completed in ERDC (Vicksburg)</a:t>
            </a:r>
          </a:p>
        </p:txBody>
      </p:sp>
      <p:sp>
        <p:nvSpPr>
          <p:cNvPr id="17" name="TextBox 16">
            <a:extLst>
              <a:ext uri="{FF2B5EF4-FFF2-40B4-BE49-F238E27FC236}">
                <a16:creationId xmlns:a16="http://schemas.microsoft.com/office/drawing/2014/main" id="{593CB647-6343-46B1-9675-4AD4D09AE4B8}"/>
              </a:ext>
            </a:extLst>
          </p:cNvPr>
          <p:cNvSpPr txBox="1"/>
          <p:nvPr/>
        </p:nvSpPr>
        <p:spPr>
          <a:xfrm>
            <a:off x="8393985" y="3386529"/>
            <a:ext cx="2884178" cy="523220"/>
          </a:xfrm>
          <a:prstGeom prst="rect">
            <a:avLst/>
          </a:prstGeom>
          <a:solidFill>
            <a:schemeClr val="tx1"/>
          </a:solidFill>
        </p:spPr>
        <p:txBody>
          <a:bodyPr wrap="square" rtlCol="0">
            <a:spAutoFit/>
          </a:bodyPr>
          <a:lstStyle/>
          <a:p>
            <a:pPr algn="ctr"/>
            <a:r>
              <a:rPr lang="en-US" sz="1400" b="1" dirty="0">
                <a:solidFill>
                  <a:schemeClr val="bg1"/>
                </a:solidFill>
              </a:rPr>
              <a:t>Jacksonville Geotechnical Borings to Identify Material Characteristics</a:t>
            </a:r>
          </a:p>
        </p:txBody>
      </p:sp>
      <p:pic>
        <p:nvPicPr>
          <p:cNvPr id="14" name="Picture 13">
            <a:extLst>
              <a:ext uri="{FF2B5EF4-FFF2-40B4-BE49-F238E27FC236}">
                <a16:creationId xmlns:a16="http://schemas.microsoft.com/office/drawing/2014/main" id="{51197D8C-DF50-4685-AB2B-2A7BC44C500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0" y="9358"/>
            <a:ext cx="8864704" cy="3407863"/>
          </a:xfrm>
          <a:prstGeom prst="rect">
            <a:avLst/>
          </a:prstGeom>
          <a:ln w="28575">
            <a:solidFill>
              <a:schemeClr val="tx1"/>
            </a:solidFill>
          </a:ln>
        </p:spPr>
      </p:pic>
      <p:sp>
        <p:nvSpPr>
          <p:cNvPr id="18" name="Freeform: Shape 17">
            <a:extLst>
              <a:ext uri="{FF2B5EF4-FFF2-40B4-BE49-F238E27FC236}">
                <a16:creationId xmlns:a16="http://schemas.microsoft.com/office/drawing/2014/main" id="{C92D291A-B61D-43EB-B7C7-5C563499BE10}"/>
              </a:ext>
            </a:extLst>
          </p:cNvPr>
          <p:cNvSpPr/>
          <p:nvPr/>
        </p:nvSpPr>
        <p:spPr>
          <a:xfrm>
            <a:off x="2200276" y="1076326"/>
            <a:ext cx="299644" cy="324636"/>
          </a:xfrm>
          <a:custGeom>
            <a:avLst/>
            <a:gdLst>
              <a:gd name="connsiteX0" fmla="*/ 371475 w 371475"/>
              <a:gd name="connsiteY0" fmla="*/ 428625 h 428625"/>
              <a:gd name="connsiteX1" fmla="*/ 19050 w 371475"/>
              <a:gd name="connsiteY1" fmla="*/ 0 h 428625"/>
              <a:gd name="connsiteX2" fmla="*/ 0 w 371475"/>
              <a:gd name="connsiteY2" fmla="*/ 38100 h 428625"/>
              <a:gd name="connsiteX3" fmla="*/ 276225 w 371475"/>
              <a:gd name="connsiteY3" fmla="*/ 400050 h 428625"/>
              <a:gd name="connsiteX4" fmla="*/ 371475 w 371475"/>
              <a:gd name="connsiteY4" fmla="*/ 428625 h 428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428625">
                <a:moveTo>
                  <a:pt x="371475" y="428625"/>
                </a:moveTo>
                <a:lnTo>
                  <a:pt x="19050" y="0"/>
                </a:lnTo>
                <a:lnTo>
                  <a:pt x="0" y="38100"/>
                </a:lnTo>
                <a:lnTo>
                  <a:pt x="276225" y="400050"/>
                </a:lnTo>
                <a:lnTo>
                  <a:pt x="371475" y="428625"/>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90FC7F55-02EE-448C-8858-2BCD04EC9BA5}"/>
              </a:ext>
            </a:extLst>
          </p:cNvPr>
          <p:cNvSpPr txBox="1"/>
          <p:nvPr/>
        </p:nvSpPr>
        <p:spPr>
          <a:xfrm>
            <a:off x="3272042" y="-9525"/>
            <a:ext cx="2684141" cy="523220"/>
          </a:xfrm>
          <a:prstGeom prst="rect">
            <a:avLst/>
          </a:prstGeom>
          <a:solidFill>
            <a:schemeClr val="tx1"/>
          </a:solidFill>
        </p:spPr>
        <p:txBody>
          <a:bodyPr wrap="square" rtlCol="0">
            <a:spAutoFit/>
          </a:bodyPr>
          <a:lstStyle/>
          <a:p>
            <a:pPr algn="ctr"/>
            <a:r>
              <a:rPr lang="en-US" sz="1400" b="1" dirty="0">
                <a:solidFill>
                  <a:schemeClr val="bg1"/>
                </a:solidFill>
              </a:rPr>
              <a:t>Design Segments for Jacksonville Deepening Study</a:t>
            </a:r>
          </a:p>
        </p:txBody>
      </p:sp>
      <p:pic>
        <p:nvPicPr>
          <p:cNvPr id="6" name="Picture 5">
            <a:extLst>
              <a:ext uri="{FF2B5EF4-FFF2-40B4-BE49-F238E27FC236}">
                <a16:creationId xmlns:a16="http://schemas.microsoft.com/office/drawing/2014/main" id="{277C75EC-653D-4AEA-A32F-EAABA568D31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120515" y="4857226"/>
            <a:ext cx="2800099" cy="2175720"/>
          </a:xfrm>
          <a:prstGeom prst="rect">
            <a:avLst/>
          </a:prstGeom>
        </p:spPr>
      </p:pic>
      <p:sp>
        <p:nvSpPr>
          <p:cNvPr id="7" name="TextBox 6">
            <a:extLst>
              <a:ext uri="{FF2B5EF4-FFF2-40B4-BE49-F238E27FC236}">
                <a16:creationId xmlns:a16="http://schemas.microsoft.com/office/drawing/2014/main" id="{67061E38-A9FF-4064-AAFD-3FDF83F0AD5B}"/>
              </a:ext>
            </a:extLst>
          </p:cNvPr>
          <p:cNvSpPr txBox="1"/>
          <p:nvPr/>
        </p:nvSpPr>
        <p:spPr>
          <a:xfrm>
            <a:off x="3510435" y="2563425"/>
            <a:ext cx="5362658" cy="830997"/>
          </a:xfrm>
          <a:prstGeom prst="rect">
            <a:avLst/>
          </a:prstGeom>
          <a:solidFill>
            <a:schemeClr val="tx1"/>
          </a:solidFill>
        </p:spPr>
        <p:txBody>
          <a:bodyPr wrap="square" rtlCol="0">
            <a:spAutoFit/>
          </a:bodyPr>
          <a:lstStyle/>
          <a:p>
            <a:r>
              <a:rPr lang="en-US" sz="1600" b="1" dirty="0">
                <a:solidFill>
                  <a:srgbClr val="FF0000"/>
                </a:solidFill>
              </a:rPr>
              <a:t>Segment 1: Entrance Channel to River Mile 13 (selected)</a:t>
            </a:r>
          </a:p>
          <a:p>
            <a:r>
              <a:rPr lang="en-US" sz="1600" dirty="0">
                <a:solidFill>
                  <a:schemeClr val="bg1"/>
                </a:solidFill>
              </a:rPr>
              <a:t>Segment 2: River Mile 13 to River Mile 20 (screened out)</a:t>
            </a:r>
          </a:p>
          <a:p>
            <a:r>
              <a:rPr lang="en-US" sz="1600" b="1" dirty="0">
                <a:solidFill>
                  <a:srgbClr val="FFC000"/>
                </a:solidFill>
              </a:rPr>
              <a:t>Segment 3: West Blount Island Channel (screened out)</a:t>
            </a:r>
          </a:p>
        </p:txBody>
      </p:sp>
    </p:spTree>
    <p:extLst>
      <p:ext uri="{BB962C8B-B14F-4D97-AF65-F5344CB8AC3E}">
        <p14:creationId xmlns:p14="http://schemas.microsoft.com/office/powerpoint/2010/main" val="6408807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7D39F9-7EC9-4CD6-825B-5696DB75F58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52251"/>
            <a:ext cx="12192000" cy="6902411"/>
          </a:xfrm>
          <a:prstGeom prst="rect">
            <a:avLst/>
          </a:prstGeom>
        </p:spPr>
      </p:pic>
      <p:sp>
        <p:nvSpPr>
          <p:cNvPr id="7" name="object 5">
            <a:extLst>
              <a:ext uri="{FF2B5EF4-FFF2-40B4-BE49-F238E27FC236}">
                <a16:creationId xmlns:a16="http://schemas.microsoft.com/office/drawing/2014/main" id="{DDD5C284-2045-4C20-90D0-21BE595FFCFB}"/>
              </a:ext>
            </a:extLst>
          </p:cNvPr>
          <p:cNvSpPr txBox="1">
            <a:spLocks/>
          </p:cNvSpPr>
          <p:nvPr/>
        </p:nvSpPr>
        <p:spPr>
          <a:xfrm>
            <a:off x="360728" y="-17602"/>
            <a:ext cx="10810148" cy="751488"/>
          </a:xfrm>
          <a:prstGeom prst="rect">
            <a:avLst/>
          </a:prstGeom>
        </p:spPr>
        <p:txBody>
          <a:bodyPr vert="horz" wrap="square" lIns="0" tIns="12700" rIns="0" bIns="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2700">
              <a:spcBef>
                <a:spcPts val="100"/>
              </a:spcBef>
            </a:pPr>
            <a:r>
              <a:rPr lang="en-US" sz="4800" b="1" spc="-5" dirty="0">
                <a:solidFill>
                  <a:srgbClr val="00B050"/>
                </a:solidFill>
                <a:latin typeface="Century Gothic"/>
                <a:cs typeface="Century Gothic"/>
              </a:rPr>
              <a:t>ECONOMICS FOR NAVIGATION 101</a:t>
            </a:r>
            <a:endParaRPr lang="en-US" sz="4800" b="1" dirty="0">
              <a:solidFill>
                <a:srgbClr val="00B050"/>
              </a:solidFill>
              <a:latin typeface="Century Gothic"/>
              <a:cs typeface="Century Gothic"/>
            </a:endParaRPr>
          </a:p>
        </p:txBody>
      </p:sp>
      <p:sp>
        <p:nvSpPr>
          <p:cNvPr id="8" name="TextBox 7">
            <a:extLst>
              <a:ext uri="{FF2B5EF4-FFF2-40B4-BE49-F238E27FC236}">
                <a16:creationId xmlns:a16="http://schemas.microsoft.com/office/drawing/2014/main" id="{5DE2D0A7-7B50-436E-8783-F92A14D906CE}"/>
              </a:ext>
            </a:extLst>
          </p:cNvPr>
          <p:cNvSpPr txBox="1"/>
          <p:nvPr/>
        </p:nvSpPr>
        <p:spPr>
          <a:xfrm>
            <a:off x="2" y="951419"/>
            <a:ext cx="12191998" cy="6463308"/>
          </a:xfrm>
          <a:prstGeom prst="rect">
            <a:avLst/>
          </a:prstGeom>
          <a:solidFill>
            <a:schemeClr val="tx2">
              <a:lumMod val="20000"/>
              <a:lumOff val="80000"/>
            </a:schemeClr>
          </a:solidFill>
          <a:ln w="28575">
            <a:solidFill>
              <a:schemeClr val="accent1">
                <a:lumMod val="50000"/>
              </a:schemeClr>
            </a:solidFill>
          </a:ln>
        </p:spPr>
        <p:txBody>
          <a:bodyPr wrap="square" rtlCol="0">
            <a:spAutoFit/>
          </a:bodyPr>
          <a:lstStyle/>
          <a:p>
            <a:r>
              <a:rPr lang="en-US" sz="2000" b="1" u="sng" dirty="0">
                <a:latin typeface="Century Gothic" panose="020B0502020202020204" pitchFamily="34" charset="0"/>
              </a:rPr>
              <a:t>National Economic Development Plan</a:t>
            </a:r>
            <a:r>
              <a:rPr lang="en-US" sz="2000" b="1" dirty="0">
                <a:latin typeface="Century Gothic" panose="020B0502020202020204" pitchFamily="34" charset="0"/>
              </a:rPr>
              <a:t> (NED) – </a:t>
            </a:r>
            <a:r>
              <a:rPr lang="en-US" sz="2000" i="1" dirty="0">
                <a:latin typeface="Century Gothic" panose="020B0502020202020204" pitchFamily="34" charset="0"/>
              </a:rPr>
              <a:t>the plan that </a:t>
            </a:r>
            <a:r>
              <a:rPr lang="en-US" sz="2000" b="1" i="1" dirty="0">
                <a:solidFill>
                  <a:srgbClr val="C00000"/>
                </a:solidFill>
                <a:latin typeface="Century Gothic" panose="020B0502020202020204" pitchFamily="34" charset="0"/>
              </a:rPr>
              <a:t>reasonable maximizes net benefits </a:t>
            </a:r>
            <a:r>
              <a:rPr lang="en-US" sz="2000" i="1" dirty="0">
                <a:latin typeface="Century Gothic" panose="020B0502020202020204" pitchFamily="34" charset="0"/>
              </a:rPr>
              <a:t>to the nation from cost savings</a:t>
            </a:r>
          </a:p>
          <a:p>
            <a:pPr marL="342900" indent="-342900">
              <a:buFont typeface="Wingdings" panose="05000000000000000000" pitchFamily="2" charset="2"/>
              <a:buChar char="§"/>
            </a:pPr>
            <a:endParaRPr lang="en-US" sz="2000" b="1" dirty="0">
              <a:latin typeface="Century Gothic" panose="020B0502020202020204" pitchFamily="34" charset="0"/>
            </a:endParaRPr>
          </a:p>
          <a:p>
            <a:r>
              <a:rPr lang="en-US" sz="2000" b="1" u="sng" dirty="0">
                <a:latin typeface="Century Gothic" panose="020B0502020202020204" pitchFamily="34" charset="0"/>
              </a:rPr>
              <a:t>Calculation of Primary Project Benefits</a:t>
            </a:r>
            <a:r>
              <a:rPr lang="en-US" sz="2000" b="1" dirty="0">
                <a:latin typeface="Century Gothic" panose="020B0502020202020204" pitchFamily="34" charset="0"/>
              </a:rPr>
              <a:t>: </a:t>
            </a:r>
            <a:r>
              <a:rPr lang="en-US" sz="2000" dirty="0">
                <a:latin typeface="Century Gothic" panose="020B0502020202020204" pitchFamily="34" charset="0"/>
              </a:rPr>
              <a:t>Primary benefits in deepening projects involve </a:t>
            </a:r>
            <a:r>
              <a:rPr lang="en-US" sz="2000" b="1" dirty="0">
                <a:solidFill>
                  <a:srgbClr val="C00000"/>
                </a:solidFill>
                <a:latin typeface="Century Gothic" panose="020B0502020202020204" pitchFamily="34" charset="0"/>
              </a:rPr>
              <a:t>transportation cost savings</a:t>
            </a:r>
            <a:endParaRPr lang="en-US" sz="2000" dirty="0">
              <a:latin typeface="Century Gothic" panose="020B0502020202020204" pitchFamily="34" charset="0"/>
            </a:endParaRPr>
          </a:p>
          <a:p>
            <a:pPr marL="800100" lvl="1" indent="-342900">
              <a:buFontTx/>
              <a:buChar char="-"/>
            </a:pPr>
            <a:r>
              <a:rPr lang="en-US" dirty="0">
                <a:latin typeface="Century Gothic" panose="020B0502020202020204" pitchFamily="34" charset="0"/>
              </a:rPr>
              <a:t>Vessels use capacity more efficiently</a:t>
            </a:r>
          </a:p>
          <a:p>
            <a:pPr marL="800100" lvl="1" indent="-342900">
              <a:buFontTx/>
              <a:buChar char="-"/>
            </a:pPr>
            <a:r>
              <a:rPr lang="en-US" dirty="0">
                <a:latin typeface="Century Gothic" panose="020B0502020202020204" pitchFamily="34" charset="0"/>
              </a:rPr>
              <a:t>Cargo moved on small number of larger vessels</a:t>
            </a:r>
          </a:p>
          <a:p>
            <a:pPr marL="800100" lvl="1" indent="-342900">
              <a:buFontTx/>
              <a:buChar char="-"/>
            </a:pPr>
            <a:r>
              <a:rPr lang="en-US" dirty="0">
                <a:latin typeface="Century Gothic" panose="020B0502020202020204" pitchFamily="34" charset="0"/>
              </a:rPr>
              <a:t>Reduced exposure to logistic delays</a:t>
            </a:r>
          </a:p>
          <a:p>
            <a:pPr lvl="2"/>
            <a:endParaRPr lang="en-US" sz="2000" i="1" dirty="0">
              <a:latin typeface="Century Gothic" panose="020B0502020202020204" pitchFamily="34" charset="0"/>
            </a:endParaRPr>
          </a:p>
          <a:p>
            <a:pPr lvl="2"/>
            <a:endParaRPr lang="en-US" sz="2000" i="1" dirty="0">
              <a:latin typeface="Century Gothic" panose="020B0502020202020204" pitchFamily="34" charset="0"/>
            </a:endParaRPr>
          </a:p>
          <a:p>
            <a:pPr lvl="2"/>
            <a:endParaRPr lang="en-US" sz="2000" i="1" dirty="0">
              <a:latin typeface="Century Gothic" panose="020B0502020202020204" pitchFamily="34" charset="0"/>
            </a:endParaRPr>
          </a:p>
          <a:p>
            <a:pPr lvl="2"/>
            <a:endParaRPr lang="en-US" sz="2000" i="1" dirty="0">
              <a:latin typeface="Century Gothic" panose="020B0502020202020204" pitchFamily="34" charset="0"/>
            </a:endParaRPr>
          </a:p>
          <a:p>
            <a:pPr lvl="2"/>
            <a:endParaRPr lang="en-US" sz="2000" i="1" dirty="0">
              <a:latin typeface="Century Gothic" panose="020B0502020202020204" pitchFamily="34" charset="0"/>
            </a:endParaRPr>
          </a:p>
          <a:p>
            <a:pPr lvl="2"/>
            <a:endParaRPr lang="en-US" sz="2000" i="1" dirty="0">
              <a:latin typeface="Century Gothic" panose="020B0502020202020204" pitchFamily="34" charset="0"/>
            </a:endParaRPr>
          </a:p>
          <a:p>
            <a:pPr lvl="2"/>
            <a:endParaRPr lang="en-US" sz="2000" i="1" dirty="0">
              <a:latin typeface="Century Gothic" panose="020B0502020202020204" pitchFamily="34" charset="0"/>
            </a:endParaRPr>
          </a:p>
          <a:p>
            <a:pPr lvl="2"/>
            <a:endParaRPr lang="en-US" sz="2000" i="1" dirty="0">
              <a:latin typeface="Century Gothic" panose="020B0502020202020204" pitchFamily="34" charset="0"/>
            </a:endParaRPr>
          </a:p>
          <a:p>
            <a:pPr lvl="2"/>
            <a:endParaRPr lang="en-US" sz="2000" i="1" dirty="0">
              <a:latin typeface="Century Gothic" panose="020B0502020202020204" pitchFamily="34" charset="0"/>
            </a:endParaRPr>
          </a:p>
          <a:p>
            <a:pPr lvl="2"/>
            <a:endParaRPr lang="en-US" sz="2000" i="1" dirty="0">
              <a:latin typeface="Century Gothic" panose="020B0502020202020204" pitchFamily="34" charset="0"/>
            </a:endParaRPr>
          </a:p>
          <a:p>
            <a:pPr lvl="2"/>
            <a:endParaRPr lang="en-US" sz="2000" i="1" dirty="0">
              <a:latin typeface="Century Gothic" panose="020B0502020202020204" pitchFamily="34" charset="0"/>
            </a:endParaRPr>
          </a:p>
          <a:p>
            <a:pPr lvl="2"/>
            <a:endParaRPr lang="en-US" sz="2000" i="1" dirty="0">
              <a:latin typeface="Century Gothic" panose="020B0502020202020204" pitchFamily="34" charset="0"/>
            </a:endParaRPr>
          </a:p>
          <a:p>
            <a:pPr marL="342900" indent="-342900">
              <a:buFont typeface="Wingdings" panose="05000000000000000000" pitchFamily="2" charset="2"/>
              <a:buChar char="§"/>
            </a:pPr>
            <a:endParaRPr lang="en-US" sz="2000" dirty="0">
              <a:latin typeface="Century Gothic" panose="020B0502020202020204" pitchFamily="34" charset="0"/>
            </a:endParaRPr>
          </a:p>
        </p:txBody>
      </p:sp>
      <p:pic>
        <p:nvPicPr>
          <p:cNvPr id="6" name="Picture 5">
            <a:extLst>
              <a:ext uri="{FF2B5EF4-FFF2-40B4-BE49-F238E27FC236}">
                <a16:creationId xmlns:a16="http://schemas.microsoft.com/office/drawing/2014/main" id="{AB4ABE2E-04DA-4A5E-88EB-C3A12EA1C4F0}"/>
              </a:ext>
            </a:extLst>
          </p:cNvPr>
          <p:cNvPicPr>
            <a:picLocks noChangeAspect="1"/>
          </p:cNvPicPr>
          <p:nvPr/>
        </p:nvPicPr>
        <p:blipFill rotWithShape="1">
          <a:blip r:embed="rId3" cstate="email">
            <a:lum bright="-20000" contrast="40000"/>
            <a:extLst>
              <a:ext uri="{28A0092B-C50C-407E-A947-70E740481C1C}">
                <a14:useLocalDpi xmlns:a14="http://schemas.microsoft.com/office/drawing/2010/main"/>
              </a:ext>
            </a:extLst>
          </a:blip>
          <a:srcRect l="754" t="1198" r="754" b="13756"/>
          <a:stretch/>
        </p:blipFill>
        <p:spPr>
          <a:xfrm>
            <a:off x="131639" y="3629559"/>
            <a:ext cx="6504697" cy="1542268"/>
          </a:xfrm>
          <a:prstGeom prst="rect">
            <a:avLst/>
          </a:prstGeom>
          <a:ln w="28575">
            <a:solidFill>
              <a:schemeClr val="tx1"/>
            </a:solidFill>
          </a:ln>
        </p:spPr>
      </p:pic>
      <p:pic>
        <p:nvPicPr>
          <p:cNvPr id="12" name="Picture 11">
            <a:extLst>
              <a:ext uri="{FF2B5EF4-FFF2-40B4-BE49-F238E27FC236}">
                <a16:creationId xmlns:a16="http://schemas.microsoft.com/office/drawing/2014/main" id="{6DE490F7-4392-4F0A-915B-1221250CC44A}"/>
              </a:ext>
            </a:extLst>
          </p:cNvPr>
          <p:cNvPicPr>
            <a:picLocks noChangeAspect="1"/>
          </p:cNvPicPr>
          <p:nvPr/>
        </p:nvPicPr>
        <p:blipFill rotWithShape="1">
          <a:blip r:embed="rId4" cstate="email">
            <a:lum bright="-20000" contrast="40000"/>
            <a:extLst>
              <a:ext uri="{28A0092B-C50C-407E-A947-70E740481C1C}">
                <a14:useLocalDpi xmlns:a14="http://schemas.microsoft.com/office/drawing/2010/main"/>
              </a:ext>
            </a:extLst>
          </a:blip>
          <a:srcRect l="2862" t="6400" r="4520" b="4508"/>
          <a:stretch/>
        </p:blipFill>
        <p:spPr>
          <a:xfrm>
            <a:off x="131639" y="5344741"/>
            <a:ext cx="6504697" cy="1542268"/>
          </a:xfrm>
          <a:prstGeom prst="rect">
            <a:avLst/>
          </a:prstGeom>
          <a:ln w="28575">
            <a:solidFill>
              <a:schemeClr val="tx1"/>
            </a:solidFill>
          </a:ln>
        </p:spPr>
      </p:pic>
      <p:sp>
        <p:nvSpPr>
          <p:cNvPr id="15" name="TextBox 14">
            <a:extLst>
              <a:ext uri="{FF2B5EF4-FFF2-40B4-BE49-F238E27FC236}">
                <a16:creationId xmlns:a16="http://schemas.microsoft.com/office/drawing/2014/main" id="{A7670E51-24EB-4342-9964-BED70F7B717E}"/>
              </a:ext>
            </a:extLst>
          </p:cNvPr>
          <p:cNvSpPr txBox="1"/>
          <p:nvPr/>
        </p:nvSpPr>
        <p:spPr>
          <a:xfrm>
            <a:off x="7296921" y="4900320"/>
            <a:ext cx="4119102" cy="954107"/>
          </a:xfrm>
          <a:prstGeom prst="rect">
            <a:avLst/>
          </a:prstGeom>
          <a:solidFill>
            <a:srgbClr val="00B050"/>
          </a:solidFill>
          <a:ln w="28575">
            <a:solidFill>
              <a:schemeClr val="tx1"/>
            </a:solidFill>
          </a:ln>
        </p:spPr>
        <p:txBody>
          <a:bodyPr wrap="square" rtlCol="0">
            <a:spAutoFit/>
          </a:bodyPr>
          <a:lstStyle/>
          <a:p>
            <a:r>
              <a:rPr lang="en-US" sz="2800" b="1" u="sng" dirty="0"/>
              <a:t>BENEFITS</a:t>
            </a:r>
          </a:p>
          <a:p>
            <a:r>
              <a:rPr lang="en-US" sz="2800" dirty="0"/>
              <a:t>   </a:t>
            </a:r>
            <a:r>
              <a:rPr lang="en-US" sz="2800" b="1" dirty="0"/>
              <a:t>COSTS    </a:t>
            </a:r>
          </a:p>
        </p:txBody>
      </p:sp>
      <p:sp>
        <p:nvSpPr>
          <p:cNvPr id="17" name="TextBox 16">
            <a:extLst>
              <a:ext uri="{FF2B5EF4-FFF2-40B4-BE49-F238E27FC236}">
                <a16:creationId xmlns:a16="http://schemas.microsoft.com/office/drawing/2014/main" id="{9CE32E24-C7E1-45C9-B34D-D0CF1F8FF5F7}"/>
              </a:ext>
            </a:extLst>
          </p:cNvPr>
          <p:cNvSpPr txBox="1"/>
          <p:nvPr/>
        </p:nvSpPr>
        <p:spPr>
          <a:xfrm>
            <a:off x="8914611" y="5160075"/>
            <a:ext cx="2443584" cy="369332"/>
          </a:xfrm>
          <a:prstGeom prst="rect">
            <a:avLst/>
          </a:prstGeom>
          <a:noFill/>
        </p:spPr>
        <p:txBody>
          <a:bodyPr wrap="square" rtlCol="0">
            <a:spAutoFit/>
          </a:bodyPr>
          <a:lstStyle/>
          <a:p>
            <a:r>
              <a:rPr lang="en-US" b="1" i="1" u="sng" dirty="0"/>
              <a:t>Must be greater than 1</a:t>
            </a:r>
          </a:p>
        </p:txBody>
      </p:sp>
      <p:pic>
        <p:nvPicPr>
          <p:cNvPr id="20" name="Picture 19">
            <a:extLst>
              <a:ext uri="{FF2B5EF4-FFF2-40B4-BE49-F238E27FC236}">
                <a16:creationId xmlns:a16="http://schemas.microsoft.com/office/drawing/2014/main" id="{0582E16E-8167-4E67-AD54-EA821662201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t="3214" b="13214"/>
          <a:stretch/>
        </p:blipFill>
        <p:spPr>
          <a:xfrm>
            <a:off x="7296921" y="2410376"/>
            <a:ext cx="3873954" cy="2324372"/>
          </a:xfrm>
          <a:prstGeom prst="rect">
            <a:avLst/>
          </a:prstGeom>
          <a:ln>
            <a:noFill/>
          </a:ln>
          <a:effectLst>
            <a:softEdge rad="112500"/>
          </a:effectLst>
        </p:spPr>
      </p:pic>
      <p:sp>
        <p:nvSpPr>
          <p:cNvPr id="21" name="Rectangle 20">
            <a:extLst>
              <a:ext uri="{FF2B5EF4-FFF2-40B4-BE49-F238E27FC236}">
                <a16:creationId xmlns:a16="http://schemas.microsoft.com/office/drawing/2014/main" id="{B9A8D047-EF39-4F06-BE1F-334B74FD50D9}"/>
              </a:ext>
            </a:extLst>
          </p:cNvPr>
          <p:cNvSpPr/>
          <p:nvPr/>
        </p:nvSpPr>
        <p:spPr>
          <a:xfrm>
            <a:off x="595619" y="694960"/>
            <a:ext cx="10452682" cy="90887"/>
          </a:xfrm>
          <a:prstGeom prst="rect">
            <a:avLst/>
          </a:prstGeom>
          <a:solidFill>
            <a:schemeClr val="tx2">
              <a:lumMod val="60000"/>
              <a:lumOff val="4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546221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7D39F9-7EC9-4CD6-825B-5696DB75F58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8186"/>
            <a:ext cx="12192000" cy="6857999"/>
          </a:xfrm>
          <a:prstGeom prst="rect">
            <a:avLst/>
          </a:prstGeom>
        </p:spPr>
      </p:pic>
      <p:sp>
        <p:nvSpPr>
          <p:cNvPr id="5" name="object 5">
            <a:extLst>
              <a:ext uri="{FF2B5EF4-FFF2-40B4-BE49-F238E27FC236}">
                <a16:creationId xmlns:a16="http://schemas.microsoft.com/office/drawing/2014/main" id="{420500C9-66EF-420F-A05E-52CA6E43E506}"/>
              </a:ext>
            </a:extLst>
          </p:cNvPr>
          <p:cNvSpPr txBox="1">
            <a:spLocks/>
          </p:cNvSpPr>
          <p:nvPr/>
        </p:nvSpPr>
        <p:spPr>
          <a:xfrm>
            <a:off x="190150" y="0"/>
            <a:ext cx="11811699" cy="720710"/>
          </a:xfrm>
          <a:prstGeom prst="rect">
            <a:avLst/>
          </a:prstGeom>
        </p:spPr>
        <p:txBody>
          <a:bodyPr vert="horz" wrap="square" lIns="0" tIns="12700" rIns="0" bIns="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2700">
              <a:spcBef>
                <a:spcPts val="100"/>
              </a:spcBef>
            </a:pPr>
            <a:r>
              <a:rPr lang="en-US" sz="4600" b="1" spc="-5" dirty="0">
                <a:solidFill>
                  <a:schemeClr val="accent1">
                    <a:lumMod val="50000"/>
                  </a:schemeClr>
                </a:solidFill>
                <a:latin typeface="Century Gothic"/>
                <a:cs typeface="Century Gothic"/>
              </a:rPr>
              <a:t>TRIVIA TIME (BIG PRIZES)!!! </a:t>
            </a:r>
            <a:endParaRPr lang="en-US" sz="4600" b="1" dirty="0">
              <a:solidFill>
                <a:schemeClr val="accent1">
                  <a:lumMod val="50000"/>
                </a:schemeClr>
              </a:solidFill>
              <a:latin typeface="Century Gothic"/>
              <a:cs typeface="Century Gothic"/>
            </a:endParaRPr>
          </a:p>
        </p:txBody>
      </p:sp>
      <p:sp>
        <p:nvSpPr>
          <p:cNvPr id="6" name="TextBox 5">
            <a:extLst>
              <a:ext uri="{FF2B5EF4-FFF2-40B4-BE49-F238E27FC236}">
                <a16:creationId xmlns:a16="http://schemas.microsoft.com/office/drawing/2014/main" id="{6DB4D498-C374-4023-AA18-9572E545DAC6}"/>
              </a:ext>
            </a:extLst>
          </p:cNvPr>
          <p:cNvSpPr txBox="1"/>
          <p:nvPr/>
        </p:nvSpPr>
        <p:spPr>
          <a:xfrm>
            <a:off x="77774" y="857140"/>
            <a:ext cx="3875713" cy="1631216"/>
          </a:xfrm>
          <a:prstGeom prst="rect">
            <a:avLst/>
          </a:prstGeom>
          <a:solidFill>
            <a:schemeClr val="accent1">
              <a:lumMod val="40000"/>
              <a:lumOff val="60000"/>
            </a:schemeClr>
          </a:solidFill>
          <a:ln w="38100">
            <a:solidFill>
              <a:schemeClr val="tx1"/>
            </a:solidFill>
          </a:ln>
        </p:spPr>
        <p:txBody>
          <a:bodyPr wrap="square" rtlCol="0">
            <a:spAutoFit/>
          </a:bodyPr>
          <a:lstStyle/>
          <a:p>
            <a:pPr algn="ctr"/>
            <a:r>
              <a:rPr lang="en-US" sz="2000" b="1" dirty="0"/>
              <a:t>Question #1</a:t>
            </a:r>
          </a:p>
          <a:p>
            <a:pPr algn="ctr"/>
            <a:r>
              <a:rPr lang="en-US" sz="2000" dirty="0"/>
              <a:t>Cadets and midshipmen played the first Army-Navy football game Nov. 29, ______ on “The Plain” at West Point.</a:t>
            </a:r>
          </a:p>
        </p:txBody>
      </p:sp>
      <p:sp>
        <p:nvSpPr>
          <p:cNvPr id="7" name="TextBox 6">
            <a:extLst>
              <a:ext uri="{FF2B5EF4-FFF2-40B4-BE49-F238E27FC236}">
                <a16:creationId xmlns:a16="http://schemas.microsoft.com/office/drawing/2014/main" id="{5891D9C8-23F1-4466-80EC-69153CE2F336}"/>
              </a:ext>
            </a:extLst>
          </p:cNvPr>
          <p:cNvSpPr txBox="1"/>
          <p:nvPr/>
        </p:nvSpPr>
        <p:spPr>
          <a:xfrm>
            <a:off x="4158142" y="857140"/>
            <a:ext cx="3875713" cy="3170099"/>
          </a:xfrm>
          <a:prstGeom prst="rect">
            <a:avLst/>
          </a:prstGeom>
          <a:solidFill>
            <a:schemeClr val="accent1">
              <a:lumMod val="40000"/>
              <a:lumOff val="60000"/>
            </a:schemeClr>
          </a:solidFill>
          <a:ln w="38100">
            <a:solidFill>
              <a:schemeClr val="tx1"/>
            </a:solidFill>
          </a:ln>
        </p:spPr>
        <p:txBody>
          <a:bodyPr wrap="square" rtlCol="0">
            <a:spAutoFit/>
          </a:bodyPr>
          <a:lstStyle/>
          <a:p>
            <a:pPr algn="ctr"/>
            <a:r>
              <a:rPr lang="en-US" sz="2000" b="1" dirty="0"/>
              <a:t>Question #2</a:t>
            </a:r>
          </a:p>
          <a:p>
            <a:pPr algn="l" fontAlgn="base"/>
            <a:r>
              <a:rPr lang="en-US" sz="2000" b="0" i="0" dirty="0">
                <a:solidFill>
                  <a:srgbClr val="212529"/>
                </a:solidFill>
                <a:effectLst/>
              </a:rPr>
              <a:t>USACE Major William R. King, in charge of improvements on the Tennessee and Cumberland rivers, filed an unusual report with the Chief of Engineers in 1881 stating a robbery of public funds had occurred by a masked gunman on horseback. This famous outlaw was _____________?</a:t>
            </a:r>
          </a:p>
        </p:txBody>
      </p:sp>
      <p:sp>
        <p:nvSpPr>
          <p:cNvPr id="8" name="TextBox 7">
            <a:extLst>
              <a:ext uri="{FF2B5EF4-FFF2-40B4-BE49-F238E27FC236}">
                <a16:creationId xmlns:a16="http://schemas.microsoft.com/office/drawing/2014/main" id="{AEC4A0F1-AE18-480D-8291-1EB7E226EB73}"/>
              </a:ext>
            </a:extLst>
          </p:cNvPr>
          <p:cNvSpPr txBox="1"/>
          <p:nvPr/>
        </p:nvSpPr>
        <p:spPr>
          <a:xfrm>
            <a:off x="8238513" y="857140"/>
            <a:ext cx="3875713" cy="1631216"/>
          </a:xfrm>
          <a:prstGeom prst="rect">
            <a:avLst/>
          </a:prstGeom>
          <a:solidFill>
            <a:schemeClr val="accent1">
              <a:lumMod val="40000"/>
              <a:lumOff val="60000"/>
            </a:schemeClr>
          </a:solidFill>
          <a:ln w="38100">
            <a:solidFill>
              <a:schemeClr val="tx1"/>
            </a:solidFill>
          </a:ln>
        </p:spPr>
        <p:txBody>
          <a:bodyPr wrap="square" rtlCol="0">
            <a:spAutoFit/>
          </a:bodyPr>
          <a:lstStyle/>
          <a:p>
            <a:pPr algn="ctr"/>
            <a:r>
              <a:rPr lang="en-US" sz="2000" b="1" dirty="0"/>
              <a:t>Question #3</a:t>
            </a:r>
          </a:p>
          <a:p>
            <a:r>
              <a:rPr lang="en-US" sz="2000" dirty="0"/>
              <a:t>The Port of ______ tops the list as the busiest in the world moving 37.1 Million TEUs of cargo volume annually?</a:t>
            </a:r>
          </a:p>
        </p:txBody>
      </p:sp>
      <p:sp>
        <p:nvSpPr>
          <p:cNvPr id="2" name="TextBox 1">
            <a:extLst>
              <a:ext uri="{FF2B5EF4-FFF2-40B4-BE49-F238E27FC236}">
                <a16:creationId xmlns:a16="http://schemas.microsoft.com/office/drawing/2014/main" id="{ACC41505-6B2B-4C36-A9E1-138F74228CEF}"/>
              </a:ext>
            </a:extLst>
          </p:cNvPr>
          <p:cNvSpPr txBox="1"/>
          <p:nvPr/>
        </p:nvSpPr>
        <p:spPr>
          <a:xfrm>
            <a:off x="77774" y="2624786"/>
            <a:ext cx="3875712" cy="369332"/>
          </a:xfrm>
          <a:prstGeom prst="rect">
            <a:avLst/>
          </a:prstGeom>
          <a:solidFill>
            <a:schemeClr val="bg1"/>
          </a:solidFill>
        </p:spPr>
        <p:txBody>
          <a:bodyPr wrap="square" rtlCol="0">
            <a:spAutoFit/>
          </a:bodyPr>
          <a:lstStyle/>
          <a:p>
            <a:pPr algn="ctr"/>
            <a:r>
              <a:rPr lang="en-US" b="1" dirty="0"/>
              <a:t>1890 (24-0 Navy)</a:t>
            </a:r>
          </a:p>
        </p:txBody>
      </p:sp>
      <p:sp>
        <p:nvSpPr>
          <p:cNvPr id="9" name="TextBox 8">
            <a:extLst>
              <a:ext uri="{FF2B5EF4-FFF2-40B4-BE49-F238E27FC236}">
                <a16:creationId xmlns:a16="http://schemas.microsoft.com/office/drawing/2014/main" id="{64C1F7E7-6F5E-461C-8022-1F9562430DD8}"/>
              </a:ext>
            </a:extLst>
          </p:cNvPr>
          <p:cNvSpPr txBox="1"/>
          <p:nvPr/>
        </p:nvSpPr>
        <p:spPr>
          <a:xfrm>
            <a:off x="4158142" y="4180882"/>
            <a:ext cx="3875712" cy="646331"/>
          </a:xfrm>
          <a:prstGeom prst="rect">
            <a:avLst/>
          </a:prstGeom>
          <a:solidFill>
            <a:schemeClr val="bg1"/>
          </a:solidFill>
        </p:spPr>
        <p:txBody>
          <a:bodyPr wrap="square" rtlCol="0">
            <a:spAutoFit/>
          </a:bodyPr>
          <a:lstStyle/>
          <a:p>
            <a:pPr algn="ctr"/>
            <a:r>
              <a:rPr lang="en-US" b="1" dirty="0"/>
              <a:t>Jesse James, it ended up being James’ last crime before his death. </a:t>
            </a:r>
          </a:p>
        </p:txBody>
      </p:sp>
      <p:sp>
        <p:nvSpPr>
          <p:cNvPr id="10" name="TextBox 9">
            <a:extLst>
              <a:ext uri="{FF2B5EF4-FFF2-40B4-BE49-F238E27FC236}">
                <a16:creationId xmlns:a16="http://schemas.microsoft.com/office/drawing/2014/main" id="{2A736119-F716-4959-A695-8D722BF417E5}"/>
              </a:ext>
            </a:extLst>
          </p:cNvPr>
          <p:cNvSpPr txBox="1"/>
          <p:nvPr/>
        </p:nvSpPr>
        <p:spPr>
          <a:xfrm>
            <a:off x="8238514" y="2591459"/>
            <a:ext cx="3875712" cy="369332"/>
          </a:xfrm>
          <a:prstGeom prst="rect">
            <a:avLst/>
          </a:prstGeom>
          <a:solidFill>
            <a:schemeClr val="bg1"/>
          </a:solidFill>
        </p:spPr>
        <p:txBody>
          <a:bodyPr wrap="square" rtlCol="0">
            <a:spAutoFit/>
          </a:bodyPr>
          <a:lstStyle/>
          <a:p>
            <a:pPr algn="ctr"/>
            <a:r>
              <a:rPr lang="en-US" b="1" dirty="0"/>
              <a:t>The Port of Shanghai</a:t>
            </a:r>
          </a:p>
        </p:txBody>
      </p:sp>
      <p:sp>
        <p:nvSpPr>
          <p:cNvPr id="11" name="Rectangle 10">
            <a:extLst>
              <a:ext uri="{FF2B5EF4-FFF2-40B4-BE49-F238E27FC236}">
                <a16:creationId xmlns:a16="http://schemas.microsoft.com/office/drawing/2014/main" id="{25E015C6-8D8C-458F-B8AB-84B3D32F3B2D}"/>
              </a:ext>
            </a:extLst>
          </p:cNvPr>
          <p:cNvSpPr/>
          <p:nvPr/>
        </p:nvSpPr>
        <p:spPr>
          <a:xfrm>
            <a:off x="1519237" y="694960"/>
            <a:ext cx="9153525" cy="90887"/>
          </a:xfrm>
          <a:prstGeom prst="rect">
            <a:avLst/>
          </a:prstGeom>
          <a:solidFill>
            <a:schemeClr val="tx2">
              <a:lumMod val="60000"/>
              <a:lumOff val="4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91175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1000"/>
                                        <p:tgtEl>
                                          <p:spTgt spid="10"/>
                                        </p:tgtEl>
                                      </p:cBhvr>
                                    </p:animEffect>
                                    <p:anim calcmode="lin" valueType="num">
                                      <p:cBhvr>
                                        <p:cTn id="40" dur="1000" fill="hold"/>
                                        <p:tgtEl>
                                          <p:spTgt spid="10"/>
                                        </p:tgtEl>
                                        <p:attrNameLst>
                                          <p:attrName>ppt_x</p:attrName>
                                        </p:attrNameLst>
                                      </p:cBhvr>
                                      <p:tavLst>
                                        <p:tav tm="0">
                                          <p:val>
                                            <p:strVal val="#ppt_x"/>
                                          </p:val>
                                        </p:tav>
                                        <p:tav tm="100000">
                                          <p:val>
                                            <p:strVal val="#ppt_x"/>
                                          </p:val>
                                        </p:tav>
                                      </p:tavLst>
                                    </p:anim>
                                    <p:anim calcmode="lin" valueType="num">
                                      <p:cBhvr>
                                        <p:cTn id="4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2" grpId="0" animBg="1"/>
      <p:bldP spid="9" grpId="0" animBg="1"/>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7D39F9-7EC9-4CD6-825B-5696DB75F58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52251"/>
            <a:ext cx="12192000" cy="6902411"/>
          </a:xfrm>
          <a:prstGeom prst="rect">
            <a:avLst/>
          </a:prstGeom>
        </p:spPr>
      </p:pic>
      <p:sp>
        <p:nvSpPr>
          <p:cNvPr id="7" name="object 5">
            <a:extLst>
              <a:ext uri="{FF2B5EF4-FFF2-40B4-BE49-F238E27FC236}">
                <a16:creationId xmlns:a16="http://schemas.microsoft.com/office/drawing/2014/main" id="{DDD5C284-2045-4C20-90D0-21BE595FFCFB}"/>
              </a:ext>
            </a:extLst>
          </p:cNvPr>
          <p:cNvSpPr txBox="1">
            <a:spLocks/>
          </p:cNvSpPr>
          <p:nvPr/>
        </p:nvSpPr>
        <p:spPr>
          <a:xfrm>
            <a:off x="827046" y="19693"/>
            <a:ext cx="10464753" cy="751488"/>
          </a:xfrm>
          <a:prstGeom prst="rect">
            <a:avLst/>
          </a:prstGeom>
        </p:spPr>
        <p:txBody>
          <a:bodyPr vert="horz" wrap="square" lIns="0" tIns="12700" rIns="0" bIns="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2700">
              <a:spcBef>
                <a:spcPts val="100"/>
              </a:spcBef>
            </a:pPr>
            <a:r>
              <a:rPr lang="en-US" sz="4800" b="1" spc="-5" dirty="0">
                <a:solidFill>
                  <a:srgbClr val="00B050"/>
                </a:solidFill>
                <a:latin typeface="Century Gothic"/>
                <a:cs typeface="Century Gothic"/>
              </a:rPr>
              <a:t>ECONOMICS FOR JAX HARBOR</a:t>
            </a:r>
            <a:endParaRPr lang="en-US" sz="4800" b="1" dirty="0">
              <a:solidFill>
                <a:srgbClr val="00B050"/>
              </a:solidFill>
              <a:latin typeface="Century Gothic"/>
              <a:cs typeface="Century Gothic"/>
            </a:endParaRPr>
          </a:p>
        </p:txBody>
      </p:sp>
      <p:sp>
        <p:nvSpPr>
          <p:cNvPr id="10" name="Rectangle 9">
            <a:extLst>
              <a:ext uri="{FF2B5EF4-FFF2-40B4-BE49-F238E27FC236}">
                <a16:creationId xmlns:a16="http://schemas.microsoft.com/office/drawing/2014/main" id="{BDA36F2D-F6AC-4111-846F-2896FF3C0403}"/>
              </a:ext>
            </a:extLst>
          </p:cNvPr>
          <p:cNvSpPr/>
          <p:nvPr/>
        </p:nvSpPr>
        <p:spPr>
          <a:xfrm>
            <a:off x="1519237" y="694960"/>
            <a:ext cx="9153525" cy="90887"/>
          </a:xfrm>
          <a:prstGeom prst="rect">
            <a:avLst/>
          </a:prstGeom>
          <a:solidFill>
            <a:schemeClr val="tx2">
              <a:lumMod val="60000"/>
              <a:lumOff val="4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C9119D71-7CE8-4791-8E83-C6AA1E5ADA9F}"/>
              </a:ext>
            </a:extLst>
          </p:cNvPr>
          <p:cNvSpPr txBox="1"/>
          <p:nvPr/>
        </p:nvSpPr>
        <p:spPr>
          <a:xfrm>
            <a:off x="-1" y="988043"/>
            <a:ext cx="12191999" cy="1015663"/>
          </a:xfrm>
          <a:prstGeom prst="rect">
            <a:avLst/>
          </a:prstGeom>
          <a:solidFill>
            <a:schemeClr val="tx2">
              <a:lumMod val="20000"/>
              <a:lumOff val="80000"/>
            </a:schemeClr>
          </a:solidFill>
          <a:ln w="28575">
            <a:solidFill>
              <a:schemeClr val="accent1">
                <a:lumMod val="50000"/>
              </a:schemeClr>
            </a:solidFill>
          </a:ln>
        </p:spPr>
        <p:txBody>
          <a:bodyPr wrap="square" rtlCol="0">
            <a:spAutoFit/>
          </a:bodyPr>
          <a:lstStyle/>
          <a:p>
            <a:pPr marL="342900" indent="-342900">
              <a:buFont typeface="Wingdings" panose="05000000000000000000" pitchFamily="2" charset="2"/>
              <a:buChar char="§"/>
            </a:pPr>
            <a:r>
              <a:rPr lang="en-US" sz="2000" b="1" dirty="0">
                <a:latin typeface="Century Gothic" panose="020B0502020202020204" pitchFamily="34" charset="0"/>
              </a:rPr>
              <a:t>The economic benefits and costs were calculated in </a:t>
            </a:r>
            <a:r>
              <a:rPr lang="en-US" sz="2000" b="1" dirty="0">
                <a:solidFill>
                  <a:srgbClr val="C00000"/>
                </a:solidFill>
                <a:latin typeface="Century Gothic" panose="020B0502020202020204" pitchFamily="34" charset="0"/>
              </a:rPr>
              <a:t>1-foot increments from 40 feet to 50 feet </a:t>
            </a:r>
            <a:r>
              <a:rPr lang="en-US" sz="2000" b="1" dirty="0">
                <a:latin typeface="Century Gothic" panose="020B0502020202020204" pitchFamily="34" charset="0"/>
              </a:rPr>
              <a:t>using Harbor-Sym Modeling to analyze transportation costs, cost savings, cargo traffic levels, etc. to determine benefits over 50-year period.</a:t>
            </a:r>
            <a:endParaRPr lang="en-US" sz="2000" b="1" u="sng" dirty="0">
              <a:latin typeface="Century Gothic" panose="020B0502020202020204" pitchFamily="34" charset="0"/>
            </a:endParaRPr>
          </a:p>
        </p:txBody>
      </p:sp>
      <p:pic>
        <p:nvPicPr>
          <p:cNvPr id="13" name="Picture 12">
            <a:extLst>
              <a:ext uri="{FF2B5EF4-FFF2-40B4-BE49-F238E27FC236}">
                <a16:creationId xmlns:a16="http://schemas.microsoft.com/office/drawing/2014/main" id="{D9BA4B3E-0D93-40DE-B15C-25C6DE1FC7DE}"/>
              </a:ext>
            </a:extLst>
          </p:cNvPr>
          <p:cNvPicPr>
            <a:picLocks noChangeAspect="1"/>
          </p:cNvPicPr>
          <p:nvPr/>
        </p:nvPicPr>
        <p:blipFill>
          <a:blip r:embed="rId3" cstate="email">
            <a:lum bright="-20000" contrast="40000"/>
            <a:extLst>
              <a:ext uri="{28A0092B-C50C-407E-A947-70E740481C1C}">
                <a14:useLocalDpi xmlns:a14="http://schemas.microsoft.com/office/drawing/2010/main"/>
              </a:ext>
            </a:extLst>
          </a:blip>
          <a:stretch>
            <a:fillRect/>
          </a:stretch>
        </p:blipFill>
        <p:spPr>
          <a:xfrm>
            <a:off x="3640736" y="3095090"/>
            <a:ext cx="4910528" cy="2063692"/>
          </a:xfrm>
          <a:prstGeom prst="rect">
            <a:avLst/>
          </a:prstGeom>
          <a:ln w="28575">
            <a:solidFill>
              <a:schemeClr val="tx1"/>
            </a:solidFill>
          </a:ln>
        </p:spPr>
      </p:pic>
      <p:pic>
        <p:nvPicPr>
          <p:cNvPr id="9" name="Picture 8">
            <a:extLst>
              <a:ext uri="{FF2B5EF4-FFF2-40B4-BE49-F238E27FC236}">
                <a16:creationId xmlns:a16="http://schemas.microsoft.com/office/drawing/2014/main" id="{BD659482-3E8A-4444-8AC9-C39BC09F9466}"/>
              </a:ext>
            </a:extLst>
          </p:cNvPr>
          <p:cNvPicPr>
            <a:picLocks noChangeAspect="1"/>
          </p:cNvPicPr>
          <p:nvPr/>
        </p:nvPicPr>
        <p:blipFill rotWithShape="1">
          <a:blip r:embed="rId4" cstate="email">
            <a:lum bright="-20000" contrast="40000"/>
            <a:extLst>
              <a:ext uri="{28A0092B-C50C-407E-A947-70E740481C1C}">
                <a14:useLocalDpi xmlns:a14="http://schemas.microsoft.com/office/drawing/2010/main"/>
              </a:ext>
            </a:extLst>
          </a:blip>
          <a:srcRect t="3361" r="3590" b="4647"/>
          <a:stretch/>
        </p:blipFill>
        <p:spPr>
          <a:xfrm>
            <a:off x="74063" y="2731065"/>
            <a:ext cx="3445277" cy="2998616"/>
          </a:xfrm>
          <a:prstGeom prst="rect">
            <a:avLst/>
          </a:prstGeom>
          <a:ln w="28575">
            <a:solidFill>
              <a:schemeClr val="tx1"/>
            </a:solidFill>
          </a:ln>
        </p:spPr>
      </p:pic>
      <p:sp>
        <p:nvSpPr>
          <p:cNvPr id="2" name="TextBox 1">
            <a:extLst>
              <a:ext uri="{FF2B5EF4-FFF2-40B4-BE49-F238E27FC236}">
                <a16:creationId xmlns:a16="http://schemas.microsoft.com/office/drawing/2014/main" id="{B667FB7F-C2D8-488D-992D-89636DBED33A}"/>
              </a:ext>
            </a:extLst>
          </p:cNvPr>
          <p:cNvSpPr txBox="1"/>
          <p:nvPr/>
        </p:nvSpPr>
        <p:spPr>
          <a:xfrm>
            <a:off x="16779" y="2084734"/>
            <a:ext cx="4655890" cy="646331"/>
          </a:xfrm>
          <a:prstGeom prst="rect">
            <a:avLst/>
          </a:prstGeom>
          <a:noFill/>
        </p:spPr>
        <p:txBody>
          <a:bodyPr wrap="square" rtlCol="0">
            <a:spAutoFit/>
          </a:bodyPr>
          <a:lstStyle/>
          <a:p>
            <a:r>
              <a:rPr lang="en-US" sz="3600" b="1" dirty="0">
                <a:latin typeface="Broadway" panose="04040905080B02020502" pitchFamily="82" charset="0"/>
              </a:rPr>
              <a:t>Our Results…</a:t>
            </a:r>
          </a:p>
        </p:txBody>
      </p:sp>
      <p:pic>
        <p:nvPicPr>
          <p:cNvPr id="6" name="Picture 5">
            <a:extLst>
              <a:ext uri="{FF2B5EF4-FFF2-40B4-BE49-F238E27FC236}">
                <a16:creationId xmlns:a16="http://schemas.microsoft.com/office/drawing/2014/main" id="{9118F45E-CBF1-45AF-B624-2C51EDF95B69}"/>
              </a:ext>
            </a:extLst>
          </p:cNvPr>
          <p:cNvPicPr>
            <a:picLocks noChangeAspect="1"/>
          </p:cNvPicPr>
          <p:nvPr/>
        </p:nvPicPr>
        <p:blipFill>
          <a:blip r:embed="rId5" cstate="email">
            <a:alphaModFix/>
            <a:lum contrast="40000"/>
            <a:extLst>
              <a:ext uri="{28A0092B-C50C-407E-A947-70E740481C1C}">
                <a14:useLocalDpi xmlns:a14="http://schemas.microsoft.com/office/drawing/2010/main"/>
              </a:ext>
            </a:extLst>
          </a:blip>
          <a:stretch>
            <a:fillRect/>
          </a:stretch>
        </p:blipFill>
        <p:spPr>
          <a:xfrm>
            <a:off x="8672659" y="3095090"/>
            <a:ext cx="3445277" cy="1826028"/>
          </a:xfrm>
          <a:prstGeom prst="rect">
            <a:avLst/>
          </a:prstGeom>
          <a:ln w="28575">
            <a:solidFill>
              <a:schemeClr val="tx1"/>
            </a:solidFill>
          </a:ln>
        </p:spPr>
      </p:pic>
      <p:sp>
        <p:nvSpPr>
          <p:cNvPr id="15" name="Thought Bubble: Cloud 14">
            <a:extLst>
              <a:ext uri="{FF2B5EF4-FFF2-40B4-BE49-F238E27FC236}">
                <a16:creationId xmlns:a16="http://schemas.microsoft.com/office/drawing/2014/main" id="{380FBFE1-B5F4-4FE1-BD80-3B251FE66550}"/>
              </a:ext>
            </a:extLst>
          </p:cNvPr>
          <p:cNvSpPr/>
          <p:nvPr/>
        </p:nvSpPr>
        <p:spPr>
          <a:xfrm>
            <a:off x="8197401" y="4878923"/>
            <a:ext cx="3618450" cy="1968253"/>
          </a:xfrm>
          <a:prstGeom prst="cloudCallout">
            <a:avLst>
              <a:gd name="adj1" fmla="val -147312"/>
              <a:gd name="adj2" fmla="val -61833"/>
            </a:avLst>
          </a:prstGeom>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t>45 feet maximized NED benefits and was selected as the NED plan</a:t>
            </a:r>
          </a:p>
          <a:p>
            <a:pPr algn="ctr"/>
            <a:endParaRPr lang="en-US" sz="1100" b="1" dirty="0"/>
          </a:p>
          <a:p>
            <a:pPr algn="ctr"/>
            <a:r>
              <a:rPr lang="en-US" sz="1100" b="1" dirty="0"/>
              <a:t>JAXPORT elected to select </a:t>
            </a:r>
            <a:r>
              <a:rPr lang="en-US" sz="1100" b="1" dirty="0">
                <a:solidFill>
                  <a:schemeClr val="accent4">
                    <a:lumMod val="60000"/>
                    <a:lumOff val="40000"/>
                  </a:schemeClr>
                </a:solidFill>
              </a:rPr>
              <a:t>47 feet as a Locally Preferred Plan (LPP) and this became the Recommended Plan</a:t>
            </a:r>
          </a:p>
        </p:txBody>
      </p:sp>
      <p:sp>
        <p:nvSpPr>
          <p:cNvPr id="17" name="TextBox 16">
            <a:extLst>
              <a:ext uri="{FF2B5EF4-FFF2-40B4-BE49-F238E27FC236}">
                <a16:creationId xmlns:a16="http://schemas.microsoft.com/office/drawing/2014/main" id="{974167DF-8B48-4DAE-AB41-136AF3DE057D}"/>
              </a:ext>
            </a:extLst>
          </p:cNvPr>
          <p:cNvSpPr txBox="1"/>
          <p:nvPr/>
        </p:nvSpPr>
        <p:spPr>
          <a:xfrm>
            <a:off x="74063" y="5863529"/>
            <a:ext cx="7951366" cy="338554"/>
          </a:xfrm>
          <a:prstGeom prst="rect">
            <a:avLst/>
          </a:prstGeom>
          <a:solidFill>
            <a:srgbClr val="FFFF00"/>
          </a:solidFill>
          <a:ln w="28575">
            <a:solidFill>
              <a:schemeClr val="accent1">
                <a:lumMod val="50000"/>
              </a:schemeClr>
            </a:solidFill>
          </a:ln>
        </p:spPr>
        <p:txBody>
          <a:bodyPr wrap="square" rtlCol="0">
            <a:spAutoFit/>
          </a:bodyPr>
          <a:lstStyle/>
          <a:p>
            <a:r>
              <a:rPr lang="en-US" sz="1600" b="1" u="sng" dirty="0">
                <a:latin typeface="Century Gothic" panose="020B0502020202020204" pitchFamily="34" charset="0"/>
              </a:rPr>
              <a:t>Benefit to Cost Ratio: 47 feet = 2.7 (for every $1 dollar spent, $2.70 is returned)!</a:t>
            </a:r>
          </a:p>
        </p:txBody>
      </p:sp>
      <p:sp>
        <p:nvSpPr>
          <p:cNvPr id="3" name="Oval 2">
            <a:extLst>
              <a:ext uri="{FF2B5EF4-FFF2-40B4-BE49-F238E27FC236}">
                <a16:creationId xmlns:a16="http://schemas.microsoft.com/office/drawing/2014/main" id="{ADE1B8B4-73C0-48D4-AF88-7EA156862A5A}"/>
              </a:ext>
            </a:extLst>
          </p:cNvPr>
          <p:cNvSpPr/>
          <p:nvPr/>
        </p:nvSpPr>
        <p:spPr>
          <a:xfrm>
            <a:off x="11319545" y="2976258"/>
            <a:ext cx="798391" cy="2063692"/>
          </a:xfrm>
          <a:prstGeom prst="ellipse">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endParaRPr>
          </a:p>
        </p:txBody>
      </p:sp>
    </p:spTree>
    <p:extLst>
      <p:ext uri="{BB962C8B-B14F-4D97-AF65-F5344CB8AC3E}">
        <p14:creationId xmlns:p14="http://schemas.microsoft.com/office/powerpoint/2010/main" val="14776517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7D39F9-7EC9-4CD6-825B-5696DB75F58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52251"/>
            <a:ext cx="12192000" cy="6902411"/>
          </a:xfrm>
          <a:prstGeom prst="rect">
            <a:avLst/>
          </a:prstGeom>
        </p:spPr>
      </p:pic>
      <p:sp>
        <p:nvSpPr>
          <p:cNvPr id="7" name="object 5">
            <a:extLst>
              <a:ext uri="{FF2B5EF4-FFF2-40B4-BE49-F238E27FC236}">
                <a16:creationId xmlns:a16="http://schemas.microsoft.com/office/drawing/2014/main" id="{DDD5C284-2045-4C20-90D0-21BE595FFCFB}"/>
              </a:ext>
            </a:extLst>
          </p:cNvPr>
          <p:cNvSpPr txBox="1">
            <a:spLocks/>
          </p:cNvSpPr>
          <p:nvPr/>
        </p:nvSpPr>
        <p:spPr>
          <a:xfrm>
            <a:off x="863621" y="-11085"/>
            <a:ext cx="10464753" cy="751488"/>
          </a:xfrm>
          <a:prstGeom prst="rect">
            <a:avLst/>
          </a:prstGeom>
        </p:spPr>
        <p:txBody>
          <a:bodyPr vert="horz" wrap="square" lIns="0" tIns="12700" rIns="0" bIns="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2700">
              <a:spcBef>
                <a:spcPts val="100"/>
              </a:spcBef>
            </a:pPr>
            <a:r>
              <a:rPr lang="en-US" sz="4800" b="1" spc="-5" dirty="0">
                <a:solidFill>
                  <a:schemeClr val="accent1">
                    <a:lumMod val="50000"/>
                  </a:schemeClr>
                </a:solidFill>
                <a:latin typeface="Century Gothic"/>
                <a:cs typeface="Century Gothic"/>
              </a:rPr>
              <a:t>RECOMMENDED PLAN (47 FEET)</a:t>
            </a:r>
            <a:endParaRPr lang="en-US" sz="4800" b="1" dirty="0">
              <a:solidFill>
                <a:schemeClr val="accent1">
                  <a:lumMod val="50000"/>
                </a:schemeClr>
              </a:solidFill>
              <a:latin typeface="Century Gothic"/>
              <a:cs typeface="Century Gothic"/>
            </a:endParaRPr>
          </a:p>
        </p:txBody>
      </p:sp>
      <p:sp>
        <p:nvSpPr>
          <p:cNvPr id="10" name="Rectangle 9">
            <a:extLst>
              <a:ext uri="{FF2B5EF4-FFF2-40B4-BE49-F238E27FC236}">
                <a16:creationId xmlns:a16="http://schemas.microsoft.com/office/drawing/2014/main" id="{BDA36F2D-F6AC-4111-846F-2896FF3C0403}"/>
              </a:ext>
            </a:extLst>
          </p:cNvPr>
          <p:cNvSpPr/>
          <p:nvPr/>
        </p:nvSpPr>
        <p:spPr>
          <a:xfrm>
            <a:off x="1224793" y="736905"/>
            <a:ext cx="9622171" cy="86609"/>
          </a:xfrm>
          <a:prstGeom prst="rect">
            <a:avLst/>
          </a:prstGeom>
          <a:solidFill>
            <a:schemeClr val="tx2">
              <a:lumMod val="60000"/>
              <a:lumOff val="4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7B27D9DD-D38C-4AB9-9711-2F42CF6DFEAB}"/>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l="68" t="4088" r="186"/>
          <a:stretch/>
        </p:blipFill>
        <p:spPr>
          <a:xfrm>
            <a:off x="33558" y="2092056"/>
            <a:ext cx="12158440" cy="4758104"/>
          </a:xfrm>
          <a:prstGeom prst="rect">
            <a:avLst/>
          </a:prstGeom>
          <a:ln>
            <a:noFill/>
          </a:ln>
        </p:spPr>
      </p:pic>
      <p:sp>
        <p:nvSpPr>
          <p:cNvPr id="16" name="TextBox 15">
            <a:extLst>
              <a:ext uri="{FF2B5EF4-FFF2-40B4-BE49-F238E27FC236}">
                <a16:creationId xmlns:a16="http://schemas.microsoft.com/office/drawing/2014/main" id="{79F8B77F-D856-4827-A5B3-725874FBDEF6}"/>
              </a:ext>
            </a:extLst>
          </p:cNvPr>
          <p:cNvSpPr txBox="1"/>
          <p:nvPr/>
        </p:nvSpPr>
        <p:spPr>
          <a:xfrm>
            <a:off x="41944" y="891727"/>
            <a:ext cx="12116495" cy="1200329"/>
          </a:xfrm>
          <a:prstGeom prst="rect">
            <a:avLst/>
          </a:prstGeom>
          <a:solidFill>
            <a:schemeClr val="tx1"/>
          </a:solidFill>
          <a:ln w="28575">
            <a:solidFill>
              <a:schemeClr val="tx1"/>
            </a:solidFill>
          </a:ln>
        </p:spPr>
        <p:txBody>
          <a:bodyPr wrap="square" rtlCol="0">
            <a:spAutoFit/>
          </a:bodyPr>
          <a:lstStyle/>
          <a:p>
            <a:r>
              <a:rPr lang="en-US" b="1" i="1" dirty="0">
                <a:solidFill>
                  <a:schemeClr val="bg1"/>
                </a:solidFill>
                <a:latin typeface="Century Gothic" panose="020B0502020202020204" pitchFamily="34" charset="0"/>
              </a:rPr>
              <a:t>CIFF NOTES:</a:t>
            </a:r>
          </a:p>
          <a:p>
            <a:pPr marL="285750" indent="-285750">
              <a:buClr>
                <a:schemeClr val="bg1"/>
              </a:buClr>
              <a:buFont typeface="Wingdings" panose="05000000000000000000" pitchFamily="2" charset="2"/>
              <a:buChar char="§"/>
            </a:pPr>
            <a:r>
              <a:rPr lang="en-US" b="1" i="1" dirty="0">
                <a:solidFill>
                  <a:srgbClr val="FF0000"/>
                </a:solidFill>
                <a:latin typeface="Century Gothic" panose="020B0502020202020204" pitchFamily="34" charset="0"/>
              </a:rPr>
              <a:t>DEEPENING</a:t>
            </a:r>
            <a:r>
              <a:rPr lang="en-US" b="1" i="1" dirty="0">
                <a:solidFill>
                  <a:schemeClr val="bg1"/>
                </a:solidFill>
                <a:latin typeface="Century Gothic" panose="020B0502020202020204" pitchFamily="34" charset="0"/>
              </a:rPr>
              <a:t>: Entrance Channel to River Mile 13 from 40 foot to 47 feet</a:t>
            </a:r>
          </a:p>
          <a:p>
            <a:pPr marL="285750" indent="-285750">
              <a:buClr>
                <a:schemeClr val="bg1"/>
              </a:buClr>
              <a:buFont typeface="Wingdings" panose="05000000000000000000" pitchFamily="2" charset="2"/>
              <a:buChar char="§"/>
            </a:pPr>
            <a:r>
              <a:rPr lang="en-US" b="1" i="1" dirty="0">
                <a:solidFill>
                  <a:srgbClr val="0FCDE1"/>
                </a:solidFill>
                <a:latin typeface="Century Gothic" panose="020B0502020202020204" pitchFamily="34" charset="0"/>
              </a:rPr>
              <a:t>WIDENING</a:t>
            </a:r>
            <a:r>
              <a:rPr lang="en-US" b="1" i="1" dirty="0">
                <a:solidFill>
                  <a:schemeClr val="bg1"/>
                </a:solidFill>
                <a:latin typeface="Century Gothic" panose="020B0502020202020204" pitchFamily="34" charset="0"/>
              </a:rPr>
              <a:t>: Two Sections of Federal Chanel ~100 to 300 feet</a:t>
            </a:r>
          </a:p>
          <a:p>
            <a:pPr marL="285750" indent="-285750">
              <a:buClr>
                <a:schemeClr val="bg1"/>
              </a:buClr>
              <a:buFont typeface="Wingdings" panose="05000000000000000000" pitchFamily="2" charset="2"/>
              <a:buChar char="§"/>
            </a:pPr>
            <a:r>
              <a:rPr lang="en-US" b="1" i="1" dirty="0">
                <a:solidFill>
                  <a:srgbClr val="FFFF00"/>
                </a:solidFill>
                <a:latin typeface="Century Gothic" panose="020B0502020202020204" pitchFamily="34" charset="0"/>
              </a:rPr>
              <a:t>NEW TURNING BASINS</a:t>
            </a:r>
            <a:r>
              <a:rPr lang="en-US" b="1" i="1" dirty="0">
                <a:solidFill>
                  <a:schemeClr val="bg1"/>
                </a:solidFill>
                <a:latin typeface="Century Gothic" panose="020B0502020202020204" pitchFamily="34" charset="0"/>
              </a:rPr>
              <a:t>: Blount Island and Brills Cut ~2700 feet by 1500 feet</a:t>
            </a:r>
          </a:p>
        </p:txBody>
      </p:sp>
    </p:spTree>
    <p:extLst>
      <p:ext uri="{BB962C8B-B14F-4D97-AF65-F5344CB8AC3E}">
        <p14:creationId xmlns:p14="http://schemas.microsoft.com/office/powerpoint/2010/main" val="31615416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7D39F9-7EC9-4CD6-825B-5696DB75F58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52251"/>
            <a:ext cx="12192000" cy="6902411"/>
          </a:xfrm>
          <a:prstGeom prst="rect">
            <a:avLst/>
          </a:prstGeom>
        </p:spPr>
      </p:pic>
      <p:pic>
        <p:nvPicPr>
          <p:cNvPr id="10" name="Picture 9">
            <a:extLst>
              <a:ext uri="{FF2B5EF4-FFF2-40B4-BE49-F238E27FC236}">
                <a16:creationId xmlns:a16="http://schemas.microsoft.com/office/drawing/2014/main" id="{C7AB2B52-0A6F-427C-B9D6-C019930E9984}"/>
              </a:ext>
            </a:extLst>
          </p:cNvPr>
          <p:cNvPicPr>
            <a:picLocks noChangeAspect="1"/>
          </p:cNvPicPr>
          <p:nvPr/>
        </p:nvPicPr>
        <p:blipFill>
          <a:blip r:embed="rId3" cstate="email">
            <a:alphaModFix amt="35000"/>
            <a:extLst>
              <a:ext uri="{28A0092B-C50C-407E-A947-70E740481C1C}">
                <a14:useLocalDpi xmlns:a14="http://schemas.microsoft.com/office/drawing/2010/main"/>
              </a:ext>
            </a:extLst>
          </a:blip>
          <a:stretch>
            <a:fillRect/>
          </a:stretch>
        </p:blipFill>
        <p:spPr>
          <a:xfrm>
            <a:off x="-1" y="-44411"/>
            <a:ext cx="12192000" cy="6902411"/>
          </a:xfrm>
          <a:prstGeom prst="rect">
            <a:avLst/>
          </a:prstGeom>
        </p:spPr>
      </p:pic>
      <p:sp>
        <p:nvSpPr>
          <p:cNvPr id="7" name="object 5">
            <a:extLst>
              <a:ext uri="{FF2B5EF4-FFF2-40B4-BE49-F238E27FC236}">
                <a16:creationId xmlns:a16="http://schemas.microsoft.com/office/drawing/2014/main" id="{DDD5C284-2045-4C20-90D0-21BE595FFCFB}"/>
              </a:ext>
            </a:extLst>
          </p:cNvPr>
          <p:cNvSpPr txBox="1">
            <a:spLocks/>
          </p:cNvSpPr>
          <p:nvPr/>
        </p:nvSpPr>
        <p:spPr>
          <a:xfrm>
            <a:off x="798865" y="-44411"/>
            <a:ext cx="10594267" cy="751488"/>
          </a:xfrm>
          <a:prstGeom prst="rect">
            <a:avLst/>
          </a:prstGeom>
        </p:spPr>
        <p:txBody>
          <a:bodyPr vert="horz" wrap="square" lIns="0" tIns="12700" rIns="0" bIns="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2700">
              <a:spcBef>
                <a:spcPts val="100"/>
              </a:spcBef>
            </a:pPr>
            <a:r>
              <a:rPr lang="en-US" sz="4800" b="1" spc="-5" dirty="0">
                <a:solidFill>
                  <a:srgbClr val="0070C0"/>
                </a:solidFill>
                <a:latin typeface="Century Gothic"/>
                <a:cs typeface="Century Gothic"/>
              </a:rPr>
              <a:t>ENVIRONMENTAL COORDINATION </a:t>
            </a:r>
            <a:endParaRPr lang="en-US" sz="4800" b="1" dirty="0">
              <a:solidFill>
                <a:srgbClr val="0070C0"/>
              </a:solidFill>
              <a:latin typeface="Century Gothic"/>
              <a:cs typeface="Century Gothic"/>
            </a:endParaRPr>
          </a:p>
        </p:txBody>
      </p:sp>
      <p:sp>
        <p:nvSpPr>
          <p:cNvPr id="21" name="Rectangle 20">
            <a:extLst>
              <a:ext uri="{FF2B5EF4-FFF2-40B4-BE49-F238E27FC236}">
                <a16:creationId xmlns:a16="http://schemas.microsoft.com/office/drawing/2014/main" id="{B9A8D047-EF39-4F06-BE1F-334B74FD50D9}"/>
              </a:ext>
            </a:extLst>
          </p:cNvPr>
          <p:cNvSpPr/>
          <p:nvPr/>
        </p:nvSpPr>
        <p:spPr>
          <a:xfrm>
            <a:off x="1031846" y="694960"/>
            <a:ext cx="10159067" cy="107165"/>
          </a:xfrm>
          <a:prstGeom prst="rect">
            <a:avLst/>
          </a:prstGeom>
          <a:solidFill>
            <a:schemeClr val="tx2">
              <a:lumMod val="60000"/>
              <a:lumOff val="4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EA6A59E5-7A1A-43DF-A7E1-2F1F4B09DFD2}"/>
              </a:ext>
            </a:extLst>
          </p:cNvPr>
          <p:cNvSpPr txBox="1"/>
          <p:nvPr/>
        </p:nvSpPr>
        <p:spPr>
          <a:xfrm>
            <a:off x="9618" y="865994"/>
            <a:ext cx="5736841" cy="6001643"/>
          </a:xfrm>
          <a:prstGeom prst="rect">
            <a:avLst/>
          </a:prstGeom>
          <a:solidFill>
            <a:schemeClr val="accent6">
              <a:lumMod val="20000"/>
              <a:lumOff val="80000"/>
            </a:schemeClr>
          </a:solidFill>
          <a:ln w="28575">
            <a:solidFill>
              <a:schemeClr val="accent1">
                <a:lumMod val="50000"/>
              </a:schemeClr>
            </a:solidFill>
          </a:ln>
        </p:spPr>
        <p:txBody>
          <a:bodyPr wrap="square" rtlCol="0">
            <a:spAutoFit/>
          </a:bodyPr>
          <a:lstStyle/>
          <a:p>
            <a:pPr marL="342900" indent="-342900">
              <a:buFont typeface="Wingdings" panose="05000000000000000000" pitchFamily="2" charset="2"/>
              <a:buChar char="§"/>
            </a:pPr>
            <a:r>
              <a:rPr lang="en-US" sz="2000" b="1" i="1" dirty="0">
                <a:latin typeface="Century Gothic" panose="020B0502020202020204" pitchFamily="34" charset="0"/>
              </a:rPr>
              <a:t>National Environmental Policy Act (NEPA)</a:t>
            </a:r>
          </a:p>
          <a:p>
            <a:pPr marL="742950" lvl="1" indent="-285750">
              <a:buFontTx/>
              <a:buChar char="-"/>
            </a:pPr>
            <a:r>
              <a:rPr lang="en-US" sz="1600" dirty="0">
                <a:latin typeface="Century Gothic" panose="020B0502020202020204" pitchFamily="34" charset="0"/>
              </a:rPr>
              <a:t>Analyze effects of the Recommended Plan on </a:t>
            </a:r>
            <a:r>
              <a:rPr lang="en-US" sz="1600" b="1" u="sng" dirty="0">
                <a:latin typeface="Century Gothic" panose="020B0502020202020204" pitchFamily="34" charset="0"/>
              </a:rPr>
              <a:t>human environment</a:t>
            </a:r>
            <a:r>
              <a:rPr lang="en-US" sz="1600" u="sng" dirty="0">
                <a:latin typeface="Century Gothic" panose="020B0502020202020204" pitchFamily="34" charset="0"/>
              </a:rPr>
              <a:t>, </a:t>
            </a:r>
            <a:r>
              <a:rPr lang="en-US" sz="1600" b="1" u="sng" dirty="0">
                <a:latin typeface="Century Gothic" panose="020B0502020202020204" pitchFamily="34" charset="0"/>
              </a:rPr>
              <a:t>cultural resources </a:t>
            </a:r>
            <a:r>
              <a:rPr lang="en-US" sz="1600" dirty="0">
                <a:latin typeface="Century Gothic" panose="020B0502020202020204" pitchFamily="34" charset="0"/>
              </a:rPr>
              <a:t>and </a:t>
            </a:r>
            <a:r>
              <a:rPr lang="en-US" sz="1600" b="1" u="sng" dirty="0">
                <a:latin typeface="Century Gothic" panose="020B0502020202020204" pitchFamily="34" charset="0"/>
              </a:rPr>
              <a:t>environmental mitigation</a:t>
            </a:r>
            <a:r>
              <a:rPr lang="en-US" sz="1600" u="sng" dirty="0">
                <a:latin typeface="Century Gothic" panose="020B0502020202020204" pitchFamily="34" charset="0"/>
              </a:rPr>
              <a:t> </a:t>
            </a:r>
            <a:r>
              <a:rPr lang="en-US" sz="1600" dirty="0">
                <a:latin typeface="Century Gothic" panose="020B0502020202020204" pitchFamily="34" charset="0"/>
              </a:rPr>
              <a:t>if appropriate.</a:t>
            </a:r>
            <a:r>
              <a:rPr lang="en-US" sz="1600" b="1" dirty="0">
                <a:latin typeface="Century Gothic" panose="020B0502020202020204" pitchFamily="34" charset="0"/>
              </a:rPr>
              <a:t> </a:t>
            </a:r>
          </a:p>
          <a:p>
            <a:pPr marL="742950" lvl="1" indent="-285750">
              <a:buFontTx/>
              <a:buChar char="-"/>
            </a:pPr>
            <a:endParaRPr lang="en-US" sz="1600" b="1" dirty="0">
              <a:latin typeface="Century Gothic" panose="020B0502020202020204" pitchFamily="34" charset="0"/>
            </a:endParaRPr>
          </a:p>
          <a:p>
            <a:pPr marL="342900" indent="-342900">
              <a:buFont typeface="Wingdings" panose="05000000000000000000" pitchFamily="2" charset="2"/>
              <a:buChar char="§"/>
            </a:pPr>
            <a:r>
              <a:rPr lang="en-US" sz="2000" b="1" dirty="0">
                <a:latin typeface="Century Gothic" panose="020B0502020202020204" pitchFamily="34" charset="0"/>
              </a:rPr>
              <a:t>Federal &amp; State Agency Coordination:</a:t>
            </a:r>
          </a:p>
          <a:p>
            <a:pPr marL="800100" lvl="1" indent="-342900">
              <a:buFontTx/>
              <a:buChar char="-"/>
            </a:pPr>
            <a:r>
              <a:rPr lang="en-US" sz="1600" dirty="0">
                <a:latin typeface="Century Gothic" panose="020B0502020202020204" pitchFamily="34" charset="0"/>
              </a:rPr>
              <a:t>National Marine Fisheries Service</a:t>
            </a:r>
          </a:p>
          <a:p>
            <a:pPr marL="800100" lvl="1" indent="-342900">
              <a:buFontTx/>
              <a:buChar char="-"/>
            </a:pPr>
            <a:r>
              <a:rPr lang="en-US" sz="1600" dirty="0">
                <a:latin typeface="Century Gothic" panose="020B0502020202020204" pitchFamily="34" charset="0"/>
              </a:rPr>
              <a:t>US Fish &amp; Wildlife Service</a:t>
            </a:r>
          </a:p>
          <a:p>
            <a:pPr marL="800100" lvl="1" indent="-342900">
              <a:buFontTx/>
              <a:buChar char="-"/>
            </a:pPr>
            <a:r>
              <a:rPr lang="en-US" sz="1600" dirty="0">
                <a:latin typeface="Century Gothic" panose="020B0502020202020204" pitchFamily="34" charset="0"/>
              </a:rPr>
              <a:t>Environmental Protection Agency</a:t>
            </a:r>
          </a:p>
          <a:p>
            <a:pPr marL="800100" lvl="1" indent="-342900">
              <a:buFontTx/>
              <a:buChar char="-"/>
            </a:pPr>
            <a:r>
              <a:rPr lang="en-US" sz="1600" dirty="0">
                <a:latin typeface="Century Gothic" panose="020B0502020202020204" pitchFamily="34" charset="0"/>
              </a:rPr>
              <a:t>Florida Department of Environmental Protection</a:t>
            </a:r>
          </a:p>
          <a:p>
            <a:pPr marL="800100" lvl="1" indent="-342900">
              <a:buFontTx/>
              <a:buChar char="-"/>
            </a:pPr>
            <a:r>
              <a:rPr lang="en-US" sz="1600" dirty="0">
                <a:latin typeface="Century Gothic" panose="020B0502020202020204" pitchFamily="34" charset="0"/>
              </a:rPr>
              <a:t>Florida Fish &amp; Wildlife Conservation Commission </a:t>
            </a:r>
          </a:p>
          <a:p>
            <a:pPr marL="800100" lvl="1" indent="-342900">
              <a:buFontTx/>
              <a:buChar char="-"/>
            </a:pPr>
            <a:r>
              <a:rPr lang="en-US" sz="1600" dirty="0">
                <a:latin typeface="Century Gothic" panose="020B0502020202020204" pitchFamily="34" charset="0"/>
              </a:rPr>
              <a:t>Florida Department of Historical Resources</a:t>
            </a:r>
          </a:p>
          <a:p>
            <a:pPr marL="285750" indent="-285750">
              <a:buFont typeface="Wingdings" panose="05000000000000000000" pitchFamily="2" charset="2"/>
              <a:buChar char="§"/>
            </a:pPr>
            <a:endParaRPr lang="en-US" sz="1600" b="1" dirty="0">
              <a:latin typeface="Century Gothic" panose="020B0502020202020204" pitchFamily="34" charset="0"/>
            </a:endParaRPr>
          </a:p>
          <a:p>
            <a:pPr marL="285750" indent="-285750">
              <a:buFont typeface="Wingdings" panose="05000000000000000000" pitchFamily="2" charset="2"/>
              <a:buChar char="§"/>
            </a:pPr>
            <a:r>
              <a:rPr lang="en-US" sz="2000" b="1" dirty="0">
                <a:latin typeface="Century Gothic" panose="020B0502020202020204" pitchFamily="34" charset="0"/>
              </a:rPr>
              <a:t>Ensure Compliance with Environmental Laws:</a:t>
            </a:r>
          </a:p>
          <a:p>
            <a:pPr marL="742950" lvl="1" indent="-285750">
              <a:buFontTx/>
              <a:buChar char="-"/>
            </a:pPr>
            <a:r>
              <a:rPr lang="en-US" sz="1600" dirty="0">
                <a:latin typeface="Century Gothic" panose="020B0502020202020204" pitchFamily="34" charset="0"/>
              </a:rPr>
              <a:t>Migratory Bird Treaty Act 1918</a:t>
            </a:r>
          </a:p>
          <a:p>
            <a:pPr marL="742950" lvl="1" indent="-285750">
              <a:buFontTx/>
              <a:buChar char="-"/>
            </a:pPr>
            <a:r>
              <a:rPr lang="en-US" sz="1600" dirty="0">
                <a:latin typeface="Century Gothic" panose="020B0502020202020204" pitchFamily="34" charset="0"/>
              </a:rPr>
              <a:t>Fish and Wildlife Coordination Act 1934</a:t>
            </a:r>
          </a:p>
          <a:p>
            <a:pPr marL="742950" lvl="1" indent="-285750">
              <a:buFontTx/>
              <a:buChar char="-"/>
            </a:pPr>
            <a:r>
              <a:rPr lang="en-US" sz="1600" dirty="0">
                <a:latin typeface="Century Gothic" panose="020B0502020202020204" pitchFamily="34" charset="0"/>
              </a:rPr>
              <a:t>Clean Air Act 1963</a:t>
            </a:r>
          </a:p>
          <a:p>
            <a:pPr marL="742950" lvl="1" indent="-285750">
              <a:buFontTx/>
              <a:buChar char="-"/>
            </a:pPr>
            <a:r>
              <a:rPr lang="en-US" sz="1600" dirty="0">
                <a:latin typeface="Century Gothic" panose="020B0502020202020204" pitchFamily="34" charset="0"/>
              </a:rPr>
              <a:t>National Historic Preservation Act 1966</a:t>
            </a:r>
          </a:p>
          <a:p>
            <a:pPr marL="742950" lvl="1" indent="-285750">
              <a:buFontTx/>
              <a:buChar char="-"/>
            </a:pPr>
            <a:r>
              <a:rPr lang="en-US" sz="1600" dirty="0">
                <a:latin typeface="Century Gothic" panose="020B0502020202020204" pitchFamily="34" charset="0"/>
              </a:rPr>
              <a:t>Coastal Zone Management Act 1972</a:t>
            </a:r>
            <a:endParaRPr lang="en-US" sz="1600" b="1" dirty="0">
              <a:latin typeface="Century Gothic" panose="020B0502020202020204" pitchFamily="34" charset="0"/>
            </a:endParaRPr>
          </a:p>
          <a:p>
            <a:pPr marL="742950" lvl="1" indent="-285750">
              <a:buFontTx/>
              <a:buChar char="-"/>
            </a:pPr>
            <a:r>
              <a:rPr lang="en-US" sz="1600" dirty="0">
                <a:latin typeface="Century Gothic" panose="020B0502020202020204" pitchFamily="34" charset="0"/>
              </a:rPr>
              <a:t>Clean Water Act 1972</a:t>
            </a:r>
          </a:p>
          <a:p>
            <a:pPr marL="742950" lvl="1" indent="-285750">
              <a:buFontTx/>
              <a:buChar char="-"/>
            </a:pPr>
            <a:r>
              <a:rPr lang="en-US" sz="1600" dirty="0">
                <a:latin typeface="Century Gothic" panose="020B0502020202020204" pitchFamily="34" charset="0"/>
              </a:rPr>
              <a:t>Endangered Species Act 1973</a:t>
            </a:r>
          </a:p>
          <a:p>
            <a:pPr marL="742950" lvl="1" indent="-285750">
              <a:buFontTx/>
              <a:buChar char="-"/>
            </a:pPr>
            <a:r>
              <a:rPr lang="en-US" sz="1600" dirty="0">
                <a:latin typeface="Century Gothic" panose="020B0502020202020204" pitchFamily="34" charset="0"/>
              </a:rPr>
              <a:t>Essential Fish Habitat 1996</a:t>
            </a:r>
          </a:p>
        </p:txBody>
      </p:sp>
      <p:pic>
        <p:nvPicPr>
          <p:cNvPr id="18" name="Picture 17">
            <a:extLst>
              <a:ext uri="{FF2B5EF4-FFF2-40B4-BE49-F238E27FC236}">
                <a16:creationId xmlns:a16="http://schemas.microsoft.com/office/drawing/2014/main" id="{045886A3-C326-4C12-BFDA-EC606D15B7D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05003" y="2501680"/>
            <a:ext cx="2686535" cy="976148"/>
          </a:xfrm>
          <a:prstGeom prst="rect">
            <a:avLst/>
          </a:prstGeom>
        </p:spPr>
      </p:pic>
      <p:pic>
        <p:nvPicPr>
          <p:cNvPr id="22" name="Picture 21">
            <a:extLst>
              <a:ext uri="{FF2B5EF4-FFF2-40B4-BE49-F238E27FC236}">
                <a16:creationId xmlns:a16="http://schemas.microsoft.com/office/drawing/2014/main" id="{42C4D22A-DDA0-40E6-83E7-E5EA453471A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625452" y="962543"/>
            <a:ext cx="1366086" cy="1418367"/>
          </a:xfrm>
          <a:prstGeom prst="rect">
            <a:avLst/>
          </a:prstGeom>
        </p:spPr>
      </p:pic>
      <p:pic>
        <p:nvPicPr>
          <p:cNvPr id="23" name="Picture 22">
            <a:extLst>
              <a:ext uri="{FF2B5EF4-FFF2-40B4-BE49-F238E27FC236}">
                <a16:creationId xmlns:a16="http://schemas.microsoft.com/office/drawing/2014/main" id="{6AB8D1EF-38E6-4E95-B592-F922424AAB0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183164" y="962543"/>
            <a:ext cx="1297483" cy="1418367"/>
          </a:xfrm>
          <a:prstGeom prst="rect">
            <a:avLst/>
          </a:prstGeom>
        </p:spPr>
      </p:pic>
      <p:pic>
        <p:nvPicPr>
          <p:cNvPr id="24" name="Picture 23">
            <a:extLst>
              <a:ext uri="{FF2B5EF4-FFF2-40B4-BE49-F238E27FC236}">
                <a16:creationId xmlns:a16="http://schemas.microsoft.com/office/drawing/2014/main" id="{F55CC213-CDA4-48EA-91FF-F5E62B364FEC}"/>
              </a:ext>
            </a:extLst>
          </p:cNvPr>
          <p:cNvPicPr>
            <a:picLocks noChangeAspect="1"/>
          </p:cNvPicPr>
          <p:nvPr/>
        </p:nvPicPr>
        <p:blipFill>
          <a:blip r:embed="rId7" cstate="email">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a:ext>
            </a:extLst>
          </a:blip>
          <a:stretch>
            <a:fillRect/>
          </a:stretch>
        </p:blipFill>
        <p:spPr>
          <a:xfrm>
            <a:off x="6305003" y="3598598"/>
            <a:ext cx="2686535" cy="730121"/>
          </a:xfrm>
          <a:prstGeom prst="rect">
            <a:avLst/>
          </a:prstGeom>
        </p:spPr>
      </p:pic>
      <p:pic>
        <p:nvPicPr>
          <p:cNvPr id="25" name="Picture 24">
            <a:extLst>
              <a:ext uri="{FF2B5EF4-FFF2-40B4-BE49-F238E27FC236}">
                <a16:creationId xmlns:a16="http://schemas.microsoft.com/office/drawing/2014/main" id="{142FF02B-37AB-48C3-B5E7-F1B35CB9885F}"/>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10659025" y="968627"/>
            <a:ext cx="1419678" cy="1412283"/>
          </a:xfrm>
          <a:prstGeom prst="rect">
            <a:avLst/>
          </a:prstGeom>
        </p:spPr>
      </p:pic>
      <p:pic>
        <p:nvPicPr>
          <p:cNvPr id="26" name="Picture 25">
            <a:extLst>
              <a:ext uri="{FF2B5EF4-FFF2-40B4-BE49-F238E27FC236}">
                <a16:creationId xmlns:a16="http://schemas.microsoft.com/office/drawing/2014/main" id="{83743225-D5E9-478F-A118-F870FCE469D0}"/>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6305003" y="962543"/>
            <a:ext cx="1128823" cy="1418367"/>
          </a:xfrm>
          <a:prstGeom prst="rect">
            <a:avLst/>
          </a:prstGeom>
        </p:spPr>
      </p:pic>
      <p:pic>
        <p:nvPicPr>
          <p:cNvPr id="28" name="Graphic 27" descr="Open book outline">
            <a:extLst>
              <a:ext uri="{FF2B5EF4-FFF2-40B4-BE49-F238E27FC236}">
                <a16:creationId xmlns:a16="http://schemas.microsoft.com/office/drawing/2014/main" id="{E6615B75-F902-4CDD-814A-AA61C9BD15E4}"/>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9137379" y="4477091"/>
            <a:ext cx="2686534" cy="2686534"/>
          </a:xfrm>
          <a:prstGeom prst="rect">
            <a:avLst/>
          </a:prstGeom>
        </p:spPr>
      </p:pic>
      <p:sp>
        <p:nvSpPr>
          <p:cNvPr id="29" name="TextBox 28">
            <a:extLst>
              <a:ext uri="{FF2B5EF4-FFF2-40B4-BE49-F238E27FC236}">
                <a16:creationId xmlns:a16="http://schemas.microsoft.com/office/drawing/2014/main" id="{094D49EA-5834-40C9-8E77-5BE8E2587427}"/>
              </a:ext>
            </a:extLst>
          </p:cNvPr>
          <p:cNvSpPr txBox="1"/>
          <p:nvPr/>
        </p:nvSpPr>
        <p:spPr>
          <a:xfrm>
            <a:off x="9183162" y="4593049"/>
            <a:ext cx="2763923" cy="307777"/>
          </a:xfrm>
          <a:prstGeom prst="rect">
            <a:avLst/>
          </a:prstGeom>
          <a:noFill/>
        </p:spPr>
        <p:txBody>
          <a:bodyPr wrap="square" rtlCol="0">
            <a:spAutoFit/>
          </a:bodyPr>
          <a:lstStyle/>
          <a:p>
            <a:pPr algn="ctr"/>
            <a:r>
              <a:rPr lang="en-US" sz="1400" b="1" dirty="0"/>
              <a:t>Environmental Impact Statement</a:t>
            </a:r>
          </a:p>
        </p:txBody>
      </p:sp>
      <p:sp>
        <p:nvSpPr>
          <p:cNvPr id="30" name="Arrow: Bent 29">
            <a:extLst>
              <a:ext uri="{FF2B5EF4-FFF2-40B4-BE49-F238E27FC236}">
                <a16:creationId xmlns:a16="http://schemas.microsoft.com/office/drawing/2014/main" id="{D0BB4521-5520-4662-8775-67A956305F82}"/>
              </a:ext>
            </a:extLst>
          </p:cNvPr>
          <p:cNvSpPr/>
          <p:nvPr/>
        </p:nvSpPr>
        <p:spPr>
          <a:xfrm rot="5400000">
            <a:off x="9286506" y="2844939"/>
            <a:ext cx="1728669" cy="1577455"/>
          </a:xfrm>
          <a:prstGeom prst="ben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chemeClr val="tx1"/>
              </a:solidFill>
            </a:endParaRPr>
          </a:p>
        </p:txBody>
      </p:sp>
      <p:sp>
        <p:nvSpPr>
          <p:cNvPr id="31" name="Arrow: Right 30">
            <a:extLst>
              <a:ext uri="{FF2B5EF4-FFF2-40B4-BE49-F238E27FC236}">
                <a16:creationId xmlns:a16="http://schemas.microsoft.com/office/drawing/2014/main" id="{6F790331-2A67-4C06-AB23-32AB3CB9D118}"/>
              </a:ext>
            </a:extLst>
          </p:cNvPr>
          <p:cNvSpPr/>
          <p:nvPr/>
        </p:nvSpPr>
        <p:spPr>
          <a:xfrm>
            <a:off x="6312868" y="5371781"/>
            <a:ext cx="2832376" cy="897154"/>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4BA0B9B3-B0A7-4A84-9292-EAC2E3F3BA16}"/>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6305003" y="4414995"/>
            <a:ext cx="2686534" cy="817298"/>
          </a:xfrm>
          <a:prstGeom prst="rect">
            <a:avLst/>
          </a:prstGeom>
        </p:spPr>
      </p:pic>
    </p:spTree>
    <p:extLst>
      <p:ext uri="{BB962C8B-B14F-4D97-AF65-F5344CB8AC3E}">
        <p14:creationId xmlns:p14="http://schemas.microsoft.com/office/powerpoint/2010/main" val="14832502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7D39F9-7EC9-4CD6-825B-5696DB75F58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52251"/>
            <a:ext cx="12192000" cy="6902411"/>
          </a:xfrm>
          <a:prstGeom prst="rect">
            <a:avLst/>
          </a:prstGeom>
        </p:spPr>
      </p:pic>
      <p:pic>
        <p:nvPicPr>
          <p:cNvPr id="10" name="Picture 9">
            <a:extLst>
              <a:ext uri="{FF2B5EF4-FFF2-40B4-BE49-F238E27FC236}">
                <a16:creationId xmlns:a16="http://schemas.microsoft.com/office/drawing/2014/main" id="{C7AB2B52-0A6F-427C-B9D6-C019930E9984}"/>
              </a:ext>
            </a:extLst>
          </p:cNvPr>
          <p:cNvPicPr>
            <a:picLocks noChangeAspect="1"/>
          </p:cNvPicPr>
          <p:nvPr/>
        </p:nvPicPr>
        <p:blipFill>
          <a:blip r:embed="rId3" cstate="email">
            <a:alphaModFix amt="35000"/>
            <a:extLst>
              <a:ext uri="{28A0092B-C50C-407E-A947-70E740481C1C}">
                <a14:useLocalDpi xmlns:a14="http://schemas.microsoft.com/office/drawing/2010/main"/>
              </a:ext>
            </a:extLst>
          </a:blip>
          <a:stretch>
            <a:fillRect/>
          </a:stretch>
        </p:blipFill>
        <p:spPr>
          <a:xfrm>
            <a:off x="-1" y="-44411"/>
            <a:ext cx="12192000" cy="6902411"/>
          </a:xfrm>
          <a:prstGeom prst="rect">
            <a:avLst/>
          </a:prstGeom>
        </p:spPr>
      </p:pic>
      <p:sp>
        <p:nvSpPr>
          <p:cNvPr id="7" name="object 5">
            <a:extLst>
              <a:ext uri="{FF2B5EF4-FFF2-40B4-BE49-F238E27FC236}">
                <a16:creationId xmlns:a16="http://schemas.microsoft.com/office/drawing/2014/main" id="{DDD5C284-2045-4C20-90D0-21BE595FFCFB}"/>
              </a:ext>
            </a:extLst>
          </p:cNvPr>
          <p:cNvSpPr txBox="1">
            <a:spLocks/>
          </p:cNvSpPr>
          <p:nvPr/>
        </p:nvSpPr>
        <p:spPr>
          <a:xfrm>
            <a:off x="798865" y="-60839"/>
            <a:ext cx="10594267" cy="751488"/>
          </a:xfrm>
          <a:prstGeom prst="rect">
            <a:avLst/>
          </a:prstGeom>
        </p:spPr>
        <p:txBody>
          <a:bodyPr vert="horz" wrap="square" lIns="0" tIns="12700" rIns="0" bIns="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2700">
              <a:spcBef>
                <a:spcPts val="100"/>
              </a:spcBef>
            </a:pPr>
            <a:r>
              <a:rPr lang="en-US" sz="4800" b="1" spc="-5" dirty="0">
                <a:solidFill>
                  <a:srgbClr val="0070C0"/>
                </a:solidFill>
                <a:latin typeface="Century Gothic"/>
                <a:cs typeface="Century Gothic"/>
              </a:rPr>
              <a:t>ENVIRONMENTAL EFFECTS</a:t>
            </a:r>
            <a:endParaRPr lang="en-US" sz="4800" b="1" dirty="0">
              <a:solidFill>
                <a:srgbClr val="0070C0"/>
              </a:solidFill>
              <a:latin typeface="Century Gothic"/>
              <a:cs typeface="Century Gothic"/>
            </a:endParaRPr>
          </a:p>
        </p:txBody>
      </p:sp>
      <p:sp>
        <p:nvSpPr>
          <p:cNvPr id="21" name="Rectangle 20">
            <a:extLst>
              <a:ext uri="{FF2B5EF4-FFF2-40B4-BE49-F238E27FC236}">
                <a16:creationId xmlns:a16="http://schemas.microsoft.com/office/drawing/2014/main" id="{B9A8D047-EF39-4F06-BE1F-334B74FD50D9}"/>
              </a:ext>
            </a:extLst>
          </p:cNvPr>
          <p:cNvSpPr/>
          <p:nvPr/>
        </p:nvSpPr>
        <p:spPr>
          <a:xfrm>
            <a:off x="2105637" y="638048"/>
            <a:ext cx="7928479" cy="111324"/>
          </a:xfrm>
          <a:prstGeom prst="rect">
            <a:avLst/>
          </a:prstGeom>
          <a:solidFill>
            <a:schemeClr val="tx2">
              <a:lumMod val="60000"/>
              <a:lumOff val="4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87932B52-ACD8-4999-B75D-0CF75C2AF01E}"/>
              </a:ext>
            </a:extLst>
          </p:cNvPr>
          <p:cNvSpPr txBox="1"/>
          <p:nvPr/>
        </p:nvSpPr>
        <p:spPr>
          <a:xfrm>
            <a:off x="0" y="827808"/>
            <a:ext cx="10287698" cy="646331"/>
          </a:xfrm>
          <a:prstGeom prst="rect">
            <a:avLst/>
          </a:prstGeom>
          <a:solidFill>
            <a:schemeClr val="accent6">
              <a:lumMod val="20000"/>
              <a:lumOff val="80000"/>
            </a:schemeClr>
          </a:solidFill>
          <a:ln w="28575">
            <a:solidFill>
              <a:schemeClr val="accent1">
                <a:lumMod val="50000"/>
              </a:schemeClr>
            </a:solidFill>
          </a:ln>
        </p:spPr>
        <p:txBody>
          <a:bodyPr wrap="square" rtlCol="0">
            <a:spAutoFit/>
          </a:bodyPr>
          <a:lstStyle/>
          <a:p>
            <a:pPr marL="342900" indent="-342900">
              <a:buFont typeface="Wingdings" panose="05000000000000000000" pitchFamily="2" charset="2"/>
              <a:buChar char="§"/>
            </a:pPr>
            <a:r>
              <a:rPr lang="en-US" b="1" i="1" dirty="0">
                <a:latin typeface="Century Gothic" panose="020B0502020202020204" pitchFamily="34" charset="0"/>
              </a:rPr>
              <a:t>The PDT evaluated ~16 different potential effects to the environment using state of the art modeling and coordinated the results with federal, state agencies and the public.</a:t>
            </a:r>
            <a:endParaRPr lang="en-US" b="1" u="sng" dirty="0">
              <a:latin typeface="Century Gothic" panose="020B0502020202020204" pitchFamily="34" charset="0"/>
            </a:endParaRPr>
          </a:p>
        </p:txBody>
      </p:sp>
      <p:sp>
        <p:nvSpPr>
          <p:cNvPr id="8" name="TextBox 7">
            <a:extLst>
              <a:ext uri="{FF2B5EF4-FFF2-40B4-BE49-F238E27FC236}">
                <a16:creationId xmlns:a16="http://schemas.microsoft.com/office/drawing/2014/main" id="{141A4F4F-6E6C-4E9E-ACAD-93A8F050718E}"/>
              </a:ext>
            </a:extLst>
          </p:cNvPr>
          <p:cNvSpPr txBox="1"/>
          <p:nvPr/>
        </p:nvSpPr>
        <p:spPr>
          <a:xfrm>
            <a:off x="2493538" y="1695850"/>
            <a:ext cx="1711354" cy="369332"/>
          </a:xfrm>
          <a:prstGeom prst="rect">
            <a:avLst/>
          </a:prstGeom>
          <a:noFill/>
        </p:spPr>
        <p:txBody>
          <a:bodyPr wrap="square" rtlCol="0">
            <a:spAutoFit/>
          </a:bodyPr>
          <a:lstStyle/>
          <a:p>
            <a:pPr algn="ctr"/>
            <a:r>
              <a:rPr lang="en-US" b="1" dirty="0"/>
              <a:t>Groundwater</a:t>
            </a:r>
          </a:p>
        </p:txBody>
      </p:sp>
      <p:pic>
        <p:nvPicPr>
          <p:cNvPr id="9" name="Picture 8">
            <a:extLst>
              <a:ext uri="{FF2B5EF4-FFF2-40B4-BE49-F238E27FC236}">
                <a16:creationId xmlns:a16="http://schemas.microsoft.com/office/drawing/2014/main" id="{3EA40761-56D3-4EB2-A564-5F3988FF1C0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57170" y="2092374"/>
            <a:ext cx="5974119" cy="1987403"/>
          </a:xfrm>
          <a:prstGeom prst="rect">
            <a:avLst/>
          </a:prstGeom>
        </p:spPr>
      </p:pic>
      <p:sp>
        <p:nvSpPr>
          <p:cNvPr id="27" name="TextBox 26">
            <a:extLst>
              <a:ext uri="{FF2B5EF4-FFF2-40B4-BE49-F238E27FC236}">
                <a16:creationId xmlns:a16="http://schemas.microsoft.com/office/drawing/2014/main" id="{832756FE-E1C4-4825-866C-8E1E899B26BD}"/>
              </a:ext>
            </a:extLst>
          </p:cNvPr>
          <p:cNvSpPr txBox="1"/>
          <p:nvPr/>
        </p:nvSpPr>
        <p:spPr>
          <a:xfrm>
            <a:off x="8576344" y="1756208"/>
            <a:ext cx="1711354" cy="369332"/>
          </a:xfrm>
          <a:prstGeom prst="rect">
            <a:avLst/>
          </a:prstGeom>
          <a:noFill/>
        </p:spPr>
        <p:txBody>
          <a:bodyPr wrap="square" rtlCol="0">
            <a:spAutoFit/>
          </a:bodyPr>
          <a:lstStyle/>
          <a:p>
            <a:pPr algn="ctr"/>
            <a:r>
              <a:rPr lang="en-US" b="1" dirty="0"/>
              <a:t>Storm Surge</a:t>
            </a:r>
          </a:p>
        </p:txBody>
      </p:sp>
      <p:pic>
        <p:nvPicPr>
          <p:cNvPr id="13" name="Picture 12">
            <a:extLst>
              <a:ext uri="{FF2B5EF4-FFF2-40B4-BE49-F238E27FC236}">
                <a16:creationId xmlns:a16="http://schemas.microsoft.com/office/drawing/2014/main" id="{93540F55-9063-4915-9A54-487E90587C8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868872" y="4241382"/>
            <a:ext cx="2724677" cy="2553997"/>
          </a:xfrm>
          <a:prstGeom prst="rect">
            <a:avLst/>
          </a:prstGeom>
        </p:spPr>
      </p:pic>
      <p:sp>
        <p:nvSpPr>
          <p:cNvPr id="32" name="TextBox 31">
            <a:extLst>
              <a:ext uri="{FF2B5EF4-FFF2-40B4-BE49-F238E27FC236}">
                <a16:creationId xmlns:a16="http://schemas.microsoft.com/office/drawing/2014/main" id="{74B9FB4B-C807-48D1-AF1C-713ECD0DCFFA}"/>
              </a:ext>
            </a:extLst>
          </p:cNvPr>
          <p:cNvSpPr txBox="1"/>
          <p:nvPr/>
        </p:nvSpPr>
        <p:spPr>
          <a:xfrm>
            <a:off x="8576344" y="4031773"/>
            <a:ext cx="1711354" cy="369332"/>
          </a:xfrm>
          <a:prstGeom prst="rect">
            <a:avLst/>
          </a:prstGeom>
          <a:noFill/>
        </p:spPr>
        <p:txBody>
          <a:bodyPr wrap="square" rtlCol="0">
            <a:spAutoFit/>
          </a:bodyPr>
          <a:lstStyle/>
          <a:p>
            <a:pPr algn="ctr"/>
            <a:r>
              <a:rPr lang="en-US" b="1" dirty="0"/>
              <a:t>Salinity</a:t>
            </a:r>
          </a:p>
        </p:txBody>
      </p:sp>
      <p:sp>
        <p:nvSpPr>
          <p:cNvPr id="14" name="TextBox 13">
            <a:extLst>
              <a:ext uri="{FF2B5EF4-FFF2-40B4-BE49-F238E27FC236}">
                <a16:creationId xmlns:a16="http://schemas.microsoft.com/office/drawing/2014/main" id="{24620742-4EA3-4613-9F52-DC98834E5A54}"/>
              </a:ext>
            </a:extLst>
          </p:cNvPr>
          <p:cNvSpPr txBox="1"/>
          <p:nvPr/>
        </p:nvSpPr>
        <p:spPr>
          <a:xfrm>
            <a:off x="7847231" y="6579935"/>
            <a:ext cx="1308683" cy="215444"/>
          </a:xfrm>
          <a:prstGeom prst="rect">
            <a:avLst/>
          </a:prstGeom>
          <a:noFill/>
        </p:spPr>
        <p:txBody>
          <a:bodyPr wrap="square" rtlCol="0">
            <a:spAutoFit/>
          </a:bodyPr>
          <a:lstStyle/>
          <a:p>
            <a:r>
              <a:rPr lang="en-US" sz="800" dirty="0"/>
              <a:t>Roger Williams University</a:t>
            </a:r>
          </a:p>
        </p:txBody>
      </p:sp>
      <p:sp>
        <p:nvSpPr>
          <p:cNvPr id="34" name="TextBox 33">
            <a:extLst>
              <a:ext uri="{FF2B5EF4-FFF2-40B4-BE49-F238E27FC236}">
                <a16:creationId xmlns:a16="http://schemas.microsoft.com/office/drawing/2014/main" id="{43DD726F-3321-4491-8128-CE54738C3C71}"/>
              </a:ext>
            </a:extLst>
          </p:cNvPr>
          <p:cNvSpPr txBox="1"/>
          <p:nvPr/>
        </p:nvSpPr>
        <p:spPr>
          <a:xfrm>
            <a:off x="6157170" y="3840346"/>
            <a:ext cx="1308683" cy="215444"/>
          </a:xfrm>
          <a:prstGeom prst="rect">
            <a:avLst/>
          </a:prstGeom>
          <a:noFill/>
        </p:spPr>
        <p:txBody>
          <a:bodyPr wrap="square" rtlCol="0">
            <a:spAutoFit/>
          </a:bodyPr>
          <a:lstStyle/>
          <a:p>
            <a:r>
              <a:rPr lang="en-US" sz="800" dirty="0">
                <a:solidFill>
                  <a:schemeClr val="bg1"/>
                </a:solidFill>
              </a:rPr>
              <a:t>Energyeducation.ca</a:t>
            </a:r>
          </a:p>
        </p:txBody>
      </p:sp>
      <p:pic>
        <p:nvPicPr>
          <p:cNvPr id="15" name="Picture 14">
            <a:extLst>
              <a:ext uri="{FF2B5EF4-FFF2-40B4-BE49-F238E27FC236}">
                <a16:creationId xmlns:a16="http://schemas.microsoft.com/office/drawing/2014/main" id="{CB83A122-128A-4881-9630-703141F3430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 y="1664365"/>
            <a:ext cx="5974119" cy="3474474"/>
          </a:xfrm>
          <a:prstGeom prst="rect">
            <a:avLst/>
          </a:prstGeom>
        </p:spPr>
      </p:pic>
      <p:sp>
        <p:nvSpPr>
          <p:cNvPr id="33" name="TextBox 32">
            <a:extLst>
              <a:ext uri="{FF2B5EF4-FFF2-40B4-BE49-F238E27FC236}">
                <a16:creationId xmlns:a16="http://schemas.microsoft.com/office/drawing/2014/main" id="{01800A1C-C302-4AD4-9E69-3C866C6A9D9E}"/>
              </a:ext>
            </a:extLst>
          </p:cNvPr>
          <p:cNvSpPr txBox="1"/>
          <p:nvPr/>
        </p:nvSpPr>
        <p:spPr>
          <a:xfrm>
            <a:off x="3951215" y="4553118"/>
            <a:ext cx="1197777" cy="215444"/>
          </a:xfrm>
          <a:prstGeom prst="rect">
            <a:avLst/>
          </a:prstGeom>
          <a:noFill/>
        </p:spPr>
        <p:txBody>
          <a:bodyPr wrap="square" rtlCol="0">
            <a:spAutoFit/>
          </a:bodyPr>
          <a:lstStyle/>
          <a:p>
            <a:r>
              <a:rPr lang="en-US" sz="800" dirty="0"/>
              <a:t>University of Florida</a:t>
            </a:r>
          </a:p>
        </p:txBody>
      </p:sp>
      <p:pic>
        <p:nvPicPr>
          <p:cNvPr id="16" name="Picture 15">
            <a:extLst>
              <a:ext uri="{FF2B5EF4-FFF2-40B4-BE49-F238E27FC236}">
                <a16:creationId xmlns:a16="http://schemas.microsoft.com/office/drawing/2014/main" id="{3A2E211E-55A4-4E97-A510-90C952E6928D}"/>
              </a:ext>
            </a:extLst>
          </p:cNvPr>
          <p:cNvPicPr>
            <a:picLocks noChangeAspect="1"/>
          </p:cNvPicPr>
          <p:nvPr/>
        </p:nvPicPr>
        <p:blipFill rotWithShape="1">
          <a:blip r:embed="rId7" cstate="email">
            <a:alphaModFix/>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a:ext>
            </a:extLst>
          </a:blip>
          <a:srcRect l="4373" r="3656"/>
          <a:stretch/>
        </p:blipFill>
        <p:spPr>
          <a:xfrm>
            <a:off x="367745" y="4902019"/>
            <a:ext cx="5649655" cy="1919645"/>
          </a:xfrm>
          <a:prstGeom prst="rect">
            <a:avLst/>
          </a:prstGeom>
          <a:ln>
            <a:solidFill>
              <a:schemeClr val="tx1"/>
            </a:solidFill>
          </a:ln>
        </p:spPr>
      </p:pic>
      <p:sp>
        <p:nvSpPr>
          <p:cNvPr id="35" name="TextBox 34">
            <a:extLst>
              <a:ext uri="{FF2B5EF4-FFF2-40B4-BE49-F238E27FC236}">
                <a16:creationId xmlns:a16="http://schemas.microsoft.com/office/drawing/2014/main" id="{9816E199-B9D0-46C1-BE43-E01A24824097}"/>
              </a:ext>
            </a:extLst>
          </p:cNvPr>
          <p:cNvSpPr txBox="1"/>
          <p:nvPr/>
        </p:nvSpPr>
        <p:spPr>
          <a:xfrm>
            <a:off x="4987177" y="5122526"/>
            <a:ext cx="1197777" cy="215444"/>
          </a:xfrm>
          <a:prstGeom prst="rect">
            <a:avLst/>
          </a:prstGeom>
          <a:noFill/>
        </p:spPr>
        <p:txBody>
          <a:bodyPr wrap="square" rtlCol="0">
            <a:spAutoFit/>
          </a:bodyPr>
          <a:lstStyle/>
          <a:p>
            <a:r>
              <a:rPr lang="en-US" sz="800" dirty="0"/>
              <a:t>Data Stream</a:t>
            </a:r>
          </a:p>
        </p:txBody>
      </p:sp>
      <p:pic>
        <p:nvPicPr>
          <p:cNvPr id="17" name="Picture 16">
            <a:extLst>
              <a:ext uri="{FF2B5EF4-FFF2-40B4-BE49-F238E27FC236}">
                <a16:creationId xmlns:a16="http://schemas.microsoft.com/office/drawing/2014/main" id="{33F422F9-CAD4-4F26-9F68-FE59C1295FCA}"/>
              </a:ext>
            </a:extLst>
          </p:cNvPr>
          <p:cNvPicPr>
            <a:picLocks noChangeAspect="1"/>
          </p:cNvPicPr>
          <p:nvPr/>
        </p:nvPicPr>
        <p:blipFill rotWithShape="1">
          <a:blip r:embed="rId9" cstate="email">
            <a:extLst>
              <a:ext uri="{BEBA8EAE-BF5A-486C-A8C5-ECC9F3942E4B}">
                <a14:imgProps xmlns:a14="http://schemas.microsoft.com/office/drawing/2010/main">
                  <a14:imgLayer r:embed="rId10">
                    <a14:imgEffect>
                      <a14:brightnessContrast contrast="20000"/>
                    </a14:imgEffect>
                  </a14:imgLayer>
                </a14:imgProps>
              </a:ext>
              <a:ext uri="{28A0092B-C50C-407E-A947-70E740481C1C}">
                <a14:useLocalDpi xmlns:a14="http://schemas.microsoft.com/office/drawing/2010/main"/>
              </a:ext>
            </a:extLst>
          </a:blip>
          <a:srcRect/>
          <a:stretch/>
        </p:blipFill>
        <p:spPr>
          <a:xfrm>
            <a:off x="10336151" y="-44410"/>
            <a:ext cx="1803603" cy="2479820"/>
          </a:xfrm>
          <a:prstGeom prst="rect">
            <a:avLst/>
          </a:prstGeom>
        </p:spPr>
      </p:pic>
    </p:spTree>
    <p:extLst>
      <p:ext uri="{BB962C8B-B14F-4D97-AF65-F5344CB8AC3E}">
        <p14:creationId xmlns:p14="http://schemas.microsoft.com/office/powerpoint/2010/main" val="25618225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7D39F9-7EC9-4CD6-825B-5696DB75F58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52251"/>
            <a:ext cx="12192000" cy="6902411"/>
          </a:xfrm>
          <a:prstGeom prst="rect">
            <a:avLst/>
          </a:prstGeom>
        </p:spPr>
      </p:pic>
      <p:pic>
        <p:nvPicPr>
          <p:cNvPr id="10" name="Picture 9">
            <a:extLst>
              <a:ext uri="{FF2B5EF4-FFF2-40B4-BE49-F238E27FC236}">
                <a16:creationId xmlns:a16="http://schemas.microsoft.com/office/drawing/2014/main" id="{C7AB2B52-0A6F-427C-B9D6-C019930E9984}"/>
              </a:ext>
            </a:extLst>
          </p:cNvPr>
          <p:cNvPicPr>
            <a:picLocks noChangeAspect="1"/>
          </p:cNvPicPr>
          <p:nvPr/>
        </p:nvPicPr>
        <p:blipFill>
          <a:blip r:embed="rId3" cstate="email">
            <a:alphaModFix amt="35000"/>
            <a:extLst>
              <a:ext uri="{28A0092B-C50C-407E-A947-70E740481C1C}">
                <a14:useLocalDpi xmlns:a14="http://schemas.microsoft.com/office/drawing/2010/main"/>
              </a:ext>
            </a:extLst>
          </a:blip>
          <a:stretch>
            <a:fillRect/>
          </a:stretch>
        </p:blipFill>
        <p:spPr>
          <a:xfrm>
            <a:off x="-1" y="-44411"/>
            <a:ext cx="12192000" cy="6902411"/>
          </a:xfrm>
          <a:prstGeom prst="rect">
            <a:avLst/>
          </a:prstGeom>
        </p:spPr>
      </p:pic>
      <p:sp>
        <p:nvSpPr>
          <p:cNvPr id="7" name="object 5">
            <a:extLst>
              <a:ext uri="{FF2B5EF4-FFF2-40B4-BE49-F238E27FC236}">
                <a16:creationId xmlns:a16="http://schemas.microsoft.com/office/drawing/2014/main" id="{DDD5C284-2045-4C20-90D0-21BE595FFCFB}"/>
              </a:ext>
            </a:extLst>
          </p:cNvPr>
          <p:cNvSpPr txBox="1">
            <a:spLocks/>
          </p:cNvSpPr>
          <p:nvPr/>
        </p:nvSpPr>
        <p:spPr>
          <a:xfrm>
            <a:off x="798865" y="-44411"/>
            <a:ext cx="10594267" cy="751488"/>
          </a:xfrm>
          <a:prstGeom prst="rect">
            <a:avLst/>
          </a:prstGeom>
        </p:spPr>
        <p:txBody>
          <a:bodyPr vert="horz" wrap="square" lIns="0" tIns="12700" rIns="0" bIns="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2700">
              <a:spcBef>
                <a:spcPts val="100"/>
              </a:spcBef>
            </a:pPr>
            <a:r>
              <a:rPr lang="en-US" sz="4800" b="1" spc="-5" dirty="0">
                <a:solidFill>
                  <a:srgbClr val="0070C0"/>
                </a:solidFill>
                <a:latin typeface="Century Gothic"/>
                <a:cs typeface="Century Gothic"/>
              </a:rPr>
              <a:t>ENVIRONMENTAL EFFECTS</a:t>
            </a:r>
            <a:endParaRPr lang="en-US" sz="4800" b="1" dirty="0">
              <a:solidFill>
                <a:srgbClr val="0070C0"/>
              </a:solidFill>
              <a:latin typeface="Century Gothic"/>
              <a:cs typeface="Century Gothic"/>
            </a:endParaRPr>
          </a:p>
        </p:txBody>
      </p:sp>
      <p:sp>
        <p:nvSpPr>
          <p:cNvPr id="21" name="Rectangle 20">
            <a:extLst>
              <a:ext uri="{FF2B5EF4-FFF2-40B4-BE49-F238E27FC236}">
                <a16:creationId xmlns:a16="http://schemas.microsoft.com/office/drawing/2014/main" id="{B9A8D047-EF39-4F06-BE1F-334B74FD50D9}"/>
              </a:ext>
            </a:extLst>
          </p:cNvPr>
          <p:cNvSpPr/>
          <p:nvPr/>
        </p:nvSpPr>
        <p:spPr>
          <a:xfrm>
            <a:off x="1239810" y="658181"/>
            <a:ext cx="9153525" cy="90887"/>
          </a:xfrm>
          <a:prstGeom prst="rect">
            <a:avLst/>
          </a:prstGeom>
          <a:solidFill>
            <a:schemeClr val="tx2">
              <a:lumMod val="60000"/>
              <a:lumOff val="4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87932B52-ACD8-4999-B75D-0CF75C2AF01E}"/>
              </a:ext>
            </a:extLst>
          </p:cNvPr>
          <p:cNvSpPr txBox="1"/>
          <p:nvPr/>
        </p:nvSpPr>
        <p:spPr>
          <a:xfrm>
            <a:off x="-1" y="817332"/>
            <a:ext cx="12191999" cy="707886"/>
          </a:xfrm>
          <a:prstGeom prst="rect">
            <a:avLst/>
          </a:prstGeom>
          <a:solidFill>
            <a:schemeClr val="accent6">
              <a:lumMod val="20000"/>
              <a:lumOff val="80000"/>
            </a:schemeClr>
          </a:solidFill>
          <a:ln w="28575">
            <a:solidFill>
              <a:schemeClr val="accent1">
                <a:lumMod val="50000"/>
              </a:schemeClr>
            </a:solidFill>
          </a:ln>
        </p:spPr>
        <p:txBody>
          <a:bodyPr wrap="square" rtlCol="0">
            <a:spAutoFit/>
          </a:bodyPr>
          <a:lstStyle/>
          <a:p>
            <a:pPr marL="342900" indent="-342900">
              <a:buFont typeface="Wingdings" panose="05000000000000000000" pitchFamily="2" charset="2"/>
              <a:buChar char="§"/>
            </a:pPr>
            <a:r>
              <a:rPr lang="en-US" sz="2000" b="1" i="1" dirty="0">
                <a:latin typeface="Century Gothic" panose="020B0502020202020204" pitchFamily="34" charset="0"/>
              </a:rPr>
              <a:t>The PDT evaluated ~16 different potential effects to the environment using state of the art modeling and coordinated the results with federal, state agencies and the public.</a:t>
            </a:r>
            <a:endParaRPr lang="en-US" sz="2000" b="1" u="sng" dirty="0">
              <a:latin typeface="Century Gothic" panose="020B0502020202020204" pitchFamily="34" charset="0"/>
            </a:endParaRPr>
          </a:p>
        </p:txBody>
      </p:sp>
      <p:sp>
        <p:nvSpPr>
          <p:cNvPr id="27" name="TextBox 26">
            <a:extLst>
              <a:ext uri="{FF2B5EF4-FFF2-40B4-BE49-F238E27FC236}">
                <a16:creationId xmlns:a16="http://schemas.microsoft.com/office/drawing/2014/main" id="{832756FE-E1C4-4825-866C-8E1E899B26BD}"/>
              </a:ext>
            </a:extLst>
          </p:cNvPr>
          <p:cNvSpPr txBox="1"/>
          <p:nvPr/>
        </p:nvSpPr>
        <p:spPr>
          <a:xfrm>
            <a:off x="-388711" y="1707819"/>
            <a:ext cx="3491647" cy="307777"/>
          </a:xfrm>
          <a:prstGeom prst="rect">
            <a:avLst/>
          </a:prstGeom>
          <a:noFill/>
        </p:spPr>
        <p:txBody>
          <a:bodyPr wrap="square" rtlCol="0">
            <a:spAutoFit/>
          </a:bodyPr>
          <a:lstStyle/>
          <a:p>
            <a:pPr algn="ctr"/>
            <a:r>
              <a:rPr lang="en-US" sz="1400" b="1" dirty="0"/>
              <a:t>Submerged Aquatic Vegetation</a:t>
            </a:r>
          </a:p>
        </p:txBody>
      </p:sp>
      <p:sp>
        <p:nvSpPr>
          <p:cNvPr id="32" name="TextBox 31">
            <a:extLst>
              <a:ext uri="{FF2B5EF4-FFF2-40B4-BE49-F238E27FC236}">
                <a16:creationId xmlns:a16="http://schemas.microsoft.com/office/drawing/2014/main" id="{74B9FB4B-C807-48D1-AF1C-713ECD0DCFFA}"/>
              </a:ext>
            </a:extLst>
          </p:cNvPr>
          <p:cNvSpPr txBox="1"/>
          <p:nvPr/>
        </p:nvSpPr>
        <p:spPr>
          <a:xfrm>
            <a:off x="2499243" y="1703764"/>
            <a:ext cx="3491647" cy="307777"/>
          </a:xfrm>
          <a:prstGeom prst="rect">
            <a:avLst/>
          </a:prstGeom>
          <a:noFill/>
        </p:spPr>
        <p:txBody>
          <a:bodyPr wrap="square" rtlCol="0">
            <a:spAutoFit/>
          </a:bodyPr>
          <a:lstStyle/>
          <a:p>
            <a:pPr algn="ctr"/>
            <a:r>
              <a:rPr lang="en-US" sz="1400" b="1" dirty="0"/>
              <a:t>Benthic Macro-Invertebrates</a:t>
            </a:r>
          </a:p>
        </p:txBody>
      </p:sp>
      <p:pic>
        <p:nvPicPr>
          <p:cNvPr id="3" name="Picture 2">
            <a:extLst>
              <a:ext uri="{FF2B5EF4-FFF2-40B4-BE49-F238E27FC236}">
                <a16:creationId xmlns:a16="http://schemas.microsoft.com/office/drawing/2014/main" id="{E0E3BA21-D393-40BC-9093-EEA1C415271C}"/>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rcRect/>
          <a:stretch/>
        </p:blipFill>
        <p:spPr>
          <a:xfrm>
            <a:off x="2808554" y="2006138"/>
            <a:ext cx="2921127" cy="2680937"/>
          </a:xfrm>
          <a:prstGeom prst="rect">
            <a:avLst/>
          </a:prstGeom>
          <a:ln>
            <a:solidFill>
              <a:schemeClr val="tx1"/>
            </a:solidFill>
          </a:ln>
        </p:spPr>
      </p:pic>
      <p:pic>
        <p:nvPicPr>
          <p:cNvPr id="5" name="Picture 4">
            <a:extLst>
              <a:ext uri="{FF2B5EF4-FFF2-40B4-BE49-F238E27FC236}">
                <a16:creationId xmlns:a16="http://schemas.microsoft.com/office/drawing/2014/main" id="{36056096-CEFF-4D02-85B0-1A7579800D00}"/>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816573" y="1988278"/>
            <a:ext cx="3272493" cy="2554594"/>
          </a:xfrm>
          <a:prstGeom prst="rect">
            <a:avLst/>
          </a:prstGeom>
          <a:ln>
            <a:solidFill>
              <a:schemeClr val="tx1"/>
            </a:solidFill>
          </a:ln>
        </p:spPr>
      </p:pic>
      <p:sp>
        <p:nvSpPr>
          <p:cNvPr id="22" name="TextBox 21">
            <a:extLst>
              <a:ext uri="{FF2B5EF4-FFF2-40B4-BE49-F238E27FC236}">
                <a16:creationId xmlns:a16="http://schemas.microsoft.com/office/drawing/2014/main" id="{1AD35796-3E9B-4507-BF77-6AD701F31B6E}"/>
              </a:ext>
            </a:extLst>
          </p:cNvPr>
          <p:cNvSpPr txBox="1"/>
          <p:nvPr/>
        </p:nvSpPr>
        <p:spPr>
          <a:xfrm>
            <a:off x="5943710" y="1703763"/>
            <a:ext cx="3491647" cy="307777"/>
          </a:xfrm>
          <a:prstGeom prst="rect">
            <a:avLst/>
          </a:prstGeom>
          <a:noFill/>
        </p:spPr>
        <p:txBody>
          <a:bodyPr wrap="square" rtlCol="0">
            <a:spAutoFit/>
          </a:bodyPr>
          <a:lstStyle/>
          <a:p>
            <a:pPr algn="ctr"/>
            <a:r>
              <a:rPr lang="en-US" sz="1400" b="1" dirty="0"/>
              <a:t>Phytoplankton</a:t>
            </a:r>
          </a:p>
        </p:txBody>
      </p:sp>
      <p:pic>
        <p:nvPicPr>
          <p:cNvPr id="11" name="Picture 10">
            <a:extLst>
              <a:ext uri="{FF2B5EF4-FFF2-40B4-BE49-F238E27FC236}">
                <a16:creationId xmlns:a16="http://schemas.microsoft.com/office/drawing/2014/main" id="{F22159A1-8CB9-4E47-BC2E-84B775A7DB5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694886" y="2936107"/>
            <a:ext cx="1268506" cy="1598925"/>
          </a:xfrm>
          <a:prstGeom prst="rect">
            <a:avLst/>
          </a:prstGeom>
          <a:ln w="28575">
            <a:solidFill>
              <a:schemeClr val="tx1"/>
            </a:solidFill>
          </a:ln>
        </p:spPr>
      </p:pic>
      <p:pic>
        <p:nvPicPr>
          <p:cNvPr id="12" name="Picture 11">
            <a:extLst>
              <a:ext uri="{FF2B5EF4-FFF2-40B4-BE49-F238E27FC236}">
                <a16:creationId xmlns:a16="http://schemas.microsoft.com/office/drawing/2014/main" id="{868D52BF-A230-4B1D-98AC-448F7E5FA644}"/>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9174148" y="1988278"/>
            <a:ext cx="2956333" cy="2554594"/>
          </a:xfrm>
          <a:prstGeom prst="rect">
            <a:avLst/>
          </a:prstGeom>
          <a:ln>
            <a:solidFill>
              <a:schemeClr val="tx1"/>
            </a:solidFill>
          </a:ln>
        </p:spPr>
      </p:pic>
      <p:sp>
        <p:nvSpPr>
          <p:cNvPr id="25" name="TextBox 24">
            <a:extLst>
              <a:ext uri="{FF2B5EF4-FFF2-40B4-BE49-F238E27FC236}">
                <a16:creationId xmlns:a16="http://schemas.microsoft.com/office/drawing/2014/main" id="{D3476961-3B48-4AEE-B06F-92D94C1CF607}"/>
              </a:ext>
            </a:extLst>
          </p:cNvPr>
          <p:cNvSpPr txBox="1"/>
          <p:nvPr/>
        </p:nvSpPr>
        <p:spPr>
          <a:xfrm>
            <a:off x="9121058" y="1712058"/>
            <a:ext cx="3125839" cy="307777"/>
          </a:xfrm>
          <a:prstGeom prst="rect">
            <a:avLst/>
          </a:prstGeom>
          <a:noFill/>
        </p:spPr>
        <p:txBody>
          <a:bodyPr wrap="square" rtlCol="0">
            <a:spAutoFit/>
          </a:bodyPr>
          <a:lstStyle/>
          <a:p>
            <a:pPr algn="ctr"/>
            <a:r>
              <a:rPr lang="en-US" sz="1400" b="1" dirty="0"/>
              <a:t>Wetlands/Marshes</a:t>
            </a:r>
          </a:p>
        </p:txBody>
      </p:sp>
      <p:pic>
        <p:nvPicPr>
          <p:cNvPr id="17" name="Picture 16">
            <a:extLst>
              <a:ext uri="{FF2B5EF4-FFF2-40B4-BE49-F238E27FC236}">
                <a16:creationId xmlns:a16="http://schemas.microsoft.com/office/drawing/2014/main" id="{E3318A2C-2903-40B0-AD4F-2477811D1D00}"/>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1912" y="2009834"/>
            <a:ext cx="2669750" cy="2680937"/>
          </a:xfrm>
          <a:prstGeom prst="rect">
            <a:avLst/>
          </a:prstGeom>
        </p:spPr>
      </p:pic>
      <p:sp>
        <p:nvSpPr>
          <p:cNvPr id="35" name="TextBox 34">
            <a:extLst>
              <a:ext uri="{FF2B5EF4-FFF2-40B4-BE49-F238E27FC236}">
                <a16:creationId xmlns:a16="http://schemas.microsoft.com/office/drawing/2014/main" id="{9816E199-B9D0-46C1-BE43-E01A24824097}"/>
              </a:ext>
            </a:extLst>
          </p:cNvPr>
          <p:cNvSpPr txBox="1"/>
          <p:nvPr/>
        </p:nvSpPr>
        <p:spPr>
          <a:xfrm>
            <a:off x="4755043" y="4525681"/>
            <a:ext cx="1197777" cy="215444"/>
          </a:xfrm>
          <a:prstGeom prst="rect">
            <a:avLst/>
          </a:prstGeom>
          <a:noFill/>
        </p:spPr>
        <p:txBody>
          <a:bodyPr wrap="square" rtlCol="0">
            <a:spAutoFit/>
          </a:bodyPr>
          <a:lstStyle/>
          <a:p>
            <a:r>
              <a:rPr lang="en-US" sz="800" dirty="0"/>
              <a:t>National Park Service</a:t>
            </a:r>
          </a:p>
        </p:txBody>
      </p:sp>
    </p:spTree>
    <p:extLst>
      <p:ext uri="{BB962C8B-B14F-4D97-AF65-F5344CB8AC3E}">
        <p14:creationId xmlns:p14="http://schemas.microsoft.com/office/powerpoint/2010/main" val="5450179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7D39F9-7EC9-4CD6-825B-5696DB75F58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52251"/>
            <a:ext cx="12192000" cy="6902411"/>
          </a:xfrm>
          <a:prstGeom prst="rect">
            <a:avLst/>
          </a:prstGeom>
        </p:spPr>
      </p:pic>
      <p:pic>
        <p:nvPicPr>
          <p:cNvPr id="10" name="Picture 9">
            <a:extLst>
              <a:ext uri="{FF2B5EF4-FFF2-40B4-BE49-F238E27FC236}">
                <a16:creationId xmlns:a16="http://schemas.microsoft.com/office/drawing/2014/main" id="{C7AB2B52-0A6F-427C-B9D6-C019930E9984}"/>
              </a:ext>
            </a:extLst>
          </p:cNvPr>
          <p:cNvPicPr>
            <a:picLocks noChangeAspect="1"/>
          </p:cNvPicPr>
          <p:nvPr/>
        </p:nvPicPr>
        <p:blipFill>
          <a:blip r:embed="rId3" cstate="email">
            <a:alphaModFix amt="35000"/>
            <a:extLst>
              <a:ext uri="{28A0092B-C50C-407E-A947-70E740481C1C}">
                <a14:useLocalDpi xmlns:a14="http://schemas.microsoft.com/office/drawing/2010/main"/>
              </a:ext>
            </a:extLst>
          </a:blip>
          <a:stretch>
            <a:fillRect/>
          </a:stretch>
        </p:blipFill>
        <p:spPr>
          <a:xfrm>
            <a:off x="-1" y="-44411"/>
            <a:ext cx="12192000" cy="6902411"/>
          </a:xfrm>
          <a:prstGeom prst="rect">
            <a:avLst/>
          </a:prstGeom>
        </p:spPr>
      </p:pic>
      <p:sp>
        <p:nvSpPr>
          <p:cNvPr id="7" name="object 5">
            <a:extLst>
              <a:ext uri="{FF2B5EF4-FFF2-40B4-BE49-F238E27FC236}">
                <a16:creationId xmlns:a16="http://schemas.microsoft.com/office/drawing/2014/main" id="{DDD5C284-2045-4C20-90D0-21BE595FFCFB}"/>
              </a:ext>
            </a:extLst>
          </p:cNvPr>
          <p:cNvSpPr txBox="1">
            <a:spLocks/>
          </p:cNvSpPr>
          <p:nvPr/>
        </p:nvSpPr>
        <p:spPr>
          <a:xfrm>
            <a:off x="948469" y="-128850"/>
            <a:ext cx="10295060" cy="628377"/>
          </a:xfrm>
          <a:prstGeom prst="rect">
            <a:avLst/>
          </a:prstGeom>
        </p:spPr>
        <p:txBody>
          <a:bodyPr vert="horz" wrap="square" lIns="0" tIns="12700" rIns="0" bIns="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2700">
              <a:spcBef>
                <a:spcPts val="100"/>
              </a:spcBef>
            </a:pPr>
            <a:r>
              <a:rPr lang="en-US" sz="4000" b="1" spc="-5" dirty="0">
                <a:solidFill>
                  <a:srgbClr val="0070C0"/>
                </a:solidFill>
                <a:latin typeface="Century Gothic"/>
                <a:cs typeface="Century Gothic"/>
              </a:rPr>
              <a:t>ENVIRONMENTAL MODELING RESULTS</a:t>
            </a:r>
            <a:endParaRPr lang="en-US" sz="4000" b="1" dirty="0">
              <a:solidFill>
                <a:srgbClr val="0070C0"/>
              </a:solidFill>
              <a:latin typeface="Century Gothic"/>
              <a:cs typeface="Century Gothic"/>
            </a:endParaRPr>
          </a:p>
        </p:txBody>
      </p:sp>
      <p:sp>
        <p:nvSpPr>
          <p:cNvPr id="21" name="Rectangle 20">
            <a:extLst>
              <a:ext uri="{FF2B5EF4-FFF2-40B4-BE49-F238E27FC236}">
                <a16:creationId xmlns:a16="http://schemas.microsoft.com/office/drawing/2014/main" id="{B9A8D047-EF39-4F06-BE1F-334B74FD50D9}"/>
              </a:ext>
            </a:extLst>
          </p:cNvPr>
          <p:cNvSpPr/>
          <p:nvPr/>
        </p:nvSpPr>
        <p:spPr>
          <a:xfrm>
            <a:off x="1519237" y="585903"/>
            <a:ext cx="9153525" cy="90887"/>
          </a:xfrm>
          <a:prstGeom prst="rect">
            <a:avLst/>
          </a:prstGeom>
          <a:solidFill>
            <a:schemeClr val="tx2">
              <a:lumMod val="60000"/>
              <a:lumOff val="4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graphicFrame>
        <p:nvGraphicFramePr>
          <p:cNvPr id="2" name="Table 2">
            <a:extLst>
              <a:ext uri="{FF2B5EF4-FFF2-40B4-BE49-F238E27FC236}">
                <a16:creationId xmlns:a16="http://schemas.microsoft.com/office/drawing/2014/main" id="{F5B6F1F2-B6D7-4AB1-B663-20F68F4FB60F}"/>
              </a:ext>
            </a:extLst>
          </p:cNvPr>
          <p:cNvGraphicFramePr>
            <a:graphicFrameLocks noGrp="1"/>
          </p:cNvGraphicFramePr>
          <p:nvPr>
            <p:extLst>
              <p:ext uri="{D42A27DB-BD31-4B8C-83A1-F6EECF244321}">
                <p14:modId xmlns:p14="http://schemas.microsoft.com/office/powerpoint/2010/main" val="3962921652"/>
              </p:ext>
            </p:extLst>
          </p:nvPr>
        </p:nvGraphicFramePr>
        <p:xfrm>
          <a:off x="-1" y="484319"/>
          <a:ext cx="12192001" cy="6365841"/>
        </p:xfrm>
        <a:graphic>
          <a:graphicData uri="http://schemas.openxmlformats.org/drawingml/2006/table">
            <a:tbl>
              <a:tblPr firstRow="1" bandRow="1">
                <a:tableStyleId>{74C1A8A3-306A-4EB7-A6B1-4F7E0EB9C5D6}</a:tableStyleId>
              </a:tblPr>
              <a:tblGrid>
                <a:gridCol w="2458449">
                  <a:extLst>
                    <a:ext uri="{9D8B030D-6E8A-4147-A177-3AD203B41FA5}">
                      <a16:colId xmlns:a16="http://schemas.microsoft.com/office/drawing/2014/main" val="2017492888"/>
                    </a:ext>
                  </a:extLst>
                </a:gridCol>
                <a:gridCol w="1967945">
                  <a:extLst>
                    <a:ext uri="{9D8B030D-6E8A-4147-A177-3AD203B41FA5}">
                      <a16:colId xmlns:a16="http://schemas.microsoft.com/office/drawing/2014/main" val="2551466252"/>
                    </a:ext>
                  </a:extLst>
                </a:gridCol>
                <a:gridCol w="7765607">
                  <a:extLst>
                    <a:ext uri="{9D8B030D-6E8A-4147-A177-3AD203B41FA5}">
                      <a16:colId xmlns:a16="http://schemas.microsoft.com/office/drawing/2014/main" val="2857696100"/>
                    </a:ext>
                  </a:extLst>
                </a:gridCol>
              </a:tblGrid>
              <a:tr h="339907">
                <a:tc>
                  <a:txBody>
                    <a:bodyPr/>
                    <a:lstStyle/>
                    <a:p>
                      <a:pPr algn="ctr"/>
                      <a:r>
                        <a:rPr lang="en-US" sz="1400" u="sng" dirty="0">
                          <a:solidFill>
                            <a:schemeClr val="tx1"/>
                          </a:solidFill>
                        </a:rPr>
                        <a:t>Environmental (16) Effects</a:t>
                      </a:r>
                    </a:p>
                  </a:txBody>
                  <a:tcPr anchor="ctr"/>
                </a:tc>
                <a:tc>
                  <a:txBody>
                    <a:bodyPr/>
                    <a:lstStyle/>
                    <a:p>
                      <a:pPr algn="ctr"/>
                      <a:r>
                        <a:rPr lang="en-US" sz="1400" u="sng" dirty="0">
                          <a:solidFill>
                            <a:schemeClr val="tx1"/>
                          </a:solidFill>
                        </a:rPr>
                        <a:t>Model Used</a:t>
                      </a:r>
                    </a:p>
                  </a:txBody>
                  <a:tcPr anchor="ctr"/>
                </a:tc>
                <a:tc>
                  <a:txBody>
                    <a:bodyPr/>
                    <a:lstStyle/>
                    <a:p>
                      <a:pPr algn="ctr"/>
                      <a:r>
                        <a:rPr lang="en-US" sz="1400" u="sng" dirty="0">
                          <a:solidFill>
                            <a:schemeClr val="tx1"/>
                          </a:solidFill>
                        </a:rPr>
                        <a:t>Results</a:t>
                      </a:r>
                    </a:p>
                  </a:txBody>
                  <a:tcPr anchor="ctr"/>
                </a:tc>
                <a:extLst>
                  <a:ext uri="{0D108BD9-81ED-4DB2-BD59-A6C34878D82A}">
                    <a16:rowId xmlns:a16="http://schemas.microsoft.com/office/drawing/2014/main" val="34220816"/>
                  </a:ext>
                </a:extLst>
              </a:tr>
              <a:tr h="537801">
                <a:tc>
                  <a:txBody>
                    <a:bodyPr/>
                    <a:lstStyle/>
                    <a:p>
                      <a:pPr algn="ctr"/>
                      <a:r>
                        <a:rPr lang="en-US" sz="1400" b="1" dirty="0">
                          <a:solidFill>
                            <a:schemeClr val="tx1"/>
                          </a:solidFill>
                        </a:rPr>
                        <a:t>Ground Water</a:t>
                      </a:r>
                      <a:endParaRPr lang="en-US" sz="1400" b="1" i="0" dirty="0">
                        <a:solidFill>
                          <a:schemeClr val="tx1"/>
                        </a:solidFill>
                        <a:latin typeface="+mn-lt"/>
                      </a:endParaRPr>
                    </a:p>
                  </a:txBody>
                  <a:tcPr anchor="ctr"/>
                </a:tc>
                <a:tc>
                  <a:txBody>
                    <a:bodyPr/>
                    <a:lstStyle/>
                    <a:p>
                      <a:pPr algn="ctr"/>
                      <a:r>
                        <a:rPr lang="en-US" sz="1200" b="1" dirty="0"/>
                        <a:t>USGS SEAWAT</a:t>
                      </a:r>
                      <a:endParaRPr lang="en-US" sz="1200" b="1" i="1" dirty="0">
                        <a:latin typeface="+mn-lt"/>
                      </a:endParaRPr>
                    </a:p>
                  </a:txBody>
                  <a:tcPr anchor="ctr"/>
                </a:tc>
                <a:tc>
                  <a:txBody>
                    <a:bodyPr/>
                    <a:lstStyle/>
                    <a:p>
                      <a:pPr algn="l"/>
                      <a:r>
                        <a:rPr lang="en-US" sz="1200" b="0" dirty="0"/>
                        <a:t>Surficial Aquifer System (domestic well water): </a:t>
                      </a:r>
                      <a:r>
                        <a:rPr lang="en-US" sz="1200" b="0" dirty="0">
                          <a:solidFill>
                            <a:srgbClr val="C00000"/>
                          </a:solidFill>
                        </a:rPr>
                        <a:t>Little to no effect</a:t>
                      </a:r>
                      <a:r>
                        <a:rPr lang="en-US" sz="1200" b="0" dirty="0"/>
                        <a:t> in any part of the surficial aquifer system</a:t>
                      </a:r>
                    </a:p>
                    <a:p>
                      <a:pPr algn="l"/>
                      <a:r>
                        <a:rPr lang="en-US" sz="1200" b="0" dirty="0"/>
                        <a:t>Floridan Aquifer System (main source of potable groundwater): </a:t>
                      </a:r>
                      <a:r>
                        <a:rPr lang="en-US" sz="1200" b="0" dirty="0">
                          <a:solidFill>
                            <a:srgbClr val="C00000"/>
                          </a:solidFill>
                        </a:rPr>
                        <a:t>No risk </a:t>
                      </a:r>
                      <a:r>
                        <a:rPr lang="en-US" sz="1200" b="0" dirty="0"/>
                        <a:t>to salinization</a:t>
                      </a:r>
                      <a:endParaRPr lang="en-US" sz="1200" b="0" dirty="0">
                        <a:latin typeface="+mn-lt"/>
                      </a:endParaRPr>
                    </a:p>
                  </a:txBody>
                  <a:tcPr anchor="ctr"/>
                </a:tc>
                <a:extLst>
                  <a:ext uri="{0D108BD9-81ED-4DB2-BD59-A6C34878D82A}">
                    <a16:rowId xmlns:a16="http://schemas.microsoft.com/office/drawing/2014/main" val="3322402993"/>
                  </a:ext>
                </a:extLst>
              </a:tr>
              <a:tr h="537801">
                <a:tc>
                  <a:txBody>
                    <a:bodyPr/>
                    <a:lstStyle/>
                    <a:p>
                      <a:pPr algn="ctr"/>
                      <a:r>
                        <a:rPr lang="en-US" sz="1400" b="1" dirty="0">
                          <a:solidFill>
                            <a:schemeClr val="tx1"/>
                          </a:solidFill>
                        </a:rPr>
                        <a:t>Tides</a:t>
                      </a:r>
                      <a:endParaRPr lang="en-US" sz="1400" b="1" i="0" dirty="0">
                        <a:solidFill>
                          <a:schemeClr val="tx1"/>
                        </a:solidFill>
                        <a:latin typeface="+mn-lt"/>
                      </a:endParaRPr>
                    </a:p>
                  </a:txBody>
                  <a:tcPr anchor="ctr"/>
                </a:tc>
                <a:tc>
                  <a:txBody>
                    <a:bodyPr/>
                    <a:lstStyle/>
                    <a:p>
                      <a:pPr algn="ctr"/>
                      <a:r>
                        <a:rPr lang="en-US" sz="1200" b="1" dirty="0"/>
                        <a:t>EFDC</a:t>
                      </a:r>
                      <a:endParaRPr lang="en-US" sz="1200" b="1" i="1" dirty="0">
                        <a:latin typeface="+mn-lt"/>
                      </a:endParaRPr>
                    </a:p>
                  </a:txBody>
                  <a:tcPr anchor="ctr"/>
                </a:tc>
                <a:tc>
                  <a:txBody>
                    <a:bodyPr/>
                    <a:lstStyle/>
                    <a:p>
                      <a:pPr algn="l"/>
                      <a:r>
                        <a:rPr lang="en-US" sz="1200" b="0" dirty="0"/>
                        <a:t>Project has potential to </a:t>
                      </a:r>
                      <a:r>
                        <a:rPr lang="en-US" sz="1200" b="0" dirty="0">
                          <a:solidFill>
                            <a:srgbClr val="C00000"/>
                          </a:solidFill>
                        </a:rPr>
                        <a:t>elevate high tide cycles by 0.10 ft (1.2 inches) at Bar Pilot Station and 0.05 ft (0.6 inches) at Main Street Bridge</a:t>
                      </a:r>
                      <a:r>
                        <a:rPr lang="en-US" sz="1200" b="0" dirty="0"/>
                        <a:t>. Overall project will </a:t>
                      </a:r>
                      <a:r>
                        <a:rPr lang="en-US" sz="1200" b="0" dirty="0">
                          <a:solidFill>
                            <a:srgbClr val="C00000"/>
                          </a:solidFill>
                        </a:rPr>
                        <a:t>not likely affect </a:t>
                      </a:r>
                      <a:r>
                        <a:rPr lang="en-US" sz="1200" b="0" dirty="0">
                          <a:solidFill>
                            <a:schemeClr val="tx1"/>
                          </a:solidFill>
                        </a:rPr>
                        <a:t>water levels upstream of Buckman Bridge</a:t>
                      </a:r>
                      <a:r>
                        <a:rPr lang="en-US" sz="1200" b="0" dirty="0"/>
                        <a:t>.</a:t>
                      </a:r>
                      <a:endParaRPr lang="en-US" sz="1200" b="0" dirty="0">
                        <a:latin typeface="+mn-lt"/>
                      </a:endParaRPr>
                    </a:p>
                  </a:txBody>
                  <a:tcPr anchor="ctr"/>
                </a:tc>
                <a:extLst>
                  <a:ext uri="{0D108BD9-81ED-4DB2-BD59-A6C34878D82A}">
                    <a16:rowId xmlns:a16="http://schemas.microsoft.com/office/drawing/2014/main" val="2464097610"/>
                  </a:ext>
                </a:extLst>
              </a:tr>
              <a:tr h="384143">
                <a:tc>
                  <a:txBody>
                    <a:bodyPr/>
                    <a:lstStyle/>
                    <a:p>
                      <a:pPr algn="ctr"/>
                      <a:r>
                        <a:rPr lang="en-US" sz="1400" b="1" dirty="0">
                          <a:solidFill>
                            <a:schemeClr val="tx1"/>
                          </a:solidFill>
                        </a:rPr>
                        <a:t>Currents</a:t>
                      </a:r>
                      <a:endParaRPr lang="en-US" sz="1400" b="1" i="0" dirty="0">
                        <a:solidFill>
                          <a:schemeClr val="tx1"/>
                        </a:solidFill>
                        <a:latin typeface="+mn-lt"/>
                      </a:endParaRPr>
                    </a:p>
                  </a:txBody>
                  <a:tcPr anchor="ctr"/>
                </a:tc>
                <a:tc>
                  <a:txBody>
                    <a:bodyPr/>
                    <a:lstStyle/>
                    <a:p>
                      <a:pPr algn="ctr"/>
                      <a:r>
                        <a:rPr lang="en-US" sz="1200" b="1" dirty="0"/>
                        <a:t>AdH</a:t>
                      </a:r>
                      <a:endParaRPr lang="en-US" sz="1200" b="1" i="1" dirty="0">
                        <a:latin typeface="+mn-lt"/>
                      </a:endParaRPr>
                    </a:p>
                  </a:txBody>
                  <a:tcPr anchor="ctr"/>
                </a:tc>
                <a:tc>
                  <a:txBody>
                    <a:bodyPr/>
                    <a:lstStyle/>
                    <a:p>
                      <a:pPr algn="l"/>
                      <a:r>
                        <a:rPr lang="en-US" sz="1200" b="0" dirty="0">
                          <a:solidFill>
                            <a:srgbClr val="C00000"/>
                          </a:solidFill>
                        </a:rPr>
                        <a:t>Small decrease </a:t>
                      </a:r>
                      <a:r>
                        <a:rPr lang="en-US" sz="1200" b="0" dirty="0">
                          <a:solidFill>
                            <a:schemeClr val="tx1"/>
                          </a:solidFill>
                        </a:rPr>
                        <a:t>at Bar Pilot Station</a:t>
                      </a:r>
                      <a:r>
                        <a:rPr lang="en-US" sz="1200" b="0" dirty="0"/>
                        <a:t>. </a:t>
                      </a:r>
                      <a:r>
                        <a:rPr lang="en-US" sz="1200" b="0" dirty="0">
                          <a:solidFill>
                            <a:srgbClr val="C00000"/>
                          </a:solidFill>
                        </a:rPr>
                        <a:t>0 to 0.7 feet/second increase in some upstream areas</a:t>
                      </a:r>
                      <a:r>
                        <a:rPr lang="en-US" sz="1200" b="0" dirty="0"/>
                        <a:t>.</a:t>
                      </a:r>
                      <a:endParaRPr lang="en-US" sz="1200" b="0" dirty="0">
                        <a:latin typeface="+mn-lt"/>
                      </a:endParaRPr>
                    </a:p>
                  </a:txBody>
                  <a:tcPr anchor="ctr"/>
                </a:tc>
                <a:extLst>
                  <a:ext uri="{0D108BD9-81ED-4DB2-BD59-A6C34878D82A}">
                    <a16:rowId xmlns:a16="http://schemas.microsoft.com/office/drawing/2014/main" val="3092936906"/>
                  </a:ext>
                </a:extLst>
              </a:tr>
              <a:tr h="296530">
                <a:tc>
                  <a:txBody>
                    <a:bodyPr/>
                    <a:lstStyle/>
                    <a:p>
                      <a:pPr algn="ctr"/>
                      <a:r>
                        <a:rPr lang="en-US" sz="1400" b="1" dirty="0">
                          <a:solidFill>
                            <a:schemeClr val="tx1"/>
                          </a:solidFill>
                        </a:rPr>
                        <a:t>Sea Level Rise</a:t>
                      </a:r>
                      <a:endParaRPr lang="en-US" sz="1400" b="1" i="0" dirty="0">
                        <a:solidFill>
                          <a:schemeClr val="tx1"/>
                        </a:solidFill>
                        <a:latin typeface="+mn-lt"/>
                      </a:endParaRPr>
                    </a:p>
                  </a:txBody>
                  <a:tcPr anchor="ctr"/>
                </a:tc>
                <a:tc>
                  <a:txBody>
                    <a:bodyPr/>
                    <a:lstStyle/>
                    <a:p>
                      <a:pPr algn="ctr"/>
                      <a:r>
                        <a:rPr lang="en-US" sz="1200" b="1" dirty="0"/>
                        <a:t>Historic, Moderate, Hight</a:t>
                      </a:r>
                      <a:endParaRPr lang="en-US" sz="1200" b="1" i="1" dirty="0">
                        <a:latin typeface="+mn-lt"/>
                      </a:endParaRPr>
                    </a:p>
                  </a:txBody>
                  <a:tcPr anchor="ctr"/>
                </a:tc>
                <a:tc>
                  <a:txBody>
                    <a:bodyPr/>
                    <a:lstStyle/>
                    <a:p>
                      <a:pPr algn="l"/>
                      <a:r>
                        <a:rPr lang="en-US" sz="1200" dirty="0">
                          <a:solidFill>
                            <a:srgbClr val="C00000"/>
                          </a:solidFill>
                        </a:rPr>
                        <a:t>No affect </a:t>
                      </a:r>
                      <a:r>
                        <a:rPr lang="en-US" sz="1200" dirty="0"/>
                        <a:t>on 0.39, 1.0, or 2.0 feet rise by 2068. </a:t>
                      </a:r>
                      <a:endParaRPr lang="en-US" sz="1200" dirty="0">
                        <a:latin typeface="+mn-lt"/>
                      </a:endParaRPr>
                    </a:p>
                  </a:txBody>
                  <a:tcPr anchor="ctr"/>
                </a:tc>
                <a:extLst>
                  <a:ext uri="{0D108BD9-81ED-4DB2-BD59-A6C34878D82A}">
                    <a16:rowId xmlns:a16="http://schemas.microsoft.com/office/drawing/2014/main" val="1252024020"/>
                  </a:ext>
                </a:extLst>
              </a:tr>
              <a:tr h="444795">
                <a:tc>
                  <a:txBody>
                    <a:bodyPr/>
                    <a:lstStyle/>
                    <a:p>
                      <a:pPr algn="ctr"/>
                      <a:r>
                        <a:rPr lang="en-US" sz="1400" b="1" dirty="0">
                          <a:solidFill>
                            <a:schemeClr val="tx1"/>
                          </a:solidFill>
                        </a:rPr>
                        <a:t>Storm Surge</a:t>
                      </a:r>
                      <a:endParaRPr lang="en-US" sz="1400" b="1" i="0" dirty="0">
                        <a:solidFill>
                          <a:schemeClr val="tx1"/>
                        </a:solidFill>
                        <a:latin typeface="+mn-lt"/>
                      </a:endParaRPr>
                    </a:p>
                  </a:txBody>
                  <a:tcPr anchor="ctr"/>
                </a:tc>
                <a:tc>
                  <a:txBody>
                    <a:bodyPr/>
                    <a:lstStyle/>
                    <a:p>
                      <a:pPr algn="ctr"/>
                      <a:r>
                        <a:rPr lang="en-US" sz="1200" b="1" dirty="0"/>
                        <a:t>ADCIRC +</a:t>
                      </a:r>
                      <a:br>
                        <a:rPr lang="en-US" sz="1200" b="1" dirty="0"/>
                      </a:br>
                      <a:r>
                        <a:rPr lang="en-US" sz="1200" b="1" dirty="0"/>
                        <a:t> SWAN</a:t>
                      </a:r>
                      <a:endParaRPr lang="en-US" sz="1200" b="1" i="1" dirty="0">
                        <a:latin typeface="+mn-lt"/>
                      </a:endParaRPr>
                    </a:p>
                  </a:txBody>
                  <a:tcPr anchor="ctr"/>
                </a:tc>
                <a:tc>
                  <a:txBody>
                    <a:bodyPr/>
                    <a:lstStyle/>
                    <a:p>
                      <a:pPr algn="l"/>
                      <a:r>
                        <a:rPr lang="en-US" sz="1200" dirty="0"/>
                        <a:t>During 100-year storm event (9 ft. of water near Dames Point already), </a:t>
                      </a:r>
                      <a:r>
                        <a:rPr lang="en-US" sz="1200" dirty="0">
                          <a:solidFill>
                            <a:srgbClr val="C00000"/>
                          </a:solidFill>
                        </a:rPr>
                        <a:t>increase 0.25 to 0.5 ft in isolated areas near Bartram Island Disposal Area</a:t>
                      </a:r>
                      <a:endParaRPr lang="en-US" sz="1200" dirty="0">
                        <a:solidFill>
                          <a:srgbClr val="C00000"/>
                        </a:solidFill>
                        <a:latin typeface="+mn-lt"/>
                      </a:endParaRPr>
                    </a:p>
                  </a:txBody>
                  <a:tcPr anchor="ctr"/>
                </a:tc>
                <a:extLst>
                  <a:ext uri="{0D108BD9-81ED-4DB2-BD59-A6C34878D82A}">
                    <a16:rowId xmlns:a16="http://schemas.microsoft.com/office/drawing/2014/main" val="3547604981"/>
                  </a:ext>
                </a:extLst>
              </a:tr>
              <a:tr h="296530">
                <a:tc>
                  <a:txBody>
                    <a:bodyPr/>
                    <a:lstStyle/>
                    <a:p>
                      <a:pPr algn="ctr"/>
                      <a:r>
                        <a:rPr lang="en-US" sz="1400" b="1" dirty="0">
                          <a:solidFill>
                            <a:schemeClr val="tx1"/>
                          </a:solidFill>
                        </a:rPr>
                        <a:t>Salinity (St. Johns River)</a:t>
                      </a:r>
                      <a:endParaRPr lang="en-US" sz="1400" b="1" i="0" dirty="0">
                        <a:solidFill>
                          <a:schemeClr val="tx1"/>
                        </a:solidFill>
                        <a:latin typeface="+mn-lt"/>
                      </a:endParaRPr>
                    </a:p>
                  </a:txBody>
                  <a:tcPr anchor="ctr"/>
                </a:tc>
                <a:tc>
                  <a:txBody>
                    <a:bodyPr/>
                    <a:lstStyle/>
                    <a:p>
                      <a:pPr algn="ctr"/>
                      <a:r>
                        <a:rPr lang="en-US" sz="1200" b="1" dirty="0"/>
                        <a:t>EFDC</a:t>
                      </a:r>
                      <a:endParaRPr lang="en-US" sz="1200" b="1" i="1" dirty="0">
                        <a:latin typeface="+mn-lt"/>
                      </a:endParaRPr>
                    </a:p>
                  </a:txBody>
                  <a:tcPr anchor="ctr"/>
                </a:tc>
                <a:tc>
                  <a:txBody>
                    <a:bodyPr/>
                    <a:lstStyle/>
                    <a:p>
                      <a:pPr algn="l"/>
                      <a:r>
                        <a:rPr lang="en-US" sz="1200" dirty="0">
                          <a:solidFill>
                            <a:srgbClr val="C00000"/>
                          </a:solidFill>
                        </a:rPr>
                        <a:t>-0.4 to +0.5 ppt change </a:t>
                      </a:r>
                      <a:r>
                        <a:rPr lang="en-US" sz="1200" dirty="0"/>
                        <a:t>Dames Point to Buckman Bridge</a:t>
                      </a:r>
                      <a:endParaRPr lang="en-US" sz="1200" dirty="0">
                        <a:latin typeface="+mn-lt"/>
                      </a:endParaRPr>
                    </a:p>
                  </a:txBody>
                  <a:tcPr anchor="ctr"/>
                </a:tc>
                <a:extLst>
                  <a:ext uri="{0D108BD9-81ED-4DB2-BD59-A6C34878D82A}">
                    <a16:rowId xmlns:a16="http://schemas.microsoft.com/office/drawing/2014/main" val="2175607674"/>
                  </a:ext>
                </a:extLst>
              </a:tr>
              <a:tr h="384143">
                <a:tc>
                  <a:txBody>
                    <a:bodyPr/>
                    <a:lstStyle/>
                    <a:p>
                      <a:pPr algn="ctr"/>
                      <a:r>
                        <a:rPr lang="en-US" sz="1400" b="1" dirty="0">
                          <a:solidFill>
                            <a:schemeClr val="tx1"/>
                          </a:solidFill>
                        </a:rPr>
                        <a:t>Salinity (Tributaries)</a:t>
                      </a:r>
                      <a:endParaRPr lang="en-US" sz="1400" b="1" i="0" dirty="0">
                        <a:solidFill>
                          <a:schemeClr val="tx1"/>
                        </a:solidFill>
                        <a:latin typeface="+mn-lt"/>
                      </a:endParaRPr>
                    </a:p>
                  </a:txBody>
                  <a:tcPr anchor="ctr"/>
                </a:tc>
                <a:tc>
                  <a:txBody>
                    <a:bodyPr/>
                    <a:lstStyle/>
                    <a:p>
                      <a:pPr algn="ctr"/>
                      <a:r>
                        <a:rPr lang="en-US" sz="1200" b="1" dirty="0"/>
                        <a:t>MIKE 21 and ADCIRC</a:t>
                      </a:r>
                      <a:endParaRPr lang="en-US" sz="1200" b="1" i="1" dirty="0">
                        <a:latin typeface="+mn-lt"/>
                      </a:endParaRPr>
                    </a:p>
                  </a:txBody>
                  <a:tcPr anchor="ctr"/>
                </a:tc>
                <a:tc>
                  <a:txBody>
                    <a:bodyPr/>
                    <a:lstStyle/>
                    <a:p>
                      <a:pPr algn="l"/>
                      <a:r>
                        <a:rPr lang="en-US" sz="1200" dirty="0">
                          <a:solidFill>
                            <a:srgbClr val="C00000"/>
                          </a:solidFill>
                        </a:rPr>
                        <a:t>-0.4 to +0.5 ppt change </a:t>
                      </a:r>
                      <a:r>
                        <a:rPr lang="en-US" sz="1200" dirty="0"/>
                        <a:t>in Timucuan marsh and </a:t>
                      </a:r>
                      <a:r>
                        <a:rPr lang="en-US" sz="1200" dirty="0">
                          <a:solidFill>
                            <a:srgbClr val="C00000"/>
                          </a:solidFill>
                        </a:rPr>
                        <a:t>0 to +0.5 ppt </a:t>
                      </a:r>
                      <a:r>
                        <a:rPr lang="en-US" sz="1200" dirty="0"/>
                        <a:t>change in Cedar/Ortega Rivers</a:t>
                      </a:r>
                      <a:endParaRPr lang="en-US" sz="1200" dirty="0">
                        <a:latin typeface="+mn-lt"/>
                      </a:endParaRPr>
                    </a:p>
                  </a:txBody>
                  <a:tcPr anchor="ctr"/>
                </a:tc>
                <a:extLst>
                  <a:ext uri="{0D108BD9-81ED-4DB2-BD59-A6C34878D82A}">
                    <a16:rowId xmlns:a16="http://schemas.microsoft.com/office/drawing/2014/main" val="1587943135"/>
                  </a:ext>
                </a:extLst>
              </a:tr>
              <a:tr h="296530">
                <a:tc>
                  <a:txBody>
                    <a:bodyPr/>
                    <a:lstStyle/>
                    <a:p>
                      <a:pPr algn="ctr"/>
                      <a:r>
                        <a:rPr lang="en-US" sz="1400" b="1" dirty="0">
                          <a:solidFill>
                            <a:schemeClr val="tx1"/>
                          </a:solidFill>
                        </a:rPr>
                        <a:t>Dissolved Oxygen</a:t>
                      </a:r>
                      <a:endParaRPr lang="en-US" sz="1400" b="1" i="0" dirty="0">
                        <a:solidFill>
                          <a:schemeClr val="tx1"/>
                        </a:solidFill>
                        <a:latin typeface="+mn-lt"/>
                      </a:endParaRPr>
                    </a:p>
                  </a:txBody>
                  <a:tcPr anchor="ctr"/>
                </a:tc>
                <a:tc>
                  <a:txBody>
                    <a:bodyPr/>
                    <a:lstStyle/>
                    <a:p>
                      <a:pPr algn="ctr"/>
                      <a:r>
                        <a:rPr lang="en-US" sz="1200" b="1" dirty="0"/>
                        <a:t>CE-QUAL-ICM</a:t>
                      </a:r>
                      <a:endParaRPr lang="en-US" sz="1200" b="1" i="1" dirty="0">
                        <a:latin typeface="+mn-lt"/>
                      </a:endParaRPr>
                    </a:p>
                  </a:txBody>
                  <a:tcPr anchor="ctr"/>
                </a:tc>
                <a:tc>
                  <a:txBody>
                    <a:bodyPr/>
                    <a:lstStyle/>
                    <a:p>
                      <a:pPr algn="l"/>
                      <a:r>
                        <a:rPr lang="en-US" sz="1200" dirty="0">
                          <a:solidFill>
                            <a:srgbClr val="C00000"/>
                          </a:solidFill>
                        </a:rPr>
                        <a:t>-0.3% to +0.1% </a:t>
                      </a:r>
                      <a:r>
                        <a:rPr lang="en-US" sz="1200" dirty="0"/>
                        <a:t>change in bottom layer dissolved oxygen</a:t>
                      </a:r>
                      <a:endParaRPr lang="en-US" sz="1200" dirty="0">
                        <a:latin typeface="+mn-lt"/>
                      </a:endParaRPr>
                    </a:p>
                  </a:txBody>
                  <a:tcPr anchor="ctr"/>
                </a:tc>
                <a:extLst>
                  <a:ext uri="{0D108BD9-81ED-4DB2-BD59-A6C34878D82A}">
                    <a16:rowId xmlns:a16="http://schemas.microsoft.com/office/drawing/2014/main" val="1343057001"/>
                  </a:ext>
                </a:extLst>
              </a:tr>
              <a:tr h="384143">
                <a:tc>
                  <a:txBody>
                    <a:bodyPr/>
                    <a:lstStyle/>
                    <a:p>
                      <a:pPr algn="ctr"/>
                      <a:r>
                        <a:rPr lang="en-US" sz="1400" b="1" dirty="0">
                          <a:solidFill>
                            <a:schemeClr val="tx1"/>
                          </a:solidFill>
                        </a:rPr>
                        <a:t>Ship Wake and Bank Erosion</a:t>
                      </a:r>
                      <a:endParaRPr lang="en-US" sz="1400" b="1" i="0" dirty="0">
                        <a:solidFill>
                          <a:schemeClr val="tx1"/>
                        </a:solidFill>
                        <a:latin typeface="+mn-lt"/>
                      </a:endParaRPr>
                    </a:p>
                  </a:txBody>
                  <a:tcPr anchor="ctr"/>
                </a:tc>
                <a:tc>
                  <a:txBody>
                    <a:bodyPr/>
                    <a:lstStyle/>
                    <a:p>
                      <a:pPr algn="ctr"/>
                      <a:r>
                        <a:rPr lang="en-US" sz="1200" b="1" dirty="0"/>
                        <a:t>AdH</a:t>
                      </a:r>
                      <a:endParaRPr lang="en-US" sz="1200" b="1" i="1" dirty="0">
                        <a:latin typeface="+mn-lt"/>
                      </a:endParaRPr>
                    </a:p>
                  </a:txBody>
                  <a:tcPr anchor="ctr"/>
                </a:tc>
                <a:tc>
                  <a:txBody>
                    <a:bodyPr/>
                    <a:lstStyle/>
                    <a:p>
                      <a:pPr algn="l"/>
                      <a:r>
                        <a:rPr lang="en-US" sz="1200" dirty="0">
                          <a:solidFill>
                            <a:srgbClr val="C00000"/>
                          </a:solidFill>
                        </a:rPr>
                        <a:t>Maximum 1-foot increase ship wake </a:t>
                      </a:r>
                      <a:r>
                        <a:rPr lang="en-US" sz="1200" dirty="0"/>
                        <a:t>along southern bank of Blount Island (near Bartram Disposal Site)</a:t>
                      </a:r>
                      <a:endParaRPr lang="en-US" sz="1200" dirty="0">
                        <a:latin typeface="+mn-lt"/>
                      </a:endParaRPr>
                    </a:p>
                  </a:txBody>
                  <a:tcPr anchor="ctr"/>
                </a:tc>
                <a:extLst>
                  <a:ext uri="{0D108BD9-81ED-4DB2-BD59-A6C34878D82A}">
                    <a16:rowId xmlns:a16="http://schemas.microsoft.com/office/drawing/2014/main" val="2146593194"/>
                  </a:ext>
                </a:extLst>
              </a:tr>
              <a:tr h="504101">
                <a:tc>
                  <a:txBody>
                    <a:bodyPr/>
                    <a:lstStyle/>
                    <a:p>
                      <a:pPr algn="ctr"/>
                      <a:r>
                        <a:rPr lang="en-US" sz="1400" b="1" dirty="0">
                          <a:solidFill>
                            <a:schemeClr val="tx1"/>
                          </a:solidFill>
                        </a:rPr>
                        <a:t>Submerged Aquatic Vegetation</a:t>
                      </a:r>
                      <a:endParaRPr lang="en-US" sz="1400" b="1" i="0" dirty="0">
                        <a:solidFill>
                          <a:schemeClr val="tx1"/>
                        </a:solidFill>
                        <a:latin typeface="+mn-lt"/>
                      </a:endParaRPr>
                    </a:p>
                  </a:txBody>
                  <a:tcPr anchor="ctr"/>
                </a:tc>
                <a:tc>
                  <a:txBody>
                    <a:bodyPr/>
                    <a:lstStyle/>
                    <a:p>
                      <a:pPr algn="ctr"/>
                      <a:r>
                        <a:rPr lang="en-US" sz="1200" b="1" dirty="0"/>
                        <a:t>SJRWMD Ecological Model</a:t>
                      </a:r>
                      <a:endParaRPr lang="en-US" sz="1200" b="1" i="1" dirty="0">
                        <a:latin typeface="+mn-lt"/>
                      </a:endParaRPr>
                    </a:p>
                  </a:txBody>
                  <a:tcPr anchor="ctr"/>
                </a:tc>
                <a:tc>
                  <a:txBody>
                    <a:bodyPr/>
                    <a:lstStyle/>
                    <a:p>
                      <a:pPr algn="l"/>
                      <a:r>
                        <a:rPr lang="en-US" sz="1200" dirty="0">
                          <a:solidFill>
                            <a:srgbClr val="C00000"/>
                          </a:solidFill>
                        </a:rPr>
                        <a:t>Minor</a:t>
                      </a:r>
                      <a:r>
                        <a:rPr lang="en-US" sz="1200" dirty="0"/>
                        <a:t> salinity stress increase (</a:t>
                      </a:r>
                      <a:r>
                        <a:rPr lang="en-US" sz="1200" dirty="0">
                          <a:solidFill>
                            <a:srgbClr val="C00000"/>
                          </a:solidFill>
                        </a:rPr>
                        <a:t>180 acres affected by minor increase in salinity stress</a:t>
                      </a:r>
                      <a:r>
                        <a:rPr lang="en-US" sz="1200" dirty="0"/>
                        <a:t>)</a:t>
                      </a:r>
                      <a:endParaRPr lang="en-US" sz="1200" dirty="0">
                        <a:latin typeface="+mn-lt"/>
                      </a:endParaRPr>
                    </a:p>
                  </a:txBody>
                  <a:tcPr anchor="ctr"/>
                </a:tc>
                <a:extLst>
                  <a:ext uri="{0D108BD9-81ED-4DB2-BD59-A6C34878D82A}">
                    <a16:rowId xmlns:a16="http://schemas.microsoft.com/office/drawing/2014/main" val="1367808927"/>
                  </a:ext>
                </a:extLst>
              </a:tr>
              <a:tr h="296530">
                <a:tc>
                  <a:txBody>
                    <a:bodyPr/>
                    <a:lstStyle/>
                    <a:p>
                      <a:pPr algn="ctr"/>
                      <a:r>
                        <a:rPr lang="en-US" sz="1400" b="1" dirty="0">
                          <a:solidFill>
                            <a:schemeClr val="tx1"/>
                          </a:solidFill>
                        </a:rPr>
                        <a:t>Fish Species</a:t>
                      </a:r>
                      <a:endParaRPr lang="en-US" sz="1400" b="1" i="0" dirty="0">
                        <a:solidFill>
                          <a:schemeClr val="tx1"/>
                        </a:solidFill>
                        <a:latin typeface="+mn-lt"/>
                      </a:endParaRPr>
                    </a:p>
                  </a:txBody>
                  <a:tcPr anchor="ctr"/>
                </a:tc>
                <a:tc>
                  <a:txBody>
                    <a:bodyPr/>
                    <a:lstStyle/>
                    <a:p>
                      <a:pPr algn="ctr"/>
                      <a:r>
                        <a:rPr lang="en-US" sz="1200" b="1" dirty="0"/>
                        <a:t>SJRWMD Ecological Model</a:t>
                      </a:r>
                      <a:endParaRPr lang="en-US" sz="1200" b="1" i="1" dirty="0">
                        <a:latin typeface="+mn-lt"/>
                      </a:endParaRPr>
                    </a:p>
                  </a:txBody>
                  <a:tcPr anchor="ctr"/>
                </a:tc>
                <a:tc>
                  <a:txBody>
                    <a:bodyPr/>
                    <a:lstStyle/>
                    <a:p>
                      <a:pPr algn="l"/>
                      <a:r>
                        <a:rPr lang="en-US" sz="1200" dirty="0">
                          <a:solidFill>
                            <a:srgbClr val="C00000"/>
                          </a:solidFill>
                        </a:rPr>
                        <a:t>Minor </a:t>
                      </a:r>
                      <a:r>
                        <a:rPr lang="en-US" sz="1200" dirty="0"/>
                        <a:t>shifts in salinity and fish distribution (</a:t>
                      </a:r>
                      <a:r>
                        <a:rPr lang="en-US" sz="1200" dirty="0">
                          <a:solidFill>
                            <a:srgbClr val="C00000"/>
                          </a:solidFill>
                        </a:rPr>
                        <a:t>less than 5% species distribution</a:t>
                      </a:r>
                      <a:r>
                        <a:rPr lang="en-US" sz="1200" dirty="0"/>
                        <a:t>)</a:t>
                      </a:r>
                      <a:endParaRPr lang="en-US" sz="1200" dirty="0">
                        <a:latin typeface="+mn-lt"/>
                      </a:endParaRPr>
                    </a:p>
                  </a:txBody>
                  <a:tcPr anchor="ctr"/>
                </a:tc>
                <a:extLst>
                  <a:ext uri="{0D108BD9-81ED-4DB2-BD59-A6C34878D82A}">
                    <a16:rowId xmlns:a16="http://schemas.microsoft.com/office/drawing/2014/main" val="2644650677"/>
                  </a:ext>
                </a:extLst>
              </a:tr>
              <a:tr h="296530">
                <a:tc>
                  <a:txBody>
                    <a:bodyPr/>
                    <a:lstStyle/>
                    <a:p>
                      <a:pPr algn="ctr"/>
                      <a:r>
                        <a:rPr lang="en-US" sz="1400" b="1" dirty="0">
                          <a:solidFill>
                            <a:schemeClr val="tx1"/>
                          </a:solidFill>
                        </a:rPr>
                        <a:t>Benthic Macro-Invertebrates</a:t>
                      </a:r>
                      <a:endParaRPr lang="en-US" sz="1400" b="1" i="0" dirty="0">
                        <a:solidFill>
                          <a:schemeClr val="tx1"/>
                        </a:solidFill>
                        <a:latin typeface="+mn-lt"/>
                      </a:endParaRPr>
                    </a:p>
                  </a:txBody>
                  <a:tcPr anchor="ctr"/>
                </a:tc>
                <a:tc>
                  <a:txBody>
                    <a:bodyPr/>
                    <a:lstStyle/>
                    <a:p>
                      <a:pPr algn="ctr"/>
                      <a:r>
                        <a:rPr lang="en-US" sz="1200" b="1" dirty="0"/>
                        <a:t>SJRWMD Ecological Model</a:t>
                      </a:r>
                      <a:endParaRPr lang="en-US" sz="1200" b="1" i="1" dirty="0">
                        <a:latin typeface="+mn-lt"/>
                      </a:endParaRPr>
                    </a:p>
                  </a:txBody>
                  <a:tcPr anchor="ctr"/>
                </a:tc>
                <a:tc>
                  <a:txBody>
                    <a:bodyPr/>
                    <a:lstStyle/>
                    <a:p>
                      <a:pPr algn="l"/>
                      <a:r>
                        <a:rPr lang="en-US" sz="1200" dirty="0">
                          <a:solidFill>
                            <a:srgbClr val="C00000"/>
                          </a:solidFill>
                        </a:rPr>
                        <a:t>Minor </a:t>
                      </a:r>
                      <a:r>
                        <a:rPr lang="en-US" sz="1200" dirty="0"/>
                        <a:t>shifts in salinity</a:t>
                      </a:r>
                      <a:endParaRPr lang="en-US" sz="1200" dirty="0">
                        <a:latin typeface="+mn-lt"/>
                      </a:endParaRPr>
                    </a:p>
                  </a:txBody>
                  <a:tcPr anchor="ctr"/>
                </a:tc>
                <a:extLst>
                  <a:ext uri="{0D108BD9-81ED-4DB2-BD59-A6C34878D82A}">
                    <a16:rowId xmlns:a16="http://schemas.microsoft.com/office/drawing/2014/main" val="1288622419"/>
                  </a:ext>
                </a:extLst>
              </a:tr>
              <a:tr h="296530">
                <a:tc>
                  <a:txBody>
                    <a:bodyPr/>
                    <a:lstStyle/>
                    <a:p>
                      <a:pPr algn="ctr"/>
                      <a:r>
                        <a:rPr lang="en-US" sz="1400" b="1" dirty="0">
                          <a:solidFill>
                            <a:schemeClr val="tx1"/>
                          </a:solidFill>
                        </a:rPr>
                        <a:t>Wetlands</a:t>
                      </a:r>
                      <a:endParaRPr lang="en-US" sz="1400" b="1" i="0" dirty="0">
                        <a:solidFill>
                          <a:schemeClr val="tx1"/>
                        </a:solidFill>
                        <a:latin typeface="+mn-lt"/>
                      </a:endParaRPr>
                    </a:p>
                  </a:txBody>
                  <a:tcPr anchor="ctr"/>
                </a:tc>
                <a:tc>
                  <a:txBody>
                    <a:bodyPr/>
                    <a:lstStyle/>
                    <a:p>
                      <a:pPr algn="ctr"/>
                      <a:r>
                        <a:rPr lang="en-US" sz="1200" b="1" dirty="0"/>
                        <a:t>USACE Wetland Model</a:t>
                      </a:r>
                      <a:endParaRPr lang="en-US" sz="1200" b="1" i="1" dirty="0">
                        <a:latin typeface="+mn-lt"/>
                      </a:endParaRPr>
                    </a:p>
                  </a:txBody>
                  <a:tcPr anchor="ctr"/>
                </a:tc>
                <a:tc>
                  <a:txBody>
                    <a:bodyPr/>
                    <a:lstStyle/>
                    <a:p>
                      <a:pPr algn="l"/>
                      <a:r>
                        <a:rPr lang="en-US" sz="1200" dirty="0">
                          <a:solidFill>
                            <a:srgbClr val="C00000"/>
                          </a:solidFill>
                        </a:rPr>
                        <a:t>Minor</a:t>
                      </a:r>
                      <a:r>
                        <a:rPr lang="en-US" sz="1200" dirty="0"/>
                        <a:t> salinity stress increase (</a:t>
                      </a:r>
                      <a:r>
                        <a:rPr lang="en-US" sz="1200" dirty="0">
                          <a:solidFill>
                            <a:srgbClr val="C00000"/>
                          </a:solidFill>
                        </a:rPr>
                        <a:t>395 acres affected by minor increase in salinity changes</a:t>
                      </a:r>
                      <a:r>
                        <a:rPr lang="en-US" sz="1200" dirty="0"/>
                        <a:t>)</a:t>
                      </a:r>
                      <a:endParaRPr lang="en-US" sz="1200" dirty="0">
                        <a:latin typeface="+mn-lt"/>
                      </a:endParaRPr>
                    </a:p>
                  </a:txBody>
                  <a:tcPr anchor="ctr"/>
                </a:tc>
                <a:extLst>
                  <a:ext uri="{0D108BD9-81ED-4DB2-BD59-A6C34878D82A}">
                    <a16:rowId xmlns:a16="http://schemas.microsoft.com/office/drawing/2014/main" val="1245570198"/>
                  </a:ext>
                </a:extLst>
              </a:tr>
              <a:tr h="296530">
                <a:tc>
                  <a:txBody>
                    <a:bodyPr/>
                    <a:lstStyle/>
                    <a:p>
                      <a:pPr algn="ctr"/>
                      <a:r>
                        <a:rPr lang="en-US" sz="1400" b="1" dirty="0">
                          <a:solidFill>
                            <a:schemeClr val="tx1"/>
                          </a:solidFill>
                        </a:rPr>
                        <a:t>Phytoplankton</a:t>
                      </a:r>
                      <a:endParaRPr lang="en-US" sz="1400" b="1" i="0" dirty="0">
                        <a:solidFill>
                          <a:schemeClr val="tx1"/>
                        </a:solidFill>
                        <a:latin typeface="+mn-lt"/>
                      </a:endParaRPr>
                    </a:p>
                  </a:txBody>
                  <a:tcPr anchor="ctr"/>
                </a:tc>
                <a:tc>
                  <a:txBody>
                    <a:bodyPr/>
                    <a:lstStyle/>
                    <a:p>
                      <a:pPr algn="ctr"/>
                      <a:r>
                        <a:rPr lang="en-US" sz="1200" b="1" dirty="0"/>
                        <a:t>EFDC CE-QUAL</a:t>
                      </a:r>
                      <a:endParaRPr lang="en-US" sz="1200" b="1" i="1" dirty="0">
                        <a:latin typeface="+mn-lt"/>
                      </a:endParaRPr>
                    </a:p>
                  </a:txBody>
                  <a:tcPr anchor="ctr"/>
                </a:tc>
                <a:tc>
                  <a:txBody>
                    <a:bodyPr/>
                    <a:lstStyle/>
                    <a:p>
                      <a:pPr algn="l"/>
                      <a:r>
                        <a:rPr lang="en-US" sz="1200" dirty="0">
                          <a:solidFill>
                            <a:srgbClr val="C00000"/>
                          </a:solidFill>
                        </a:rPr>
                        <a:t>Minor</a:t>
                      </a:r>
                      <a:r>
                        <a:rPr lang="en-US" sz="1200" dirty="0"/>
                        <a:t> shifts flushing and chlorophyll a., Little change in phytoplankton blooms </a:t>
                      </a:r>
                      <a:endParaRPr lang="en-US" sz="1200" dirty="0">
                        <a:latin typeface="+mn-lt"/>
                      </a:endParaRPr>
                    </a:p>
                  </a:txBody>
                  <a:tcPr anchor="ctr"/>
                </a:tc>
                <a:extLst>
                  <a:ext uri="{0D108BD9-81ED-4DB2-BD59-A6C34878D82A}">
                    <a16:rowId xmlns:a16="http://schemas.microsoft.com/office/drawing/2014/main" val="3617309676"/>
                  </a:ext>
                </a:extLst>
              </a:tr>
              <a:tr h="296530">
                <a:tc>
                  <a:txBody>
                    <a:bodyPr/>
                    <a:lstStyle/>
                    <a:p>
                      <a:pPr algn="ctr"/>
                      <a:r>
                        <a:rPr lang="en-US" sz="1400" b="1" dirty="0">
                          <a:solidFill>
                            <a:schemeClr val="tx1"/>
                          </a:solidFill>
                        </a:rPr>
                        <a:t>Water Quality</a:t>
                      </a:r>
                      <a:endParaRPr lang="en-US" sz="1400" b="1" i="0" dirty="0">
                        <a:solidFill>
                          <a:schemeClr val="tx1"/>
                        </a:solidFill>
                        <a:latin typeface="+mn-lt"/>
                      </a:endParaRPr>
                    </a:p>
                  </a:txBody>
                  <a:tcPr anchor="ctr"/>
                </a:tc>
                <a:tc>
                  <a:txBody>
                    <a:bodyPr/>
                    <a:lstStyle/>
                    <a:p>
                      <a:pPr algn="ctr"/>
                      <a:r>
                        <a:rPr lang="en-US" sz="1200" b="1" dirty="0"/>
                        <a:t>EFDC CE-QUAL</a:t>
                      </a:r>
                      <a:endParaRPr lang="en-US" sz="1200" b="1" i="1" dirty="0">
                        <a:latin typeface="+mn-lt"/>
                      </a:endParaRPr>
                    </a:p>
                  </a:txBody>
                  <a:tcPr anchor="ctr"/>
                </a:tc>
                <a:tc>
                  <a:txBody>
                    <a:bodyPr/>
                    <a:lstStyle/>
                    <a:p>
                      <a:pPr algn="l"/>
                      <a:r>
                        <a:rPr lang="en-US" sz="1200" dirty="0">
                          <a:solidFill>
                            <a:srgbClr val="C00000"/>
                          </a:solidFill>
                        </a:rPr>
                        <a:t>Minor</a:t>
                      </a:r>
                      <a:r>
                        <a:rPr lang="en-US" sz="1200" dirty="0"/>
                        <a:t> shift in salinity</a:t>
                      </a:r>
                      <a:endParaRPr lang="en-US" sz="1200" dirty="0">
                        <a:latin typeface="+mn-lt"/>
                      </a:endParaRPr>
                    </a:p>
                  </a:txBody>
                  <a:tcPr anchor="ctr"/>
                </a:tc>
                <a:extLst>
                  <a:ext uri="{0D108BD9-81ED-4DB2-BD59-A6C34878D82A}">
                    <a16:rowId xmlns:a16="http://schemas.microsoft.com/office/drawing/2014/main" val="3033806128"/>
                  </a:ext>
                </a:extLst>
              </a:tr>
              <a:tr h="384143">
                <a:tc>
                  <a:txBody>
                    <a:bodyPr/>
                    <a:lstStyle/>
                    <a:p>
                      <a:pPr algn="ctr"/>
                      <a:r>
                        <a:rPr lang="en-US" sz="1400" b="1" dirty="0">
                          <a:solidFill>
                            <a:schemeClr val="tx1"/>
                          </a:solidFill>
                        </a:rPr>
                        <a:t>Air Emissions</a:t>
                      </a:r>
                      <a:endParaRPr lang="en-US" sz="1400" b="1" i="0" dirty="0">
                        <a:solidFill>
                          <a:schemeClr val="tx1"/>
                        </a:solidFill>
                        <a:latin typeface="+mn-lt"/>
                      </a:endParaRPr>
                    </a:p>
                  </a:txBody>
                  <a:tcPr anchor="ctr"/>
                </a:tc>
                <a:tc>
                  <a:txBody>
                    <a:bodyPr/>
                    <a:lstStyle/>
                    <a:p>
                      <a:pPr algn="ctr"/>
                      <a:r>
                        <a:rPr lang="en-US" sz="1200" b="1" dirty="0"/>
                        <a:t>Mid-Tier Emission Inventory</a:t>
                      </a:r>
                      <a:endParaRPr lang="en-US" sz="1200" b="1" i="1" dirty="0">
                        <a:latin typeface="+mn-lt"/>
                      </a:endParaRPr>
                    </a:p>
                  </a:txBody>
                  <a:tcPr anchor="ctr"/>
                </a:tc>
                <a:tc>
                  <a:txBody>
                    <a:bodyPr/>
                    <a:lstStyle/>
                    <a:p>
                      <a:pPr algn="l"/>
                      <a:r>
                        <a:rPr lang="en-US" sz="1200" dirty="0">
                          <a:solidFill>
                            <a:srgbClr val="C00000"/>
                          </a:solidFill>
                        </a:rPr>
                        <a:t>5% to 10% reduction </a:t>
                      </a:r>
                      <a:r>
                        <a:rPr lang="en-US" sz="1200" dirty="0"/>
                        <a:t>in emissions by year 2040 compared to without deepening/widening</a:t>
                      </a:r>
                      <a:endParaRPr lang="en-US" sz="1200" dirty="0">
                        <a:latin typeface="+mn-lt"/>
                      </a:endParaRPr>
                    </a:p>
                  </a:txBody>
                  <a:tcPr anchor="ctr"/>
                </a:tc>
                <a:extLst>
                  <a:ext uri="{0D108BD9-81ED-4DB2-BD59-A6C34878D82A}">
                    <a16:rowId xmlns:a16="http://schemas.microsoft.com/office/drawing/2014/main" val="305234771"/>
                  </a:ext>
                </a:extLst>
              </a:tr>
            </a:tbl>
          </a:graphicData>
        </a:graphic>
      </p:graphicFrame>
    </p:spTree>
    <p:extLst>
      <p:ext uri="{BB962C8B-B14F-4D97-AF65-F5344CB8AC3E}">
        <p14:creationId xmlns:p14="http://schemas.microsoft.com/office/powerpoint/2010/main" val="9557344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7D39F9-7EC9-4CD6-825B-5696DB75F58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52251"/>
            <a:ext cx="12192000" cy="6902411"/>
          </a:xfrm>
          <a:prstGeom prst="rect">
            <a:avLst/>
          </a:prstGeom>
        </p:spPr>
      </p:pic>
      <p:pic>
        <p:nvPicPr>
          <p:cNvPr id="10" name="Picture 9">
            <a:extLst>
              <a:ext uri="{FF2B5EF4-FFF2-40B4-BE49-F238E27FC236}">
                <a16:creationId xmlns:a16="http://schemas.microsoft.com/office/drawing/2014/main" id="{C7AB2B52-0A6F-427C-B9D6-C019930E9984}"/>
              </a:ext>
            </a:extLst>
          </p:cNvPr>
          <p:cNvPicPr>
            <a:picLocks noChangeAspect="1"/>
          </p:cNvPicPr>
          <p:nvPr/>
        </p:nvPicPr>
        <p:blipFill>
          <a:blip r:embed="rId3" cstate="email">
            <a:alphaModFix amt="35000"/>
            <a:extLst>
              <a:ext uri="{28A0092B-C50C-407E-A947-70E740481C1C}">
                <a14:useLocalDpi xmlns:a14="http://schemas.microsoft.com/office/drawing/2010/main"/>
              </a:ext>
            </a:extLst>
          </a:blip>
          <a:stretch>
            <a:fillRect/>
          </a:stretch>
        </p:blipFill>
        <p:spPr>
          <a:xfrm>
            <a:off x="-1" y="-44411"/>
            <a:ext cx="12192000" cy="6902411"/>
          </a:xfrm>
          <a:prstGeom prst="rect">
            <a:avLst/>
          </a:prstGeom>
        </p:spPr>
      </p:pic>
      <p:sp>
        <p:nvSpPr>
          <p:cNvPr id="7" name="object 5">
            <a:extLst>
              <a:ext uri="{FF2B5EF4-FFF2-40B4-BE49-F238E27FC236}">
                <a16:creationId xmlns:a16="http://schemas.microsoft.com/office/drawing/2014/main" id="{DDD5C284-2045-4C20-90D0-21BE595FFCFB}"/>
              </a:ext>
            </a:extLst>
          </p:cNvPr>
          <p:cNvSpPr txBox="1">
            <a:spLocks/>
          </p:cNvSpPr>
          <p:nvPr/>
        </p:nvSpPr>
        <p:spPr>
          <a:xfrm>
            <a:off x="345346" y="-44411"/>
            <a:ext cx="10295060" cy="628377"/>
          </a:xfrm>
          <a:prstGeom prst="rect">
            <a:avLst/>
          </a:prstGeom>
        </p:spPr>
        <p:txBody>
          <a:bodyPr vert="horz" wrap="square" lIns="0" tIns="12700" rIns="0" bIns="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2700">
              <a:spcBef>
                <a:spcPts val="100"/>
              </a:spcBef>
            </a:pPr>
            <a:r>
              <a:rPr lang="en-US" sz="4000" b="1" spc="-5" dirty="0">
                <a:solidFill>
                  <a:srgbClr val="0070C0"/>
                </a:solidFill>
                <a:latin typeface="Century Gothic"/>
                <a:cs typeface="Century Gothic"/>
              </a:rPr>
              <a:t>ENVIRONMENTAL MITIGATION</a:t>
            </a:r>
            <a:endParaRPr lang="en-US" sz="4000" b="1" dirty="0">
              <a:solidFill>
                <a:srgbClr val="0070C0"/>
              </a:solidFill>
              <a:latin typeface="Century Gothic"/>
              <a:cs typeface="Century Gothic"/>
            </a:endParaRPr>
          </a:p>
        </p:txBody>
      </p:sp>
      <p:sp>
        <p:nvSpPr>
          <p:cNvPr id="21" name="Rectangle 20">
            <a:extLst>
              <a:ext uri="{FF2B5EF4-FFF2-40B4-BE49-F238E27FC236}">
                <a16:creationId xmlns:a16="http://schemas.microsoft.com/office/drawing/2014/main" id="{B9A8D047-EF39-4F06-BE1F-334B74FD50D9}"/>
              </a:ext>
            </a:extLst>
          </p:cNvPr>
          <p:cNvSpPr/>
          <p:nvPr/>
        </p:nvSpPr>
        <p:spPr>
          <a:xfrm>
            <a:off x="1401790" y="577634"/>
            <a:ext cx="9153525" cy="90887"/>
          </a:xfrm>
          <a:prstGeom prst="rect">
            <a:avLst/>
          </a:prstGeom>
          <a:solidFill>
            <a:schemeClr val="tx2">
              <a:lumMod val="60000"/>
              <a:lumOff val="4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37653458-710D-4C74-9D9D-A96DC7C78398}"/>
              </a:ext>
            </a:extLst>
          </p:cNvPr>
          <p:cNvSpPr txBox="1"/>
          <p:nvPr/>
        </p:nvSpPr>
        <p:spPr>
          <a:xfrm>
            <a:off x="125835" y="738450"/>
            <a:ext cx="11962701" cy="3847207"/>
          </a:xfrm>
          <a:prstGeom prst="rect">
            <a:avLst/>
          </a:prstGeom>
          <a:solidFill>
            <a:schemeClr val="accent1">
              <a:lumMod val="20000"/>
              <a:lumOff val="80000"/>
            </a:schemeClr>
          </a:solidFill>
          <a:ln w="28575">
            <a:solidFill>
              <a:schemeClr val="accent1">
                <a:lumMod val="50000"/>
              </a:schemeClr>
            </a:solidFill>
          </a:ln>
        </p:spPr>
        <p:txBody>
          <a:bodyPr wrap="square" rtlCol="0">
            <a:spAutoFit/>
          </a:bodyPr>
          <a:lstStyle/>
          <a:p>
            <a:pPr marL="342900" indent="-342900">
              <a:buFont typeface="Wingdings" panose="05000000000000000000" pitchFamily="2" charset="2"/>
              <a:buChar char="§"/>
            </a:pPr>
            <a:r>
              <a:rPr lang="en-US" b="1" i="1" dirty="0">
                <a:latin typeface="Century Gothic" panose="020B0502020202020204" pitchFamily="34" charset="0"/>
              </a:rPr>
              <a:t>Land for Conservation Purchase: </a:t>
            </a:r>
          </a:p>
          <a:p>
            <a:pPr marL="800100" lvl="1" indent="-342900">
              <a:buFontTx/>
              <a:buChar char="-"/>
            </a:pPr>
            <a:r>
              <a:rPr lang="en-US" sz="1600" dirty="0">
                <a:latin typeface="Century Gothic" panose="020B0502020202020204" pitchFamily="34" charset="0"/>
              </a:rPr>
              <a:t>Purchase of </a:t>
            </a:r>
            <a:r>
              <a:rPr lang="en-US" sz="1600" b="1" dirty="0">
                <a:solidFill>
                  <a:srgbClr val="C00000"/>
                </a:solidFill>
                <a:latin typeface="Century Gothic" panose="020B0502020202020204" pitchFamily="34" charset="0"/>
              </a:rPr>
              <a:t>43.77 acres </a:t>
            </a:r>
            <a:r>
              <a:rPr lang="en-US" sz="1600" dirty="0">
                <a:latin typeface="Century Gothic" panose="020B0502020202020204" pitchFamily="34" charset="0"/>
              </a:rPr>
              <a:t>of uplands and salt marsh wetlands adjacent to Timucuan Preserve</a:t>
            </a:r>
          </a:p>
          <a:p>
            <a:pPr marL="800100" lvl="1" indent="-342900">
              <a:buFontTx/>
              <a:buChar char="-"/>
            </a:pPr>
            <a:r>
              <a:rPr lang="en-US" sz="1600" dirty="0">
                <a:latin typeface="Century Gothic" panose="020B0502020202020204" pitchFamily="34" charset="0"/>
              </a:rPr>
              <a:t>Purchase of </a:t>
            </a:r>
            <a:r>
              <a:rPr lang="en-US" sz="1600" b="1" dirty="0">
                <a:solidFill>
                  <a:srgbClr val="C00000"/>
                </a:solidFill>
                <a:latin typeface="Century Gothic" panose="020B0502020202020204" pitchFamily="34" charset="0"/>
              </a:rPr>
              <a:t>577.92 acres </a:t>
            </a:r>
            <a:r>
              <a:rPr lang="en-US" sz="1600" dirty="0">
                <a:latin typeface="Century Gothic" panose="020B0502020202020204" pitchFamily="34" charset="0"/>
              </a:rPr>
              <a:t>of conservation lands within St. Johns River Blueway consisting of freshwater wetlands, uplands, and river shoreline</a:t>
            </a:r>
          </a:p>
          <a:p>
            <a:pPr marL="800100" lvl="1" indent="-342900">
              <a:buFontTx/>
              <a:buChar char="-"/>
            </a:pPr>
            <a:r>
              <a:rPr lang="en-US" sz="1600" b="1" dirty="0">
                <a:latin typeface="Century Gothic" panose="020B0502020202020204" pitchFamily="34" charset="0"/>
              </a:rPr>
              <a:t>Completed by Jacksonville Port Authority in 2017</a:t>
            </a:r>
          </a:p>
          <a:p>
            <a:pPr marL="800100" lvl="1" indent="-342900">
              <a:buFontTx/>
              <a:buChar char="-"/>
            </a:pPr>
            <a:endParaRPr lang="en-US" b="1" i="1" dirty="0">
              <a:latin typeface="Century Gothic" panose="020B0502020202020204" pitchFamily="34" charset="0"/>
            </a:endParaRPr>
          </a:p>
          <a:p>
            <a:pPr marL="342900" indent="-342900">
              <a:buFont typeface="Wingdings" panose="05000000000000000000" pitchFamily="2" charset="2"/>
              <a:buChar char="§"/>
            </a:pPr>
            <a:r>
              <a:rPr lang="en-US" b="1" i="1" dirty="0">
                <a:latin typeface="Century Gothic" panose="020B0502020202020204" pitchFamily="34" charset="0"/>
              </a:rPr>
              <a:t>Field Data Collection - Corrective Action Plan (CAP): </a:t>
            </a:r>
          </a:p>
          <a:p>
            <a:r>
              <a:rPr lang="en-US" b="1" i="1" dirty="0">
                <a:solidFill>
                  <a:srgbClr val="C00000"/>
                </a:solidFill>
                <a:latin typeface="Century Gothic" panose="020B0502020202020204" pitchFamily="34" charset="0"/>
              </a:rPr>
              <a:t>       Conducted (</a:t>
            </a:r>
            <a:r>
              <a:rPr lang="en-US" b="1" i="1" u="sng" dirty="0">
                <a:solidFill>
                  <a:srgbClr val="C00000"/>
                </a:solidFill>
                <a:latin typeface="Century Gothic" panose="020B0502020202020204" pitchFamily="34" charset="0"/>
              </a:rPr>
              <a:t>1-year prior to construction, during construction, up to 10-years post construction</a:t>
            </a:r>
            <a:r>
              <a:rPr lang="en-US" b="1" i="1" dirty="0">
                <a:solidFill>
                  <a:srgbClr val="C00000"/>
                </a:solidFill>
                <a:latin typeface="Century Gothic" panose="020B0502020202020204" pitchFamily="34" charset="0"/>
              </a:rPr>
              <a:t>)</a:t>
            </a:r>
          </a:p>
          <a:p>
            <a:pPr marL="742950" lvl="1" indent="-285750">
              <a:buFontTx/>
              <a:buChar char="-"/>
            </a:pPr>
            <a:r>
              <a:rPr lang="en-US" b="1" u="sng" dirty="0">
                <a:latin typeface="Century Gothic" panose="020B0502020202020204" pitchFamily="34" charset="0"/>
              </a:rPr>
              <a:t>Water Quality Data</a:t>
            </a:r>
            <a:r>
              <a:rPr lang="en-US" b="1" dirty="0">
                <a:latin typeface="Century Gothic" panose="020B0502020202020204" pitchFamily="34" charset="0"/>
              </a:rPr>
              <a:t>: </a:t>
            </a:r>
            <a:r>
              <a:rPr lang="en-US" dirty="0">
                <a:latin typeface="Century Gothic" panose="020B0502020202020204" pitchFamily="34" charset="0"/>
              </a:rPr>
              <a:t>along River Main Stem and Tributaries</a:t>
            </a:r>
            <a:r>
              <a:rPr lang="en-US" b="1" dirty="0">
                <a:latin typeface="Century Gothic" panose="020B0502020202020204" pitchFamily="34" charset="0"/>
              </a:rPr>
              <a:t>: </a:t>
            </a:r>
            <a:r>
              <a:rPr lang="en-US" dirty="0">
                <a:latin typeface="Century Gothic" panose="020B0502020202020204" pitchFamily="34" charset="0"/>
              </a:rPr>
              <a:t>Measures salinity, tidal flow, water levels</a:t>
            </a:r>
          </a:p>
          <a:p>
            <a:pPr marL="742950" lvl="1" indent="-285750">
              <a:buFontTx/>
              <a:buChar char="-"/>
            </a:pPr>
            <a:r>
              <a:rPr lang="en-US" b="1" u="sng" dirty="0">
                <a:latin typeface="Century Gothic" panose="020B0502020202020204" pitchFamily="34" charset="0"/>
              </a:rPr>
              <a:t>Submerged Aquatic Vegetation Data</a:t>
            </a:r>
            <a:r>
              <a:rPr lang="en-US" b="1" dirty="0">
                <a:latin typeface="Century Gothic" panose="020B0502020202020204" pitchFamily="34" charset="0"/>
              </a:rPr>
              <a:t>: </a:t>
            </a:r>
            <a:r>
              <a:rPr lang="en-US" dirty="0">
                <a:latin typeface="Century Gothic" panose="020B0502020202020204" pitchFamily="34" charset="0"/>
              </a:rPr>
              <a:t>Quarterly sampling to detect changes</a:t>
            </a:r>
          </a:p>
          <a:p>
            <a:pPr marL="742950" lvl="1" indent="-285750">
              <a:buFontTx/>
              <a:buChar char="-"/>
            </a:pPr>
            <a:r>
              <a:rPr lang="en-US" b="1" u="sng" dirty="0">
                <a:latin typeface="Century Gothic" panose="020B0502020202020204" pitchFamily="34" charset="0"/>
              </a:rPr>
              <a:t>Wetland Data Collection</a:t>
            </a:r>
            <a:r>
              <a:rPr lang="en-US" b="1" dirty="0">
                <a:latin typeface="Century Gothic" panose="020B0502020202020204" pitchFamily="34" charset="0"/>
              </a:rPr>
              <a:t>: </a:t>
            </a:r>
            <a:r>
              <a:rPr lang="en-US" dirty="0">
                <a:latin typeface="Century Gothic" panose="020B0502020202020204" pitchFamily="34" charset="0"/>
              </a:rPr>
              <a:t>Sampling twice per year beginning and end of growing seasons</a:t>
            </a:r>
          </a:p>
          <a:p>
            <a:pPr marL="742950" lvl="1" indent="-285750">
              <a:buFontTx/>
              <a:buChar char="-"/>
            </a:pPr>
            <a:r>
              <a:rPr lang="en-US" b="1" u="sng" dirty="0">
                <a:latin typeface="Century Gothic" panose="020B0502020202020204" pitchFamily="34" charset="0"/>
              </a:rPr>
              <a:t>Fish and Macroinvertebrate Data Collection</a:t>
            </a:r>
            <a:r>
              <a:rPr lang="en-US" b="1" dirty="0">
                <a:latin typeface="Century Gothic" panose="020B0502020202020204" pitchFamily="34" charset="0"/>
              </a:rPr>
              <a:t>: </a:t>
            </a:r>
            <a:r>
              <a:rPr lang="en-US" dirty="0">
                <a:latin typeface="Century Gothic" panose="020B0502020202020204" pitchFamily="34" charset="0"/>
              </a:rPr>
              <a:t>50 samples each month in tributaries and main river</a:t>
            </a:r>
          </a:p>
          <a:p>
            <a:pPr marL="742950" lvl="1" indent="-285750">
              <a:buFontTx/>
              <a:buChar char="-"/>
            </a:pPr>
            <a:r>
              <a:rPr lang="en-US" b="1" u="sng" dirty="0">
                <a:latin typeface="Century Gothic" panose="020B0502020202020204" pitchFamily="34" charset="0"/>
              </a:rPr>
              <a:t>Hydrodynamic Modeling</a:t>
            </a:r>
            <a:r>
              <a:rPr lang="en-US" b="1" dirty="0">
                <a:latin typeface="Century Gothic" panose="020B0502020202020204" pitchFamily="34" charset="0"/>
              </a:rPr>
              <a:t>:</a:t>
            </a:r>
            <a:r>
              <a:rPr lang="en-US" dirty="0">
                <a:latin typeface="Century Gothic" panose="020B0502020202020204" pitchFamily="34" charset="0"/>
              </a:rPr>
              <a:t> Setup and update model as needed to run simulations of changes from items listed above </a:t>
            </a:r>
            <a:endParaRPr lang="en-US" i="1" dirty="0">
              <a:latin typeface="Century Gothic" panose="020B0502020202020204" pitchFamily="34" charset="0"/>
            </a:endParaRPr>
          </a:p>
        </p:txBody>
      </p:sp>
      <p:sp>
        <p:nvSpPr>
          <p:cNvPr id="9" name="TextBox 8">
            <a:extLst>
              <a:ext uri="{FF2B5EF4-FFF2-40B4-BE49-F238E27FC236}">
                <a16:creationId xmlns:a16="http://schemas.microsoft.com/office/drawing/2014/main" id="{71B606CA-680B-4A6E-B6D1-CE56CFCB0AA2}"/>
              </a:ext>
            </a:extLst>
          </p:cNvPr>
          <p:cNvSpPr txBox="1"/>
          <p:nvPr/>
        </p:nvSpPr>
        <p:spPr>
          <a:xfrm>
            <a:off x="2986665" y="5367617"/>
            <a:ext cx="8139418" cy="1200329"/>
          </a:xfrm>
          <a:prstGeom prst="rect">
            <a:avLst/>
          </a:prstGeom>
          <a:solidFill>
            <a:srgbClr val="FF5050"/>
          </a:solidFill>
          <a:ln w="38100">
            <a:solidFill>
              <a:schemeClr val="tx1"/>
            </a:solidFill>
          </a:ln>
        </p:spPr>
        <p:txBody>
          <a:bodyPr wrap="square">
            <a:spAutoFit/>
          </a:bodyPr>
          <a:lstStyle/>
          <a:p>
            <a:r>
              <a:rPr lang="en-US" dirty="0"/>
              <a:t>The corrective action plan provides direction to evaluate whether project effects are exceeding those that were predicted by the models. </a:t>
            </a:r>
            <a:r>
              <a:rPr lang="en-US" b="1" u="sng" dirty="0"/>
              <a:t>If it is determined that additional effects are indeed occurring, then the plan specifies that additional compensatory mitigation may be implemented</a:t>
            </a:r>
            <a:r>
              <a:rPr lang="en-US" dirty="0"/>
              <a:t>.</a:t>
            </a:r>
          </a:p>
        </p:txBody>
      </p:sp>
      <p:sp>
        <p:nvSpPr>
          <p:cNvPr id="6" name="Arrow: Bent-Up 5">
            <a:extLst>
              <a:ext uri="{FF2B5EF4-FFF2-40B4-BE49-F238E27FC236}">
                <a16:creationId xmlns:a16="http://schemas.microsoft.com/office/drawing/2014/main" id="{B1F10CE6-CAD5-4D13-A3AE-17CE335929A8}"/>
              </a:ext>
            </a:extLst>
          </p:cNvPr>
          <p:cNvSpPr/>
          <p:nvPr/>
        </p:nvSpPr>
        <p:spPr>
          <a:xfrm rot="5400000">
            <a:off x="759633" y="4106344"/>
            <a:ext cx="1433658" cy="2701255"/>
          </a:xfrm>
          <a:prstGeom prst="bentUpArrow">
            <a:avLst>
              <a:gd name="adj1" fmla="val 25000"/>
              <a:gd name="adj2" fmla="val 25715"/>
              <a:gd name="adj3" fmla="val 25000"/>
            </a:avLst>
          </a:prstGeom>
          <a:solidFill>
            <a:schemeClr val="accent1">
              <a:lumMod val="20000"/>
              <a:lumOff val="80000"/>
            </a:schemeClr>
          </a:solidFill>
          <a:ln>
            <a:solidFill>
              <a:srgbClr val="FF0000"/>
            </a:solid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213648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7D39F9-7EC9-4CD6-825B-5696DB75F58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52251"/>
            <a:ext cx="12192000" cy="6902411"/>
          </a:xfrm>
          <a:prstGeom prst="rect">
            <a:avLst/>
          </a:prstGeom>
        </p:spPr>
      </p:pic>
      <p:pic>
        <p:nvPicPr>
          <p:cNvPr id="10" name="Picture 9">
            <a:extLst>
              <a:ext uri="{FF2B5EF4-FFF2-40B4-BE49-F238E27FC236}">
                <a16:creationId xmlns:a16="http://schemas.microsoft.com/office/drawing/2014/main" id="{C7AB2B52-0A6F-427C-B9D6-C019930E9984}"/>
              </a:ext>
            </a:extLst>
          </p:cNvPr>
          <p:cNvPicPr>
            <a:picLocks noChangeAspect="1"/>
          </p:cNvPicPr>
          <p:nvPr/>
        </p:nvPicPr>
        <p:blipFill>
          <a:blip r:embed="rId3" cstate="email">
            <a:alphaModFix amt="35000"/>
            <a:extLst>
              <a:ext uri="{28A0092B-C50C-407E-A947-70E740481C1C}">
                <a14:useLocalDpi xmlns:a14="http://schemas.microsoft.com/office/drawing/2010/main"/>
              </a:ext>
            </a:extLst>
          </a:blip>
          <a:stretch>
            <a:fillRect/>
          </a:stretch>
        </p:blipFill>
        <p:spPr>
          <a:xfrm>
            <a:off x="-1" y="-44411"/>
            <a:ext cx="12192000" cy="6902411"/>
          </a:xfrm>
          <a:prstGeom prst="rect">
            <a:avLst/>
          </a:prstGeom>
        </p:spPr>
      </p:pic>
      <p:sp>
        <p:nvSpPr>
          <p:cNvPr id="7" name="object 5">
            <a:extLst>
              <a:ext uri="{FF2B5EF4-FFF2-40B4-BE49-F238E27FC236}">
                <a16:creationId xmlns:a16="http://schemas.microsoft.com/office/drawing/2014/main" id="{DDD5C284-2045-4C20-90D0-21BE595FFCFB}"/>
              </a:ext>
            </a:extLst>
          </p:cNvPr>
          <p:cNvSpPr txBox="1">
            <a:spLocks/>
          </p:cNvSpPr>
          <p:nvPr/>
        </p:nvSpPr>
        <p:spPr>
          <a:xfrm>
            <a:off x="323561" y="98373"/>
            <a:ext cx="10295060" cy="689932"/>
          </a:xfrm>
          <a:prstGeom prst="rect">
            <a:avLst/>
          </a:prstGeom>
        </p:spPr>
        <p:txBody>
          <a:bodyPr vert="horz" wrap="square" lIns="0" tIns="12700" rIns="0" bIns="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2700">
              <a:spcBef>
                <a:spcPts val="100"/>
              </a:spcBef>
            </a:pPr>
            <a:r>
              <a:rPr lang="en-US" b="1" spc="-5" dirty="0">
                <a:solidFill>
                  <a:srgbClr val="0070C0"/>
                </a:solidFill>
                <a:latin typeface="Century Gothic"/>
                <a:cs typeface="Century Gothic"/>
              </a:rPr>
              <a:t>ENVIRONMENTAL MONITORING</a:t>
            </a:r>
            <a:endParaRPr lang="en-US" b="1" dirty="0">
              <a:solidFill>
                <a:srgbClr val="0070C0"/>
              </a:solidFill>
              <a:latin typeface="Century Gothic"/>
              <a:cs typeface="Century Gothic"/>
            </a:endParaRPr>
          </a:p>
        </p:txBody>
      </p:sp>
      <p:pic>
        <p:nvPicPr>
          <p:cNvPr id="22" name="Picture 21">
            <a:extLst>
              <a:ext uri="{FF2B5EF4-FFF2-40B4-BE49-F238E27FC236}">
                <a16:creationId xmlns:a16="http://schemas.microsoft.com/office/drawing/2014/main" id="{14987B7E-D656-4A1B-ABB4-D9B5588A9117}"/>
              </a:ext>
            </a:extLst>
          </p:cNvPr>
          <p:cNvPicPr>
            <a:picLocks noChangeAspect="1"/>
          </p:cNvPicPr>
          <p:nvPr/>
        </p:nvPicPr>
        <p:blipFill rotWithShape="1">
          <a:blip r:embed="rId4" cstate="email">
            <a:lum contrast="20000"/>
            <a:alphaModFix/>
            <a:extLst>
              <a:ext uri="{28A0092B-C50C-407E-A947-70E740481C1C}">
                <a14:useLocalDpi xmlns:a14="http://schemas.microsoft.com/office/drawing/2010/main"/>
              </a:ext>
            </a:extLst>
          </a:blip>
          <a:srcRect l="963" t="5971" r="642" b="2225"/>
          <a:stretch/>
        </p:blipFill>
        <p:spPr>
          <a:xfrm>
            <a:off x="67112" y="1215650"/>
            <a:ext cx="12054980" cy="5634509"/>
          </a:xfrm>
          <a:prstGeom prst="rect">
            <a:avLst/>
          </a:prstGeom>
          <a:ln w="28575">
            <a:solidFill>
              <a:schemeClr val="tx1"/>
            </a:solidFill>
          </a:ln>
        </p:spPr>
      </p:pic>
      <p:pic>
        <p:nvPicPr>
          <p:cNvPr id="24" name="Picture 23">
            <a:extLst>
              <a:ext uri="{FF2B5EF4-FFF2-40B4-BE49-F238E27FC236}">
                <a16:creationId xmlns:a16="http://schemas.microsoft.com/office/drawing/2014/main" id="{09AC3819-473B-48D5-BA89-851394C353B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 y="-60091"/>
            <a:ext cx="1071787" cy="1267901"/>
          </a:xfrm>
          <a:prstGeom prst="ellipse">
            <a:avLst/>
          </a:prstGeom>
        </p:spPr>
      </p:pic>
      <p:pic>
        <p:nvPicPr>
          <p:cNvPr id="26" name="Picture 25">
            <a:extLst>
              <a:ext uri="{FF2B5EF4-FFF2-40B4-BE49-F238E27FC236}">
                <a16:creationId xmlns:a16="http://schemas.microsoft.com/office/drawing/2014/main" id="{31120C5A-D1ED-446A-93D0-D2DFE2FDAE3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992345" y="145505"/>
            <a:ext cx="2199654" cy="647399"/>
          </a:xfrm>
          <a:prstGeom prst="rect">
            <a:avLst/>
          </a:prstGeom>
        </p:spPr>
      </p:pic>
      <p:sp>
        <p:nvSpPr>
          <p:cNvPr id="8" name="Rectangle 7">
            <a:extLst>
              <a:ext uri="{FF2B5EF4-FFF2-40B4-BE49-F238E27FC236}">
                <a16:creationId xmlns:a16="http://schemas.microsoft.com/office/drawing/2014/main" id="{C1A5F5A0-4679-4C97-BEDB-D10BFA4B197C}"/>
              </a:ext>
            </a:extLst>
          </p:cNvPr>
          <p:cNvSpPr/>
          <p:nvPr/>
        </p:nvSpPr>
        <p:spPr>
          <a:xfrm>
            <a:off x="1150122" y="751381"/>
            <a:ext cx="8581108" cy="112685"/>
          </a:xfrm>
          <a:prstGeom prst="rect">
            <a:avLst/>
          </a:prstGeom>
          <a:solidFill>
            <a:schemeClr val="tx2">
              <a:lumMod val="60000"/>
              <a:lumOff val="4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054785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7D39F9-7EC9-4CD6-825B-5696DB75F58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52251"/>
            <a:ext cx="12192000" cy="6902411"/>
          </a:xfrm>
          <a:prstGeom prst="rect">
            <a:avLst/>
          </a:prstGeom>
        </p:spPr>
      </p:pic>
      <p:pic>
        <p:nvPicPr>
          <p:cNvPr id="10" name="Picture 9">
            <a:extLst>
              <a:ext uri="{FF2B5EF4-FFF2-40B4-BE49-F238E27FC236}">
                <a16:creationId xmlns:a16="http://schemas.microsoft.com/office/drawing/2014/main" id="{C7AB2B52-0A6F-427C-B9D6-C019930E9984}"/>
              </a:ext>
            </a:extLst>
          </p:cNvPr>
          <p:cNvPicPr>
            <a:picLocks noChangeAspect="1"/>
          </p:cNvPicPr>
          <p:nvPr/>
        </p:nvPicPr>
        <p:blipFill>
          <a:blip r:embed="rId3" cstate="email">
            <a:alphaModFix amt="35000"/>
            <a:extLst>
              <a:ext uri="{28A0092B-C50C-407E-A947-70E740481C1C}">
                <a14:useLocalDpi xmlns:a14="http://schemas.microsoft.com/office/drawing/2010/main"/>
              </a:ext>
            </a:extLst>
          </a:blip>
          <a:stretch>
            <a:fillRect/>
          </a:stretch>
        </p:blipFill>
        <p:spPr>
          <a:xfrm>
            <a:off x="-1" y="-44411"/>
            <a:ext cx="12192000" cy="6902411"/>
          </a:xfrm>
          <a:prstGeom prst="rect">
            <a:avLst/>
          </a:prstGeom>
        </p:spPr>
      </p:pic>
      <p:sp>
        <p:nvSpPr>
          <p:cNvPr id="7" name="object 5">
            <a:extLst>
              <a:ext uri="{FF2B5EF4-FFF2-40B4-BE49-F238E27FC236}">
                <a16:creationId xmlns:a16="http://schemas.microsoft.com/office/drawing/2014/main" id="{DDD5C284-2045-4C20-90D0-21BE595FFCFB}"/>
              </a:ext>
            </a:extLst>
          </p:cNvPr>
          <p:cNvSpPr txBox="1">
            <a:spLocks/>
          </p:cNvSpPr>
          <p:nvPr/>
        </p:nvSpPr>
        <p:spPr>
          <a:xfrm>
            <a:off x="-1" y="-121646"/>
            <a:ext cx="10047511" cy="751488"/>
          </a:xfrm>
          <a:prstGeom prst="rect">
            <a:avLst/>
          </a:prstGeom>
        </p:spPr>
        <p:txBody>
          <a:bodyPr vert="horz" wrap="square" lIns="0" tIns="12700" rIns="0" bIns="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2700">
              <a:spcBef>
                <a:spcPts val="100"/>
              </a:spcBef>
            </a:pPr>
            <a:r>
              <a:rPr lang="en-US" sz="4800" b="1" spc="-5" dirty="0">
                <a:solidFill>
                  <a:srgbClr val="0070C0"/>
                </a:solidFill>
                <a:latin typeface="Century Gothic"/>
                <a:cs typeface="Century Gothic"/>
              </a:rPr>
              <a:t>SALINITY MONITORING</a:t>
            </a:r>
            <a:endParaRPr lang="en-US" sz="4800" b="1" dirty="0">
              <a:solidFill>
                <a:srgbClr val="0070C0"/>
              </a:solidFill>
              <a:latin typeface="Century Gothic"/>
              <a:cs typeface="Century Gothic"/>
            </a:endParaRPr>
          </a:p>
        </p:txBody>
      </p:sp>
      <p:pic>
        <p:nvPicPr>
          <p:cNvPr id="14" name="Picture 13">
            <a:extLst>
              <a:ext uri="{FF2B5EF4-FFF2-40B4-BE49-F238E27FC236}">
                <a16:creationId xmlns:a16="http://schemas.microsoft.com/office/drawing/2014/main" id="{28F86243-2144-4D2A-BE30-2485386DC969}"/>
              </a:ext>
            </a:extLst>
          </p:cNvPr>
          <p:cNvPicPr>
            <a:picLocks noChangeAspect="1"/>
          </p:cNvPicPr>
          <p:nvPr/>
        </p:nvPicPr>
        <p:blipFill rotWithShape="1">
          <a:blip r:embed="rId4" cstate="email">
            <a:lum bright="-20000" contrast="40000"/>
            <a:extLst>
              <a:ext uri="{28A0092B-C50C-407E-A947-70E740481C1C}">
                <a14:useLocalDpi xmlns:a14="http://schemas.microsoft.com/office/drawing/2010/main"/>
              </a:ext>
            </a:extLst>
          </a:blip>
          <a:srcRect l="16812" t="5536" r="45858"/>
          <a:stretch/>
        </p:blipFill>
        <p:spPr>
          <a:xfrm>
            <a:off x="-1" y="666449"/>
            <a:ext cx="4794947" cy="6183710"/>
          </a:xfrm>
          <a:prstGeom prst="rect">
            <a:avLst/>
          </a:prstGeom>
          <a:ln w="12700">
            <a:solidFill>
              <a:schemeClr val="tx1"/>
            </a:solidFill>
          </a:ln>
        </p:spPr>
      </p:pic>
      <p:pic>
        <p:nvPicPr>
          <p:cNvPr id="16" name="Picture 15">
            <a:extLst>
              <a:ext uri="{FF2B5EF4-FFF2-40B4-BE49-F238E27FC236}">
                <a16:creationId xmlns:a16="http://schemas.microsoft.com/office/drawing/2014/main" id="{96F59993-E1F4-4E3A-A918-73F6F73550ED}"/>
              </a:ext>
            </a:extLst>
          </p:cNvPr>
          <p:cNvPicPr>
            <a:picLocks noChangeAspect="1"/>
          </p:cNvPicPr>
          <p:nvPr/>
        </p:nvPicPr>
        <p:blipFill rotWithShape="1">
          <a:blip r:embed="rId5" cstate="email">
            <a:lum bright="-20000" contrast="40000"/>
            <a:extLst>
              <a:ext uri="{28A0092B-C50C-407E-A947-70E740481C1C}">
                <a14:useLocalDpi xmlns:a14="http://schemas.microsoft.com/office/drawing/2010/main"/>
              </a:ext>
            </a:extLst>
          </a:blip>
          <a:srcRect l="16748" r="27814" b="15924"/>
          <a:stretch/>
        </p:blipFill>
        <p:spPr>
          <a:xfrm>
            <a:off x="4899981" y="666450"/>
            <a:ext cx="4613946" cy="6183710"/>
          </a:xfrm>
          <a:prstGeom prst="rect">
            <a:avLst/>
          </a:prstGeom>
          <a:ln w="12700">
            <a:solidFill>
              <a:schemeClr val="tx1"/>
            </a:solidFill>
          </a:ln>
        </p:spPr>
      </p:pic>
      <p:pic>
        <p:nvPicPr>
          <p:cNvPr id="18" name="Picture 17">
            <a:extLst>
              <a:ext uri="{FF2B5EF4-FFF2-40B4-BE49-F238E27FC236}">
                <a16:creationId xmlns:a16="http://schemas.microsoft.com/office/drawing/2014/main" id="{35F95384-D823-414B-81A2-58DA1D4A6985}"/>
              </a:ext>
            </a:extLst>
          </p:cNvPr>
          <p:cNvPicPr>
            <a:picLocks noChangeAspect="1"/>
          </p:cNvPicPr>
          <p:nvPr/>
        </p:nvPicPr>
        <p:blipFill>
          <a:blip r:embed="rId6"/>
          <a:stretch>
            <a:fillRect/>
          </a:stretch>
        </p:blipFill>
        <p:spPr>
          <a:xfrm>
            <a:off x="9513927" y="5457721"/>
            <a:ext cx="2678073" cy="1392438"/>
          </a:xfrm>
          <a:prstGeom prst="rect">
            <a:avLst/>
          </a:prstGeom>
          <a:ln w="12700">
            <a:solidFill>
              <a:schemeClr val="tx1"/>
            </a:solidFill>
          </a:ln>
        </p:spPr>
      </p:pic>
      <p:pic>
        <p:nvPicPr>
          <p:cNvPr id="19" name="Picture 18">
            <a:extLst>
              <a:ext uri="{FF2B5EF4-FFF2-40B4-BE49-F238E27FC236}">
                <a16:creationId xmlns:a16="http://schemas.microsoft.com/office/drawing/2014/main" id="{127FD25E-E6C7-480C-A6AF-D682B3D7DE7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613784" y="38071"/>
            <a:ext cx="2473180" cy="751488"/>
          </a:xfrm>
          <a:prstGeom prst="rect">
            <a:avLst/>
          </a:prstGeom>
        </p:spPr>
      </p:pic>
      <p:sp>
        <p:nvSpPr>
          <p:cNvPr id="20" name="Thought Bubble: Cloud 19">
            <a:extLst>
              <a:ext uri="{FF2B5EF4-FFF2-40B4-BE49-F238E27FC236}">
                <a16:creationId xmlns:a16="http://schemas.microsoft.com/office/drawing/2014/main" id="{355E4C9E-B441-4946-BF5C-E077C4420659}"/>
              </a:ext>
            </a:extLst>
          </p:cNvPr>
          <p:cNvSpPr/>
          <p:nvPr/>
        </p:nvSpPr>
        <p:spPr>
          <a:xfrm>
            <a:off x="10015632" y="1223426"/>
            <a:ext cx="2071331" cy="1702965"/>
          </a:xfrm>
          <a:prstGeom prst="cloudCallout">
            <a:avLst>
              <a:gd name="adj1" fmla="val -113984"/>
              <a:gd name="adj2" fmla="val -9562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Data collected at 15-minute intervals</a:t>
            </a:r>
          </a:p>
        </p:txBody>
      </p:sp>
      <p:pic>
        <p:nvPicPr>
          <p:cNvPr id="21" name="Picture 20">
            <a:extLst>
              <a:ext uri="{FF2B5EF4-FFF2-40B4-BE49-F238E27FC236}">
                <a16:creationId xmlns:a16="http://schemas.microsoft.com/office/drawing/2014/main" id="{896C526E-91B1-45A4-B980-EFE6F167832D}"/>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694928" y="3086108"/>
            <a:ext cx="2392035" cy="2307555"/>
          </a:xfrm>
          <a:prstGeom prst="rect">
            <a:avLst/>
          </a:prstGeom>
          <a:ln>
            <a:solidFill>
              <a:schemeClr val="tx1"/>
            </a:solidFill>
          </a:ln>
        </p:spPr>
      </p:pic>
      <p:sp>
        <p:nvSpPr>
          <p:cNvPr id="11" name="Rectangle 10">
            <a:extLst>
              <a:ext uri="{FF2B5EF4-FFF2-40B4-BE49-F238E27FC236}">
                <a16:creationId xmlns:a16="http://schemas.microsoft.com/office/drawing/2014/main" id="{C4E59435-15F6-4495-8170-1AE3BE0C50D3}"/>
              </a:ext>
            </a:extLst>
          </p:cNvPr>
          <p:cNvSpPr/>
          <p:nvPr/>
        </p:nvSpPr>
        <p:spPr>
          <a:xfrm>
            <a:off x="981511" y="536894"/>
            <a:ext cx="7713263" cy="63871"/>
          </a:xfrm>
          <a:prstGeom prst="rect">
            <a:avLst/>
          </a:prstGeom>
          <a:solidFill>
            <a:schemeClr val="tx2">
              <a:lumMod val="60000"/>
              <a:lumOff val="4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2572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7D39F9-7EC9-4CD6-825B-5696DB75F58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0"/>
            <a:ext cx="12192000" cy="6902411"/>
          </a:xfrm>
          <a:prstGeom prst="rect">
            <a:avLst/>
          </a:prstGeom>
        </p:spPr>
      </p:pic>
      <p:sp>
        <p:nvSpPr>
          <p:cNvPr id="7" name="object 5">
            <a:extLst>
              <a:ext uri="{FF2B5EF4-FFF2-40B4-BE49-F238E27FC236}">
                <a16:creationId xmlns:a16="http://schemas.microsoft.com/office/drawing/2014/main" id="{DDD5C284-2045-4C20-90D0-21BE595FFCFB}"/>
              </a:ext>
            </a:extLst>
          </p:cNvPr>
          <p:cNvSpPr txBox="1">
            <a:spLocks/>
          </p:cNvSpPr>
          <p:nvPr/>
        </p:nvSpPr>
        <p:spPr>
          <a:xfrm>
            <a:off x="0" y="-30777"/>
            <a:ext cx="12191999" cy="751488"/>
          </a:xfrm>
          <a:prstGeom prst="rect">
            <a:avLst/>
          </a:prstGeom>
        </p:spPr>
        <p:txBody>
          <a:bodyPr vert="horz" wrap="square" lIns="0" tIns="12700" rIns="0" bIns="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2700">
              <a:spcBef>
                <a:spcPts val="100"/>
              </a:spcBef>
            </a:pPr>
            <a:r>
              <a:rPr lang="en-US" sz="4800" b="1" spc="-5" dirty="0">
                <a:latin typeface="Century Gothic"/>
                <a:cs typeface="Century Gothic"/>
              </a:rPr>
              <a:t>CONSTRUCTION OVERVIEW</a:t>
            </a:r>
            <a:endParaRPr lang="en-US" sz="4800" b="1" dirty="0">
              <a:latin typeface="Century Gothic"/>
              <a:cs typeface="Century Gothic"/>
            </a:endParaRPr>
          </a:p>
        </p:txBody>
      </p:sp>
      <p:sp>
        <p:nvSpPr>
          <p:cNvPr id="55" name="Rectangle 54">
            <a:extLst>
              <a:ext uri="{FF2B5EF4-FFF2-40B4-BE49-F238E27FC236}">
                <a16:creationId xmlns:a16="http://schemas.microsoft.com/office/drawing/2014/main" id="{91CBC7A9-4240-4515-9899-AE01DCD4CA4D}"/>
              </a:ext>
            </a:extLst>
          </p:cNvPr>
          <p:cNvSpPr/>
          <p:nvPr/>
        </p:nvSpPr>
        <p:spPr>
          <a:xfrm>
            <a:off x="1519237" y="694960"/>
            <a:ext cx="9153525" cy="90887"/>
          </a:xfrm>
          <a:prstGeom prst="rect">
            <a:avLst/>
          </a:prstGeom>
          <a:solidFill>
            <a:schemeClr val="tx2">
              <a:lumMod val="60000"/>
              <a:lumOff val="4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541C8C85-3C68-4CEC-B76A-C60BCCD57832}"/>
              </a:ext>
            </a:extLst>
          </p:cNvPr>
          <p:cNvPicPr>
            <a:picLocks noChangeAspect="1"/>
          </p:cNvPicPr>
          <p:nvPr/>
        </p:nvPicPr>
        <p:blipFill rotWithShape="1">
          <a:blip r:embed="rId3" cstate="email">
            <a:lum contrast="20000"/>
            <a:extLst>
              <a:ext uri="{28A0092B-C50C-407E-A947-70E740481C1C}">
                <a14:useLocalDpi xmlns:a14="http://schemas.microsoft.com/office/drawing/2010/main"/>
              </a:ext>
            </a:extLst>
          </a:blip>
          <a:srcRect b="1067"/>
          <a:stretch/>
        </p:blipFill>
        <p:spPr>
          <a:xfrm>
            <a:off x="67112" y="1551963"/>
            <a:ext cx="12054979" cy="5344695"/>
          </a:xfrm>
          <a:prstGeom prst="rect">
            <a:avLst/>
          </a:prstGeom>
        </p:spPr>
      </p:pic>
      <p:pic>
        <p:nvPicPr>
          <p:cNvPr id="9" name="Picture 8">
            <a:extLst>
              <a:ext uri="{FF2B5EF4-FFF2-40B4-BE49-F238E27FC236}">
                <a16:creationId xmlns:a16="http://schemas.microsoft.com/office/drawing/2014/main" id="{0BECFC38-18D2-466B-91C2-33682E824767}"/>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tretch>
            <a:fillRect/>
          </a:stretch>
        </p:blipFill>
        <p:spPr>
          <a:xfrm>
            <a:off x="10029045" y="902493"/>
            <a:ext cx="643717" cy="643717"/>
          </a:xfrm>
          <a:prstGeom prst="rect">
            <a:avLst/>
          </a:prstGeom>
        </p:spPr>
      </p:pic>
      <p:pic>
        <p:nvPicPr>
          <p:cNvPr id="10" name="Picture 9">
            <a:extLst>
              <a:ext uri="{FF2B5EF4-FFF2-40B4-BE49-F238E27FC236}">
                <a16:creationId xmlns:a16="http://schemas.microsoft.com/office/drawing/2014/main" id="{E85EEF86-24F5-40A5-BCBF-4085C07B9D9D}"/>
              </a:ext>
            </a:extLst>
          </p:cNvPr>
          <p:cNvPicPr>
            <a:picLocks noChangeAspect="1"/>
          </p:cNvPicPr>
          <p:nvPr/>
        </p:nvPicPr>
        <p:blipFill rotWithShape="1">
          <a:blip r:embed="rId6" cstate="email">
            <a:alphaModFix/>
            <a:extLst>
              <a:ext uri="{28A0092B-C50C-407E-A947-70E740481C1C}">
                <a14:useLocalDpi xmlns:a14="http://schemas.microsoft.com/office/drawing/2010/main"/>
              </a:ext>
            </a:extLst>
          </a:blip>
          <a:srcRect/>
          <a:stretch/>
        </p:blipFill>
        <p:spPr>
          <a:xfrm>
            <a:off x="4513276" y="991643"/>
            <a:ext cx="2360103" cy="554567"/>
          </a:xfrm>
          <a:prstGeom prst="rect">
            <a:avLst/>
          </a:prstGeom>
        </p:spPr>
      </p:pic>
      <p:pic>
        <p:nvPicPr>
          <p:cNvPr id="11" name="Picture 10">
            <a:extLst>
              <a:ext uri="{FF2B5EF4-FFF2-40B4-BE49-F238E27FC236}">
                <a16:creationId xmlns:a16="http://schemas.microsoft.com/office/drawing/2014/main" id="{D65A42E4-DA2A-41F8-A534-FD740FFE3553}"/>
              </a:ext>
            </a:extLst>
          </p:cNvPr>
          <p:cNvPicPr>
            <a:picLocks noChangeAspect="1"/>
          </p:cNvPicPr>
          <p:nvPr/>
        </p:nvPicPr>
        <p:blipFill>
          <a:blip r:embed="rId7" cstate="email">
            <a:alphaModFix/>
            <a:extLst>
              <a:ext uri="{28A0092B-C50C-407E-A947-70E740481C1C}">
                <a14:useLocalDpi xmlns:a14="http://schemas.microsoft.com/office/drawing/2010/main"/>
              </a:ext>
            </a:extLst>
          </a:blip>
          <a:stretch>
            <a:fillRect/>
          </a:stretch>
        </p:blipFill>
        <p:spPr>
          <a:xfrm>
            <a:off x="406671" y="981791"/>
            <a:ext cx="2359356" cy="554784"/>
          </a:xfrm>
          <a:prstGeom prst="rect">
            <a:avLst/>
          </a:prstGeom>
        </p:spPr>
      </p:pic>
    </p:spTree>
    <p:extLst>
      <p:ext uri="{BB962C8B-B14F-4D97-AF65-F5344CB8AC3E}">
        <p14:creationId xmlns:p14="http://schemas.microsoft.com/office/powerpoint/2010/main" val="385043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7D39F9-7EC9-4CD6-825B-5696DB75F58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
            <a:ext cx="12192000" cy="6857999"/>
          </a:xfrm>
          <a:prstGeom prst="rect">
            <a:avLst/>
          </a:prstGeom>
        </p:spPr>
      </p:pic>
      <p:sp>
        <p:nvSpPr>
          <p:cNvPr id="5" name="object 5">
            <a:extLst>
              <a:ext uri="{FF2B5EF4-FFF2-40B4-BE49-F238E27FC236}">
                <a16:creationId xmlns:a16="http://schemas.microsoft.com/office/drawing/2014/main" id="{420500C9-66EF-420F-A05E-52CA6E43E506}"/>
              </a:ext>
            </a:extLst>
          </p:cNvPr>
          <p:cNvSpPr txBox="1">
            <a:spLocks/>
          </p:cNvSpPr>
          <p:nvPr/>
        </p:nvSpPr>
        <p:spPr>
          <a:xfrm>
            <a:off x="123870" y="55063"/>
            <a:ext cx="11811699" cy="628377"/>
          </a:xfrm>
          <a:prstGeom prst="rect">
            <a:avLst/>
          </a:prstGeom>
          <a:ln>
            <a:noFill/>
          </a:ln>
        </p:spPr>
        <p:txBody>
          <a:bodyPr vert="horz" wrap="square" lIns="0" tIns="12700" rIns="0" bIns="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2700">
              <a:spcBef>
                <a:spcPts val="100"/>
              </a:spcBef>
            </a:pPr>
            <a:r>
              <a:rPr lang="en-US" sz="4000" b="1" spc="-5" dirty="0">
                <a:solidFill>
                  <a:schemeClr val="accent1">
                    <a:lumMod val="50000"/>
                  </a:schemeClr>
                </a:solidFill>
                <a:latin typeface="Century Gothic"/>
                <a:cs typeface="Century Gothic"/>
              </a:rPr>
              <a:t>WHY IS THE CORPS INVOLVED IN NAVIGATION?</a:t>
            </a:r>
            <a:endParaRPr lang="en-US" sz="4000" b="1" dirty="0">
              <a:solidFill>
                <a:schemeClr val="accent1">
                  <a:lumMod val="50000"/>
                </a:schemeClr>
              </a:solidFill>
              <a:latin typeface="Century Gothic"/>
              <a:cs typeface="Century Gothic"/>
            </a:endParaRPr>
          </a:p>
        </p:txBody>
      </p:sp>
      <p:sp>
        <p:nvSpPr>
          <p:cNvPr id="3" name="TextBox 2">
            <a:extLst>
              <a:ext uri="{FF2B5EF4-FFF2-40B4-BE49-F238E27FC236}">
                <a16:creationId xmlns:a16="http://schemas.microsoft.com/office/drawing/2014/main" id="{A5A8A028-4BAA-4759-ADAD-1E8123184AF2}"/>
              </a:ext>
            </a:extLst>
          </p:cNvPr>
          <p:cNvSpPr txBox="1"/>
          <p:nvPr/>
        </p:nvSpPr>
        <p:spPr>
          <a:xfrm>
            <a:off x="123870" y="867268"/>
            <a:ext cx="8701350" cy="5909310"/>
          </a:xfrm>
          <a:prstGeom prst="rect">
            <a:avLst/>
          </a:prstGeom>
          <a:solidFill>
            <a:schemeClr val="tx2">
              <a:lumMod val="20000"/>
              <a:lumOff val="80000"/>
            </a:schemeClr>
          </a:solidFill>
          <a:ln w="28575">
            <a:solidFill>
              <a:schemeClr val="accent1">
                <a:lumMod val="50000"/>
              </a:schemeClr>
            </a:solidFill>
          </a:ln>
        </p:spPr>
        <p:txBody>
          <a:bodyPr wrap="square" rtlCol="0">
            <a:spAutoFit/>
          </a:bodyPr>
          <a:lstStyle/>
          <a:p>
            <a:r>
              <a:rPr lang="en-US" b="1" u="sng" dirty="0">
                <a:solidFill>
                  <a:schemeClr val="accent1">
                    <a:lumMod val="50000"/>
                  </a:schemeClr>
                </a:solidFill>
                <a:latin typeface="Century Gothic" panose="020B0502020202020204" pitchFamily="34" charset="0"/>
              </a:rPr>
              <a:t>The Commerce Clause of the United States Constitution </a:t>
            </a:r>
            <a:r>
              <a:rPr lang="en-US" b="1" dirty="0">
                <a:solidFill>
                  <a:schemeClr val="accent1">
                    <a:lumMod val="50000"/>
                  </a:schemeClr>
                </a:solidFill>
                <a:latin typeface="Century Gothic" panose="020B0502020202020204" pitchFamily="34" charset="0"/>
              </a:rPr>
              <a:t>states: </a:t>
            </a:r>
            <a:r>
              <a:rPr lang="en-US" dirty="0">
                <a:latin typeface="Century Gothic" panose="020B0502020202020204" pitchFamily="34" charset="0"/>
              </a:rPr>
              <a:t>“The Congress shall have power…to regulate commerce with foreign nations, and among the several states, and with the Indian Tribes.</a:t>
            </a:r>
          </a:p>
          <a:p>
            <a:endParaRPr lang="en-US" sz="1600" dirty="0">
              <a:latin typeface="Century Gothic" panose="020B0502020202020204" pitchFamily="34" charset="0"/>
            </a:endParaRPr>
          </a:p>
          <a:p>
            <a:r>
              <a:rPr lang="en-US" b="1" dirty="0">
                <a:solidFill>
                  <a:srgbClr val="C00000"/>
                </a:solidFill>
                <a:latin typeface="Century Gothic" panose="020B0502020202020204" pitchFamily="34" charset="0"/>
              </a:rPr>
              <a:t>1824 – The Beginning of the Corps Navigation Mission</a:t>
            </a:r>
            <a:r>
              <a:rPr lang="en-US" sz="1600" b="1" dirty="0">
                <a:solidFill>
                  <a:schemeClr val="accent1">
                    <a:lumMod val="50000"/>
                  </a:schemeClr>
                </a:solidFill>
                <a:latin typeface="Century Gothic" panose="020B0502020202020204" pitchFamily="34" charset="0"/>
              </a:rPr>
              <a:t>:</a:t>
            </a:r>
          </a:p>
          <a:p>
            <a:pPr marL="800100" lvl="1" indent="-342900">
              <a:buFont typeface="Wingdings" panose="05000000000000000000" pitchFamily="2" charset="2"/>
              <a:buChar char="§"/>
            </a:pPr>
            <a:r>
              <a:rPr lang="en-US" sz="1600" b="1" i="1" dirty="0">
                <a:latin typeface="Century Gothic" panose="020B0502020202020204" pitchFamily="34" charset="0"/>
              </a:rPr>
              <a:t>Supreme Court Opinion (Gibbons v. Ogden): </a:t>
            </a:r>
            <a:r>
              <a:rPr lang="en-US" sz="1600" dirty="0">
                <a:latin typeface="Century Gothic" panose="020B0502020202020204" pitchFamily="34" charset="0"/>
              </a:rPr>
              <a:t>Concluded that regulation of navigation by steamboat operators and others for interstate commerce was a </a:t>
            </a:r>
            <a:r>
              <a:rPr lang="en-US" sz="1600" b="1" dirty="0">
                <a:latin typeface="Century Gothic" panose="020B0502020202020204" pitchFamily="34" charset="0"/>
              </a:rPr>
              <a:t>power reserved to and exercised by Congress under the Commerce Clause</a:t>
            </a:r>
            <a:r>
              <a:rPr lang="en-US" sz="1600" dirty="0">
                <a:latin typeface="Century Gothic" panose="020B0502020202020204" pitchFamily="34" charset="0"/>
              </a:rPr>
              <a:t>. </a:t>
            </a:r>
          </a:p>
          <a:p>
            <a:pPr marL="800100" lvl="1" indent="-342900">
              <a:buFont typeface="Wingdings" panose="05000000000000000000" pitchFamily="2" charset="2"/>
              <a:buChar char="§"/>
            </a:pPr>
            <a:r>
              <a:rPr lang="en-US" sz="1600" dirty="0">
                <a:latin typeface="Century Gothic" panose="020B0502020202020204" pitchFamily="34" charset="0"/>
              </a:rPr>
              <a:t>Justice Johnson argued that </a:t>
            </a:r>
            <a:r>
              <a:rPr lang="en-US" sz="1600" b="1" i="1" u="sng" dirty="0">
                <a:latin typeface="Century Gothic" panose="020B0502020202020204" pitchFamily="34" charset="0"/>
              </a:rPr>
              <a:t>“the national government had exclusive power over interstate commerce, negating state laws interfering with the exercise of that power”</a:t>
            </a:r>
            <a:r>
              <a:rPr lang="en-US" sz="1600" dirty="0">
                <a:latin typeface="Century Gothic" panose="020B0502020202020204" pitchFamily="34" charset="0"/>
              </a:rPr>
              <a:t>.</a:t>
            </a:r>
          </a:p>
          <a:p>
            <a:pPr marL="800100" lvl="1" indent="-342900">
              <a:buFont typeface="Wingdings" panose="05000000000000000000" pitchFamily="2" charset="2"/>
              <a:buChar char="§"/>
            </a:pPr>
            <a:r>
              <a:rPr lang="en-US" sz="1600" dirty="0">
                <a:latin typeface="Century Gothic" panose="020B0502020202020204" pitchFamily="34" charset="0"/>
              </a:rPr>
              <a:t>Congress passes </a:t>
            </a:r>
            <a:r>
              <a:rPr lang="en-US" sz="1600" b="1" dirty="0">
                <a:latin typeface="Century Gothic" panose="020B0502020202020204" pitchFamily="34" charset="0"/>
              </a:rPr>
              <a:t>General Survey Act (signed by President James Monroe): </a:t>
            </a:r>
            <a:r>
              <a:rPr lang="en-US" sz="1600" dirty="0">
                <a:latin typeface="Century Gothic" panose="020B0502020202020204" pitchFamily="34" charset="0"/>
              </a:rPr>
              <a:t>authorized president to have surveys made of routes for roads and canals of “national importance”.</a:t>
            </a:r>
          </a:p>
          <a:p>
            <a:pPr marL="800100" lvl="1" indent="-342900">
              <a:buFont typeface="Wingdings" panose="05000000000000000000" pitchFamily="2" charset="2"/>
              <a:buChar char="§"/>
            </a:pPr>
            <a:r>
              <a:rPr lang="en-US" sz="1600" dirty="0">
                <a:latin typeface="Century Gothic" panose="020B0502020202020204" pitchFamily="34" charset="0"/>
              </a:rPr>
              <a:t>Another act appropriated </a:t>
            </a:r>
            <a:r>
              <a:rPr lang="en-US" sz="1600" b="1" dirty="0">
                <a:latin typeface="Century Gothic" panose="020B0502020202020204" pitchFamily="34" charset="0"/>
              </a:rPr>
              <a:t>$75,000 to USACE for improving navigation </a:t>
            </a:r>
            <a:r>
              <a:rPr lang="en-US" sz="1600" dirty="0">
                <a:latin typeface="Century Gothic" panose="020B0502020202020204" pitchFamily="34" charset="0"/>
              </a:rPr>
              <a:t>on the Ohio and Mississippi rivers by removing sandbars, snags, and other obstacles. </a:t>
            </a:r>
          </a:p>
          <a:p>
            <a:r>
              <a:rPr lang="en-US" sz="1600" dirty="0">
                <a:latin typeface="Century Gothic" panose="020B0502020202020204" pitchFamily="34" charset="0"/>
              </a:rPr>
              <a:t> </a:t>
            </a:r>
          </a:p>
          <a:p>
            <a:r>
              <a:rPr lang="en-US" b="1" dirty="0">
                <a:solidFill>
                  <a:srgbClr val="C00000"/>
                </a:solidFill>
                <a:latin typeface="Century Gothic" panose="020B0502020202020204" pitchFamily="34" charset="0"/>
              </a:rPr>
              <a:t>2022 – The Corps Navigation Mission Today</a:t>
            </a:r>
            <a:r>
              <a:rPr lang="en-US" sz="1600" b="1" i="1" dirty="0">
                <a:solidFill>
                  <a:schemeClr val="accent1">
                    <a:lumMod val="50000"/>
                  </a:schemeClr>
                </a:solidFill>
                <a:latin typeface="Century Gothic" panose="020B0502020202020204" pitchFamily="34" charset="0"/>
              </a:rPr>
              <a:t>:</a:t>
            </a:r>
          </a:p>
          <a:p>
            <a:pPr marL="800100" lvl="1" indent="-342900">
              <a:buClr>
                <a:schemeClr val="tx1"/>
              </a:buClr>
              <a:buFont typeface="Wingdings" panose="05000000000000000000" pitchFamily="2" charset="2"/>
              <a:buChar char="§"/>
            </a:pPr>
            <a:r>
              <a:rPr lang="en-US" sz="1600" b="1" i="1" dirty="0">
                <a:latin typeface="Century Gothic" panose="020B0502020202020204" pitchFamily="34" charset="0"/>
              </a:rPr>
              <a:t>12,000 miles </a:t>
            </a:r>
            <a:r>
              <a:rPr lang="en-US" sz="1600" dirty="0">
                <a:latin typeface="Century Gothic" panose="020B0502020202020204" pitchFamily="34" charset="0"/>
              </a:rPr>
              <a:t>of commercial inland and intracoastal shallow draft navigation channels (</a:t>
            </a:r>
            <a:r>
              <a:rPr lang="en-US" sz="1600" b="1" i="1" dirty="0">
                <a:latin typeface="Century Gothic" panose="020B0502020202020204" pitchFamily="34" charset="0"/>
              </a:rPr>
              <a:t>9-14 ft.</a:t>
            </a:r>
            <a:r>
              <a:rPr lang="en-US" sz="1600" dirty="0">
                <a:latin typeface="Century Gothic" panose="020B0502020202020204" pitchFamily="34" charset="0"/>
              </a:rPr>
              <a:t>)</a:t>
            </a:r>
          </a:p>
          <a:p>
            <a:pPr marL="800100" lvl="1" indent="-342900">
              <a:buClr>
                <a:schemeClr val="tx1"/>
              </a:buClr>
              <a:buFont typeface="Wingdings" panose="05000000000000000000" pitchFamily="2" charset="2"/>
              <a:buChar char="§"/>
            </a:pPr>
            <a:r>
              <a:rPr lang="en-US" sz="1600" b="1" i="1" dirty="0">
                <a:latin typeface="Century Gothic" panose="020B0502020202020204" pitchFamily="34" charset="0"/>
              </a:rPr>
              <a:t>13,000 miles </a:t>
            </a:r>
            <a:r>
              <a:rPr lang="en-US" sz="1600" dirty="0">
                <a:latin typeface="Century Gothic" panose="020B0502020202020204" pitchFamily="34" charset="0"/>
              </a:rPr>
              <a:t>of deep draft channels (</a:t>
            </a:r>
            <a:r>
              <a:rPr lang="en-US" sz="1600" b="1" i="1" dirty="0">
                <a:latin typeface="Century Gothic" panose="020B0502020202020204" pitchFamily="34" charset="0"/>
              </a:rPr>
              <a:t>greater than 14 ft.</a:t>
            </a:r>
            <a:r>
              <a:rPr lang="en-US" sz="1600" dirty="0">
                <a:latin typeface="Century Gothic" panose="020B0502020202020204" pitchFamily="34" charset="0"/>
              </a:rPr>
              <a:t>)</a:t>
            </a:r>
          </a:p>
          <a:p>
            <a:pPr marL="800100" lvl="1" indent="-342900">
              <a:buClr>
                <a:schemeClr val="tx1"/>
              </a:buClr>
              <a:buFont typeface="Wingdings" panose="05000000000000000000" pitchFamily="2" charset="2"/>
              <a:buChar char="§"/>
            </a:pPr>
            <a:r>
              <a:rPr lang="en-US" sz="1600" b="1" i="1" dirty="0">
                <a:latin typeface="Century Gothic" panose="020B0502020202020204" pitchFamily="34" charset="0"/>
              </a:rPr>
              <a:t>190 locks </a:t>
            </a:r>
            <a:r>
              <a:rPr lang="en-US" sz="1600" dirty="0">
                <a:latin typeface="Century Gothic" panose="020B0502020202020204" pitchFamily="34" charset="0"/>
              </a:rPr>
              <a:t>on </a:t>
            </a:r>
            <a:r>
              <a:rPr lang="en-US" sz="1600" b="1" i="1" dirty="0">
                <a:latin typeface="Century Gothic" panose="020B0502020202020204" pitchFamily="34" charset="0"/>
              </a:rPr>
              <a:t>41 waterways</a:t>
            </a:r>
          </a:p>
          <a:p>
            <a:pPr marL="800100" lvl="1" indent="-342900">
              <a:buClr>
                <a:schemeClr val="tx1"/>
              </a:buClr>
              <a:buFont typeface="Wingdings" panose="05000000000000000000" pitchFamily="2" charset="2"/>
              <a:buChar char="§"/>
            </a:pPr>
            <a:r>
              <a:rPr lang="en-US" sz="1600" b="1" i="1" dirty="0">
                <a:latin typeface="Century Gothic" panose="020B0502020202020204" pitchFamily="34" charset="0"/>
              </a:rPr>
              <a:t>926 </a:t>
            </a:r>
            <a:r>
              <a:rPr lang="en-US" sz="1600" i="1" dirty="0">
                <a:latin typeface="Century Gothic" panose="020B0502020202020204" pitchFamily="34" charset="0"/>
              </a:rPr>
              <a:t>coastal, Great Lakes, and inland harbors</a:t>
            </a:r>
            <a:endParaRPr lang="en-US" sz="1600" dirty="0">
              <a:latin typeface="Century Gothic" panose="020B0502020202020204" pitchFamily="34" charset="0"/>
            </a:endParaRPr>
          </a:p>
        </p:txBody>
      </p:sp>
      <p:sp>
        <p:nvSpPr>
          <p:cNvPr id="6" name="Rectangle 5">
            <a:extLst>
              <a:ext uri="{FF2B5EF4-FFF2-40B4-BE49-F238E27FC236}">
                <a16:creationId xmlns:a16="http://schemas.microsoft.com/office/drawing/2014/main" id="{098C804E-0533-4A39-A783-681566A339E1}"/>
              </a:ext>
            </a:extLst>
          </p:cNvPr>
          <p:cNvSpPr/>
          <p:nvPr/>
        </p:nvSpPr>
        <p:spPr>
          <a:xfrm>
            <a:off x="1519237" y="694960"/>
            <a:ext cx="9153525" cy="90887"/>
          </a:xfrm>
          <a:prstGeom prst="rect">
            <a:avLst/>
          </a:prstGeom>
          <a:solidFill>
            <a:schemeClr val="tx2">
              <a:lumMod val="60000"/>
              <a:lumOff val="4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7977D76C-536C-4C54-8BD6-D117C1C10EA1}"/>
              </a:ext>
            </a:extLst>
          </p:cNvPr>
          <p:cNvPicPr>
            <a:picLocks noChangeAspect="1"/>
          </p:cNvPicPr>
          <p:nvPr/>
        </p:nvPicPr>
        <p:blipFill>
          <a:blip r:embed="rId3" cstate="email">
            <a:alphaModFix amt="50000"/>
            <a:extLst>
              <a:ext uri="{28A0092B-C50C-407E-A947-70E740481C1C}">
                <a14:useLocalDpi xmlns:a14="http://schemas.microsoft.com/office/drawing/2010/main"/>
              </a:ext>
            </a:extLst>
          </a:blip>
          <a:stretch>
            <a:fillRect/>
          </a:stretch>
        </p:blipFill>
        <p:spPr>
          <a:xfrm>
            <a:off x="8966412" y="996032"/>
            <a:ext cx="3084396" cy="2056666"/>
          </a:xfrm>
          <a:prstGeom prst="rect">
            <a:avLst/>
          </a:prstGeom>
          <a:ln>
            <a:noFill/>
          </a:ln>
          <a:effectLst>
            <a:softEdge rad="112500"/>
          </a:effectLst>
        </p:spPr>
      </p:pic>
      <p:pic>
        <p:nvPicPr>
          <p:cNvPr id="7" name="Picture 6">
            <a:extLst>
              <a:ext uri="{FF2B5EF4-FFF2-40B4-BE49-F238E27FC236}">
                <a16:creationId xmlns:a16="http://schemas.microsoft.com/office/drawing/2014/main" id="{6310DB9B-6D42-41C4-9EB5-D794E51EAB44}"/>
              </a:ext>
            </a:extLst>
          </p:cNvPr>
          <p:cNvPicPr>
            <a:picLocks noChangeAspect="1"/>
          </p:cNvPicPr>
          <p:nvPr/>
        </p:nvPicPr>
        <p:blipFill>
          <a:blip r:embed="rId4" cstate="email">
            <a:alphaModFix amt="70000"/>
            <a:extLst>
              <a:ext uri="{28A0092B-C50C-407E-A947-70E740481C1C}">
                <a14:useLocalDpi xmlns:a14="http://schemas.microsoft.com/office/drawing/2010/main"/>
              </a:ext>
            </a:extLst>
          </a:blip>
          <a:stretch>
            <a:fillRect/>
          </a:stretch>
        </p:blipFill>
        <p:spPr>
          <a:xfrm>
            <a:off x="9486988" y="3328020"/>
            <a:ext cx="2043244" cy="2396168"/>
          </a:xfrm>
          <a:prstGeom prst="rect">
            <a:avLst/>
          </a:prstGeom>
          <a:ln>
            <a:noFill/>
          </a:ln>
          <a:effectLst>
            <a:softEdge rad="112500"/>
          </a:effectLst>
        </p:spPr>
      </p:pic>
      <p:sp>
        <p:nvSpPr>
          <p:cNvPr id="8" name="TextBox 7">
            <a:extLst>
              <a:ext uri="{FF2B5EF4-FFF2-40B4-BE49-F238E27FC236}">
                <a16:creationId xmlns:a16="http://schemas.microsoft.com/office/drawing/2014/main" id="{5DF19592-3CE2-4989-85CE-8E8FC66FE96F}"/>
              </a:ext>
            </a:extLst>
          </p:cNvPr>
          <p:cNvSpPr txBox="1"/>
          <p:nvPr/>
        </p:nvSpPr>
        <p:spPr>
          <a:xfrm>
            <a:off x="9706062" y="5621991"/>
            <a:ext cx="1719744" cy="276999"/>
          </a:xfrm>
          <a:prstGeom prst="rect">
            <a:avLst/>
          </a:prstGeom>
          <a:noFill/>
        </p:spPr>
        <p:txBody>
          <a:bodyPr wrap="square" rtlCol="0">
            <a:spAutoFit/>
          </a:bodyPr>
          <a:lstStyle/>
          <a:p>
            <a:r>
              <a:rPr lang="en-US" sz="1200" dirty="0"/>
              <a:t>President James Monroe</a:t>
            </a:r>
          </a:p>
        </p:txBody>
      </p:sp>
    </p:spTree>
    <p:extLst>
      <p:ext uri="{BB962C8B-B14F-4D97-AF65-F5344CB8AC3E}">
        <p14:creationId xmlns:p14="http://schemas.microsoft.com/office/powerpoint/2010/main" val="42452678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7D39F9-7EC9-4CD6-825B-5696DB75F58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0"/>
            <a:ext cx="12192000" cy="6902411"/>
          </a:xfrm>
          <a:prstGeom prst="rect">
            <a:avLst/>
          </a:prstGeom>
        </p:spPr>
      </p:pic>
      <p:sp>
        <p:nvSpPr>
          <p:cNvPr id="7" name="object 5">
            <a:extLst>
              <a:ext uri="{FF2B5EF4-FFF2-40B4-BE49-F238E27FC236}">
                <a16:creationId xmlns:a16="http://schemas.microsoft.com/office/drawing/2014/main" id="{DDD5C284-2045-4C20-90D0-21BE595FFCFB}"/>
              </a:ext>
            </a:extLst>
          </p:cNvPr>
          <p:cNvSpPr txBox="1">
            <a:spLocks/>
          </p:cNvSpPr>
          <p:nvPr/>
        </p:nvSpPr>
        <p:spPr>
          <a:xfrm>
            <a:off x="0" y="2779"/>
            <a:ext cx="12191999" cy="751488"/>
          </a:xfrm>
          <a:prstGeom prst="rect">
            <a:avLst/>
          </a:prstGeom>
        </p:spPr>
        <p:txBody>
          <a:bodyPr vert="horz" wrap="square" lIns="0" tIns="12700" rIns="0" bIns="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2700">
              <a:spcBef>
                <a:spcPts val="100"/>
              </a:spcBef>
            </a:pPr>
            <a:r>
              <a:rPr lang="en-US" sz="4800" b="1" spc="-5" dirty="0">
                <a:latin typeface="Century Gothic"/>
                <a:cs typeface="Century Gothic"/>
              </a:rPr>
              <a:t>DREDGE MATERIAL DISPOSAL (ODMDS)</a:t>
            </a:r>
            <a:endParaRPr lang="en-US" sz="4800" b="1" dirty="0">
              <a:latin typeface="Century Gothic"/>
              <a:cs typeface="Century Gothic"/>
            </a:endParaRPr>
          </a:p>
        </p:txBody>
      </p:sp>
      <p:sp>
        <p:nvSpPr>
          <p:cNvPr id="55" name="Rectangle 54">
            <a:extLst>
              <a:ext uri="{FF2B5EF4-FFF2-40B4-BE49-F238E27FC236}">
                <a16:creationId xmlns:a16="http://schemas.microsoft.com/office/drawing/2014/main" id="{91CBC7A9-4240-4515-9899-AE01DCD4CA4D}"/>
              </a:ext>
            </a:extLst>
          </p:cNvPr>
          <p:cNvSpPr/>
          <p:nvPr/>
        </p:nvSpPr>
        <p:spPr>
          <a:xfrm>
            <a:off x="315984" y="682617"/>
            <a:ext cx="11560029" cy="59307"/>
          </a:xfrm>
          <a:prstGeom prst="rect">
            <a:avLst/>
          </a:prstGeom>
          <a:solidFill>
            <a:schemeClr val="tx2">
              <a:lumMod val="60000"/>
              <a:lumOff val="4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8A4F4CC4-65E6-4A0E-9D32-1A4D2805405D}"/>
              </a:ext>
            </a:extLst>
          </p:cNvPr>
          <p:cNvPicPr>
            <a:picLocks noChangeAspect="1"/>
          </p:cNvPicPr>
          <p:nvPr/>
        </p:nvPicPr>
        <p:blipFill rotWithShape="1">
          <a:blip r:embed="rId3" cstate="email">
            <a:lum bright="-20000" contrast="40000"/>
            <a:extLst>
              <a:ext uri="{28A0092B-C50C-407E-A947-70E740481C1C}">
                <a14:useLocalDpi xmlns:a14="http://schemas.microsoft.com/office/drawing/2010/main"/>
              </a:ext>
            </a:extLst>
          </a:blip>
          <a:srcRect l="1058" t="2464" r="5025" b="3083"/>
          <a:stretch/>
        </p:blipFill>
        <p:spPr>
          <a:xfrm>
            <a:off x="16778" y="863856"/>
            <a:ext cx="8967831" cy="6016349"/>
          </a:xfrm>
          <a:prstGeom prst="rect">
            <a:avLst/>
          </a:prstGeom>
          <a:ln w="28575">
            <a:solidFill>
              <a:schemeClr val="tx1"/>
            </a:solidFill>
          </a:ln>
        </p:spPr>
      </p:pic>
      <p:pic>
        <p:nvPicPr>
          <p:cNvPr id="12" name="Picture 11">
            <a:extLst>
              <a:ext uri="{FF2B5EF4-FFF2-40B4-BE49-F238E27FC236}">
                <a16:creationId xmlns:a16="http://schemas.microsoft.com/office/drawing/2014/main" id="{8AFE35BA-544C-4428-94B1-89E5AE44331B}"/>
              </a:ext>
            </a:extLst>
          </p:cNvPr>
          <p:cNvPicPr>
            <a:picLocks noChangeAspect="1"/>
          </p:cNvPicPr>
          <p:nvPr/>
        </p:nvPicPr>
        <p:blipFill rotWithShape="1">
          <a:blip r:embed="rId4" cstate="email">
            <a:lum bright="-20000" contrast="40000"/>
            <a:extLst>
              <a:ext uri="{28A0092B-C50C-407E-A947-70E740481C1C}">
                <a14:useLocalDpi xmlns:a14="http://schemas.microsoft.com/office/drawing/2010/main"/>
              </a:ext>
            </a:extLst>
          </a:blip>
          <a:srcRect l="16779" t="8794" r="15977" b="7607"/>
          <a:stretch/>
        </p:blipFill>
        <p:spPr>
          <a:xfrm>
            <a:off x="9605394" y="863856"/>
            <a:ext cx="2527881" cy="6019311"/>
          </a:xfrm>
          <a:prstGeom prst="rect">
            <a:avLst/>
          </a:prstGeom>
          <a:ln w="28575">
            <a:solidFill>
              <a:schemeClr val="tx1"/>
            </a:solidFill>
          </a:ln>
        </p:spPr>
      </p:pic>
      <p:sp>
        <p:nvSpPr>
          <p:cNvPr id="13" name="Arrow: Bent 12">
            <a:extLst>
              <a:ext uri="{FF2B5EF4-FFF2-40B4-BE49-F238E27FC236}">
                <a16:creationId xmlns:a16="http://schemas.microsoft.com/office/drawing/2014/main" id="{0EAFEBA8-EC9D-444F-891F-CBF85818EDCC}"/>
              </a:ext>
            </a:extLst>
          </p:cNvPr>
          <p:cNvSpPr/>
          <p:nvPr/>
        </p:nvSpPr>
        <p:spPr>
          <a:xfrm>
            <a:off x="8023276" y="3183085"/>
            <a:ext cx="1736521" cy="1031846"/>
          </a:xfrm>
          <a:prstGeom prst="ben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solidFill>
                <a:schemeClr val="tx1"/>
              </a:solidFill>
            </a:endParaRPr>
          </a:p>
        </p:txBody>
      </p:sp>
      <p:sp>
        <p:nvSpPr>
          <p:cNvPr id="14" name="Freeform: Shape 13">
            <a:extLst>
              <a:ext uri="{FF2B5EF4-FFF2-40B4-BE49-F238E27FC236}">
                <a16:creationId xmlns:a16="http://schemas.microsoft.com/office/drawing/2014/main" id="{D359E46A-4CBC-4027-8873-A1C7D92718E4}"/>
              </a:ext>
            </a:extLst>
          </p:cNvPr>
          <p:cNvSpPr/>
          <p:nvPr/>
        </p:nvSpPr>
        <p:spPr>
          <a:xfrm>
            <a:off x="1015068" y="3036815"/>
            <a:ext cx="4899171" cy="729842"/>
          </a:xfrm>
          <a:custGeom>
            <a:avLst/>
            <a:gdLst>
              <a:gd name="connsiteX0" fmla="*/ 4899171 w 4899171"/>
              <a:gd name="connsiteY0" fmla="*/ 176168 h 729842"/>
              <a:gd name="connsiteX1" fmla="*/ 4253218 w 4899171"/>
              <a:gd name="connsiteY1" fmla="*/ 83890 h 729842"/>
              <a:gd name="connsiteX2" fmla="*/ 3984771 w 4899171"/>
              <a:gd name="connsiteY2" fmla="*/ 151002 h 729842"/>
              <a:gd name="connsiteX3" fmla="*/ 3808602 w 4899171"/>
              <a:gd name="connsiteY3" fmla="*/ 352337 h 729842"/>
              <a:gd name="connsiteX4" fmla="*/ 3615655 w 4899171"/>
              <a:gd name="connsiteY4" fmla="*/ 604007 h 729842"/>
              <a:gd name="connsiteX5" fmla="*/ 3464653 w 4899171"/>
              <a:gd name="connsiteY5" fmla="*/ 671119 h 729842"/>
              <a:gd name="connsiteX6" fmla="*/ 3112315 w 4899171"/>
              <a:gd name="connsiteY6" fmla="*/ 570451 h 729842"/>
              <a:gd name="connsiteX7" fmla="*/ 2877424 w 4899171"/>
              <a:gd name="connsiteY7" fmla="*/ 394282 h 729842"/>
              <a:gd name="connsiteX8" fmla="*/ 2709644 w 4899171"/>
              <a:gd name="connsiteY8" fmla="*/ 335559 h 729842"/>
              <a:gd name="connsiteX9" fmla="*/ 2567031 w 4899171"/>
              <a:gd name="connsiteY9" fmla="*/ 343948 h 729842"/>
              <a:gd name="connsiteX10" fmla="*/ 2273416 w 4899171"/>
              <a:gd name="connsiteY10" fmla="*/ 411060 h 729842"/>
              <a:gd name="connsiteX11" fmla="*/ 2164360 w 4899171"/>
              <a:gd name="connsiteY11" fmla="*/ 436227 h 729842"/>
              <a:gd name="connsiteX12" fmla="*/ 2030136 w 4899171"/>
              <a:gd name="connsiteY12" fmla="*/ 402671 h 729842"/>
              <a:gd name="connsiteX13" fmla="*/ 1921079 w 4899171"/>
              <a:gd name="connsiteY13" fmla="*/ 360726 h 729842"/>
              <a:gd name="connsiteX14" fmla="*/ 1325460 w 4899171"/>
              <a:gd name="connsiteY14" fmla="*/ 453005 h 729842"/>
              <a:gd name="connsiteX15" fmla="*/ 805343 w 4899171"/>
              <a:gd name="connsiteY15" fmla="*/ 528506 h 729842"/>
              <a:gd name="connsiteX16" fmla="*/ 671119 w 4899171"/>
              <a:gd name="connsiteY16" fmla="*/ 536895 h 729842"/>
              <a:gd name="connsiteX17" fmla="*/ 419449 w 4899171"/>
              <a:gd name="connsiteY17" fmla="*/ 343948 h 729842"/>
              <a:gd name="connsiteX18" fmla="*/ 58723 w 4899171"/>
              <a:gd name="connsiteY18" fmla="*/ 0 h 729842"/>
              <a:gd name="connsiteX19" fmla="*/ 0 w 4899171"/>
              <a:gd name="connsiteY19" fmla="*/ 67112 h 729842"/>
              <a:gd name="connsiteX20" fmla="*/ 536895 w 4899171"/>
              <a:gd name="connsiteY20" fmla="*/ 562062 h 729842"/>
              <a:gd name="connsiteX21" fmla="*/ 620785 w 4899171"/>
              <a:gd name="connsiteY21" fmla="*/ 612396 h 729842"/>
              <a:gd name="connsiteX22" fmla="*/ 981512 w 4899171"/>
              <a:gd name="connsiteY22" fmla="*/ 595618 h 729842"/>
              <a:gd name="connsiteX23" fmla="*/ 1669409 w 4899171"/>
              <a:gd name="connsiteY23" fmla="*/ 461394 h 729842"/>
              <a:gd name="connsiteX24" fmla="*/ 1921079 w 4899171"/>
              <a:gd name="connsiteY24" fmla="*/ 436227 h 729842"/>
              <a:gd name="connsiteX25" fmla="*/ 2181138 w 4899171"/>
              <a:gd name="connsiteY25" fmla="*/ 511728 h 729842"/>
              <a:gd name="connsiteX26" fmla="*/ 2390862 w 4899171"/>
              <a:gd name="connsiteY26" fmla="*/ 453005 h 729842"/>
              <a:gd name="connsiteX27" fmla="*/ 2550253 w 4899171"/>
              <a:gd name="connsiteY27" fmla="*/ 419449 h 729842"/>
              <a:gd name="connsiteX28" fmla="*/ 2759978 w 4899171"/>
              <a:gd name="connsiteY28" fmla="*/ 427838 h 729842"/>
              <a:gd name="connsiteX29" fmla="*/ 2994870 w 4899171"/>
              <a:gd name="connsiteY29" fmla="*/ 562062 h 729842"/>
              <a:gd name="connsiteX30" fmla="*/ 3145871 w 4899171"/>
              <a:gd name="connsiteY30" fmla="*/ 679508 h 729842"/>
              <a:gd name="connsiteX31" fmla="*/ 3456264 w 4899171"/>
              <a:gd name="connsiteY31" fmla="*/ 729842 h 729842"/>
              <a:gd name="connsiteX32" fmla="*/ 3649211 w 4899171"/>
              <a:gd name="connsiteY32" fmla="*/ 696286 h 729842"/>
              <a:gd name="connsiteX33" fmla="*/ 3766657 w 4899171"/>
              <a:gd name="connsiteY33" fmla="*/ 570451 h 729842"/>
              <a:gd name="connsiteX34" fmla="*/ 3909270 w 4899171"/>
              <a:gd name="connsiteY34" fmla="*/ 318781 h 729842"/>
              <a:gd name="connsiteX35" fmla="*/ 4118994 w 4899171"/>
              <a:gd name="connsiteY35" fmla="*/ 176168 h 729842"/>
              <a:gd name="connsiteX36" fmla="*/ 4303552 w 4899171"/>
              <a:gd name="connsiteY36" fmla="*/ 184557 h 729842"/>
              <a:gd name="connsiteX37" fmla="*/ 4882393 w 4899171"/>
              <a:gd name="connsiteY37" fmla="*/ 268447 h 729842"/>
              <a:gd name="connsiteX38" fmla="*/ 4899171 w 4899171"/>
              <a:gd name="connsiteY38" fmla="*/ 176168 h 729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899171" h="729842">
                <a:moveTo>
                  <a:pt x="4899171" y="176168"/>
                </a:moveTo>
                <a:lnTo>
                  <a:pt x="4253218" y="83890"/>
                </a:lnTo>
                <a:lnTo>
                  <a:pt x="3984771" y="151002"/>
                </a:lnTo>
                <a:lnTo>
                  <a:pt x="3808602" y="352337"/>
                </a:lnTo>
                <a:lnTo>
                  <a:pt x="3615655" y="604007"/>
                </a:lnTo>
                <a:lnTo>
                  <a:pt x="3464653" y="671119"/>
                </a:lnTo>
                <a:lnTo>
                  <a:pt x="3112315" y="570451"/>
                </a:lnTo>
                <a:lnTo>
                  <a:pt x="2877424" y="394282"/>
                </a:lnTo>
                <a:lnTo>
                  <a:pt x="2709644" y="335559"/>
                </a:lnTo>
                <a:lnTo>
                  <a:pt x="2567031" y="343948"/>
                </a:lnTo>
                <a:lnTo>
                  <a:pt x="2273416" y="411060"/>
                </a:lnTo>
                <a:lnTo>
                  <a:pt x="2164360" y="436227"/>
                </a:lnTo>
                <a:lnTo>
                  <a:pt x="2030136" y="402671"/>
                </a:lnTo>
                <a:lnTo>
                  <a:pt x="1921079" y="360726"/>
                </a:lnTo>
                <a:lnTo>
                  <a:pt x="1325460" y="453005"/>
                </a:lnTo>
                <a:lnTo>
                  <a:pt x="805343" y="528506"/>
                </a:lnTo>
                <a:lnTo>
                  <a:pt x="671119" y="536895"/>
                </a:lnTo>
                <a:lnTo>
                  <a:pt x="419449" y="343948"/>
                </a:lnTo>
                <a:lnTo>
                  <a:pt x="58723" y="0"/>
                </a:lnTo>
                <a:lnTo>
                  <a:pt x="0" y="67112"/>
                </a:lnTo>
                <a:lnTo>
                  <a:pt x="536895" y="562062"/>
                </a:lnTo>
                <a:lnTo>
                  <a:pt x="620785" y="612396"/>
                </a:lnTo>
                <a:lnTo>
                  <a:pt x="981512" y="595618"/>
                </a:lnTo>
                <a:lnTo>
                  <a:pt x="1669409" y="461394"/>
                </a:lnTo>
                <a:lnTo>
                  <a:pt x="1921079" y="436227"/>
                </a:lnTo>
                <a:lnTo>
                  <a:pt x="2181138" y="511728"/>
                </a:lnTo>
                <a:lnTo>
                  <a:pt x="2390862" y="453005"/>
                </a:lnTo>
                <a:lnTo>
                  <a:pt x="2550253" y="419449"/>
                </a:lnTo>
                <a:lnTo>
                  <a:pt x="2759978" y="427838"/>
                </a:lnTo>
                <a:lnTo>
                  <a:pt x="2994870" y="562062"/>
                </a:lnTo>
                <a:lnTo>
                  <a:pt x="3145871" y="679508"/>
                </a:lnTo>
                <a:lnTo>
                  <a:pt x="3456264" y="729842"/>
                </a:lnTo>
                <a:lnTo>
                  <a:pt x="3649211" y="696286"/>
                </a:lnTo>
                <a:lnTo>
                  <a:pt x="3766657" y="570451"/>
                </a:lnTo>
                <a:lnTo>
                  <a:pt x="3909270" y="318781"/>
                </a:lnTo>
                <a:lnTo>
                  <a:pt x="4118994" y="176168"/>
                </a:lnTo>
                <a:lnTo>
                  <a:pt x="4303552" y="184557"/>
                </a:lnTo>
                <a:lnTo>
                  <a:pt x="4882393" y="268447"/>
                </a:lnTo>
                <a:lnTo>
                  <a:pt x="4899171" y="176168"/>
                </a:lnTo>
                <a:close/>
              </a:path>
            </a:pathLst>
          </a:cu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Arrow Connector 15">
            <a:extLst>
              <a:ext uri="{FF2B5EF4-FFF2-40B4-BE49-F238E27FC236}">
                <a16:creationId xmlns:a16="http://schemas.microsoft.com/office/drawing/2014/main" id="{F5530E03-D196-49B5-AB95-9D892CD7DB17}"/>
              </a:ext>
            </a:extLst>
          </p:cNvPr>
          <p:cNvCxnSpPr/>
          <p:nvPr/>
        </p:nvCxnSpPr>
        <p:spPr>
          <a:xfrm>
            <a:off x="5914239" y="3246539"/>
            <a:ext cx="1929467" cy="1266738"/>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id="{FAF31AD9-A937-4AF8-9F69-A3EA2230C379}"/>
              </a:ext>
            </a:extLst>
          </p:cNvPr>
          <p:cNvSpPr txBox="1"/>
          <p:nvPr/>
        </p:nvSpPr>
        <p:spPr>
          <a:xfrm rot="2024013">
            <a:off x="6368945" y="3628156"/>
            <a:ext cx="1199625" cy="276999"/>
          </a:xfrm>
          <a:prstGeom prst="rect">
            <a:avLst/>
          </a:prstGeom>
          <a:noFill/>
        </p:spPr>
        <p:txBody>
          <a:bodyPr wrap="square" rtlCol="0">
            <a:spAutoFit/>
          </a:bodyPr>
          <a:lstStyle/>
          <a:p>
            <a:pPr algn="ctr"/>
            <a:r>
              <a:rPr lang="en-US" sz="1200" b="1" dirty="0"/>
              <a:t>6.5 Miles</a:t>
            </a:r>
          </a:p>
        </p:txBody>
      </p:sp>
    </p:spTree>
    <p:extLst>
      <p:ext uri="{BB962C8B-B14F-4D97-AF65-F5344CB8AC3E}">
        <p14:creationId xmlns:p14="http://schemas.microsoft.com/office/powerpoint/2010/main" val="25142736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7D39F9-7EC9-4CD6-825B-5696DB75F58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 y="0"/>
            <a:ext cx="12192000" cy="6902411"/>
          </a:xfrm>
          <a:prstGeom prst="rect">
            <a:avLst/>
          </a:prstGeom>
        </p:spPr>
      </p:pic>
      <p:sp>
        <p:nvSpPr>
          <p:cNvPr id="7" name="object 5">
            <a:extLst>
              <a:ext uri="{FF2B5EF4-FFF2-40B4-BE49-F238E27FC236}">
                <a16:creationId xmlns:a16="http://schemas.microsoft.com/office/drawing/2014/main" id="{DDD5C284-2045-4C20-90D0-21BE595FFCFB}"/>
              </a:ext>
            </a:extLst>
          </p:cNvPr>
          <p:cNvSpPr txBox="1">
            <a:spLocks/>
          </p:cNvSpPr>
          <p:nvPr/>
        </p:nvSpPr>
        <p:spPr>
          <a:xfrm>
            <a:off x="0" y="-30777"/>
            <a:ext cx="12191999" cy="751488"/>
          </a:xfrm>
          <a:prstGeom prst="rect">
            <a:avLst/>
          </a:prstGeom>
        </p:spPr>
        <p:txBody>
          <a:bodyPr vert="horz" wrap="square" lIns="0" tIns="12700" rIns="0" bIns="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2700">
              <a:spcBef>
                <a:spcPts val="100"/>
              </a:spcBef>
            </a:pPr>
            <a:r>
              <a:rPr lang="en-US" sz="4800" b="1" spc="-5" dirty="0">
                <a:latin typeface="Century Gothic"/>
                <a:cs typeface="Century Gothic"/>
              </a:rPr>
              <a:t>CONSTRUCTION EQUIPMENT</a:t>
            </a:r>
            <a:endParaRPr lang="en-US" sz="4800" b="1" dirty="0">
              <a:latin typeface="Century Gothic"/>
              <a:cs typeface="Century Gothic"/>
            </a:endParaRPr>
          </a:p>
        </p:txBody>
      </p:sp>
      <p:sp>
        <p:nvSpPr>
          <p:cNvPr id="55" name="Rectangle 54">
            <a:extLst>
              <a:ext uri="{FF2B5EF4-FFF2-40B4-BE49-F238E27FC236}">
                <a16:creationId xmlns:a16="http://schemas.microsoft.com/office/drawing/2014/main" id="{91CBC7A9-4240-4515-9899-AE01DCD4CA4D}"/>
              </a:ext>
            </a:extLst>
          </p:cNvPr>
          <p:cNvSpPr/>
          <p:nvPr/>
        </p:nvSpPr>
        <p:spPr>
          <a:xfrm>
            <a:off x="1519237" y="694960"/>
            <a:ext cx="9153525" cy="90887"/>
          </a:xfrm>
          <a:prstGeom prst="rect">
            <a:avLst/>
          </a:prstGeom>
          <a:solidFill>
            <a:schemeClr val="tx2">
              <a:lumMod val="60000"/>
              <a:lumOff val="4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86F4C567-E5E9-48BD-93C6-391E6783B8CA}"/>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109059" y="882817"/>
            <a:ext cx="5986941" cy="2996843"/>
          </a:xfrm>
          <a:prstGeom prst="rect">
            <a:avLst/>
          </a:prstGeom>
          <a:ln w="12700">
            <a:solidFill>
              <a:schemeClr val="tx1"/>
            </a:solidFill>
          </a:ln>
        </p:spPr>
      </p:pic>
      <p:pic>
        <p:nvPicPr>
          <p:cNvPr id="6" name="Picture 5">
            <a:extLst>
              <a:ext uri="{FF2B5EF4-FFF2-40B4-BE49-F238E27FC236}">
                <a16:creationId xmlns:a16="http://schemas.microsoft.com/office/drawing/2014/main" id="{30796925-EF0E-4C39-A114-65E7F36BD717}"/>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a:ext>
            </a:extLst>
          </a:blip>
          <a:srcRect l="20385" t="7027" r="17220"/>
          <a:stretch/>
        </p:blipFill>
        <p:spPr>
          <a:xfrm>
            <a:off x="6205062" y="882817"/>
            <a:ext cx="5877880" cy="2996843"/>
          </a:xfrm>
          <a:prstGeom prst="rect">
            <a:avLst/>
          </a:prstGeom>
          <a:ln w="12700">
            <a:solidFill>
              <a:schemeClr val="tx1"/>
            </a:solidFill>
          </a:ln>
        </p:spPr>
      </p:pic>
      <p:pic>
        <p:nvPicPr>
          <p:cNvPr id="8" name="Picture 7">
            <a:extLst>
              <a:ext uri="{FF2B5EF4-FFF2-40B4-BE49-F238E27FC236}">
                <a16:creationId xmlns:a16="http://schemas.microsoft.com/office/drawing/2014/main" id="{24EFE9AE-31EB-458F-830A-AA02F24D3662}"/>
              </a:ext>
            </a:extLst>
          </p:cNvPr>
          <p:cNvPicPr>
            <a:picLocks noChangeAspect="1"/>
          </p:cNvPicPr>
          <p:nvPr/>
        </p:nvPicPr>
        <p:blipFill rotWithShape="1">
          <a:blip r:embed="rId7" cstate="email">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a:ext>
            </a:extLst>
          </a:blip>
          <a:srcRect/>
          <a:stretch/>
        </p:blipFill>
        <p:spPr>
          <a:xfrm>
            <a:off x="109059" y="3976629"/>
            <a:ext cx="5986941" cy="2903241"/>
          </a:xfrm>
          <a:prstGeom prst="rect">
            <a:avLst/>
          </a:prstGeom>
          <a:ln w="12700">
            <a:solidFill>
              <a:schemeClr val="tx1"/>
            </a:solidFill>
          </a:ln>
        </p:spPr>
      </p:pic>
      <p:pic>
        <p:nvPicPr>
          <p:cNvPr id="10" name="Picture 9">
            <a:extLst>
              <a:ext uri="{FF2B5EF4-FFF2-40B4-BE49-F238E27FC236}">
                <a16:creationId xmlns:a16="http://schemas.microsoft.com/office/drawing/2014/main" id="{B500A5D2-79CC-4DF4-8A2F-4E33A0E40FDA}"/>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contrast="20000"/>
                    </a14:imgEffect>
                  </a14:imgLayer>
                </a14:imgProps>
              </a:ext>
            </a:extLst>
          </a:blip>
          <a:stretch>
            <a:fillRect/>
          </a:stretch>
        </p:blipFill>
        <p:spPr>
          <a:xfrm>
            <a:off x="6205062" y="3976630"/>
            <a:ext cx="5877880" cy="2881370"/>
          </a:xfrm>
          <a:prstGeom prst="rect">
            <a:avLst/>
          </a:prstGeom>
          <a:ln w="12700">
            <a:solidFill>
              <a:schemeClr val="tx1"/>
            </a:solidFill>
          </a:ln>
        </p:spPr>
      </p:pic>
      <p:sp>
        <p:nvSpPr>
          <p:cNvPr id="11" name="TextBox 10">
            <a:extLst>
              <a:ext uri="{FF2B5EF4-FFF2-40B4-BE49-F238E27FC236}">
                <a16:creationId xmlns:a16="http://schemas.microsoft.com/office/drawing/2014/main" id="{F51BA1E7-8D3A-4FB0-AEC5-D9827EB6ABF6}"/>
              </a:ext>
            </a:extLst>
          </p:cNvPr>
          <p:cNvSpPr txBox="1"/>
          <p:nvPr/>
        </p:nvSpPr>
        <p:spPr>
          <a:xfrm>
            <a:off x="109058" y="3582423"/>
            <a:ext cx="1174458" cy="276999"/>
          </a:xfrm>
          <a:prstGeom prst="rect">
            <a:avLst/>
          </a:prstGeom>
          <a:solidFill>
            <a:schemeClr val="bg1"/>
          </a:solidFill>
        </p:spPr>
        <p:txBody>
          <a:bodyPr wrap="square" rtlCol="0">
            <a:spAutoFit/>
          </a:bodyPr>
          <a:lstStyle/>
          <a:p>
            <a:r>
              <a:rPr lang="en-US" sz="1200" b="1" dirty="0"/>
              <a:t>Hopper Dredge</a:t>
            </a:r>
          </a:p>
        </p:txBody>
      </p:sp>
      <p:sp>
        <p:nvSpPr>
          <p:cNvPr id="18" name="TextBox 17">
            <a:extLst>
              <a:ext uri="{FF2B5EF4-FFF2-40B4-BE49-F238E27FC236}">
                <a16:creationId xmlns:a16="http://schemas.microsoft.com/office/drawing/2014/main" id="{61FEE8F1-A9C2-4CF2-B815-B8F77EA9180E}"/>
              </a:ext>
            </a:extLst>
          </p:cNvPr>
          <p:cNvSpPr txBox="1"/>
          <p:nvPr/>
        </p:nvSpPr>
        <p:spPr>
          <a:xfrm>
            <a:off x="6205060" y="3604299"/>
            <a:ext cx="1655423" cy="276999"/>
          </a:xfrm>
          <a:prstGeom prst="rect">
            <a:avLst/>
          </a:prstGeom>
          <a:solidFill>
            <a:schemeClr val="bg1"/>
          </a:solidFill>
        </p:spPr>
        <p:txBody>
          <a:bodyPr wrap="square" rtlCol="0">
            <a:spAutoFit/>
          </a:bodyPr>
          <a:lstStyle/>
          <a:p>
            <a:r>
              <a:rPr lang="en-US" sz="1200" b="1" dirty="0"/>
              <a:t>Cutter Suction Dredge</a:t>
            </a:r>
          </a:p>
        </p:txBody>
      </p:sp>
      <p:sp>
        <p:nvSpPr>
          <p:cNvPr id="19" name="TextBox 18">
            <a:extLst>
              <a:ext uri="{FF2B5EF4-FFF2-40B4-BE49-F238E27FC236}">
                <a16:creationId xmlns:a16="http://schemas.microsoft.com/office/drawing/2014/main" id="{F4166EE1-FBCD-47CA-B91C-1E64CCB2258A}"/>
              </a:ext>
            </a:extLst>
          </p:cNvPr>
          <p:cNvSpPr txBox="1"/>
          <p:nvPr/>
        </p:nvSpPr>
        <p:spPr>
          <a:xfrm>
            <a:off x="109058" y="6602872"/>
            <a:ext cx="1325459" cy="276999"/>
          </a:xfrm>
          <a:prstGeom prst="rect">
            <a:avLst/>
          </a:prstGeom>
          <a:solidFill>
            <a:schemeClr val="bg1"/>
          </a:solidFill>
        </p:spPr>
        <p:txBody>
          <a:bodyPr wrap="square" rtlCol="0">
            <a:spAutoFit/>
          </a:bodyPr>
          <a:lstStyle/>
          <a:p>
            <a:r>
              <a:rPr lang="en-US" sz="1200" b="1" dirty="0"/>
              <a:t>Clamshell Dredge</a:t>
            </a:r>
          </a:p>
        </p:txBody>
      </p:sp>
      <p:sp>
        <p:nvSpPr>
          <p:cNvPr id="20" name="TextBox 19">
            <a:extLst>
              <a:ext uri="{FF2B5EF4-FFF2-40B4-BE49-F238E27FC236}">
                <a16:creationId xmlns:a16="http://schemas.microsoft.com/office/drawing/2014/main" id="{21240313-D4B5-4CD3-9094-8ACD2912BA5A}"/>
              </a:ext>
            </a:extLst>
          </p:cNvPr>
          <p:cNvSpPr txBox="1"/>
          <p:nvPr/>
        </p:nvSpPr>
        <p:spPr>
          <a:xfrm>
            <a:off x="6205060" y="6581001"/>
            <a:ext cx="1325459" cy="276999"/>
          </a:xfrm>
          <a:prstGeom prst="rect">
            <a:avLst/>
          </a:prstGeom>
          <a:solidFill>
            <a:schemeClr val="bg1"/>
          </a:solidFill>
        </p:spPr>
        <p:txBody>
          <a:bodyPr wrap="square" rtlCol="0">
            <a:spAutoFit/>
          </a:bodyPr>
          <a:lstStyle/>
          <a:p>
            <a:r>
              <a:rPr lang="en-US" sz="1200" b="1" dirty="0"/>
              <a:t>Excavator Dredge</a:t>
            </a:r>
          </a:p>
        </p:txBody>
      </p:sp>
    </p:spTree>
    <p:extLst>
      <p:ext uri="{BB962C8B-B14F-4D97-AF65-F5344CB8AC3E}">
        <p14:creationId xmlns:p14="http://schemas.microsoft.com/office/powerpoint/2010/main" val="29272942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5">
            <a:extLst>
              <a:ext uri="{FF2B5EF4-FFF2-40B4-BE49-F238E27FC236}">
                <a16:creationId xmlns:a16="http://schemas.microsoft.com/office/drawing/2014/main" id="{DDD5C284-2045-4C20-90D0-21BE595FFCFB}"/>
              </a:ext>
            </a:extLst>
          </p:cNvPr>
          <p:cNvSpPr txBox="1">
            <a:spLocks/>
          </p:cNvSpPr>
          <p:nvPr/>
        </p:nvSpPr>
        <p:spPr>
          <a:xfrm>
            <a:off x="0" y="-30777"/>
            <a:ext cx="12191999" cy="751488"/>
          </a:xfrm>
          <a:prstGeom prst="rect">
            <a:avLst/>
          </a:prstGeom>
        </p:spPr>
        <p:txBody>
          <a:bodyPr vert="horz" wrap="square" lIns="0" tIns="12700" rIns="0" bIns="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2700">
              <a:spcBef>
                <a:spcPts val="100"/>
              </a:spcBef>
            </a:pPr>
            <a:r>
              <a:rPr lang="en-US" sz="4800" b="1" spc="-5" dirty="0">
                <a:latin typeface="Century Gothic"/>
                <a:cs typeface="Century Gothic"/>
              </a:rPr>
              <a:t>SUMMARY (SUCCESS!)</a:t>
            </a:r>
            <a:endParaRPr lang="en-US" sz="4800" b="1" dirty="0">
              <a:latin typeface="Century Gothic"/>
              <a:cs typeface="Century Gothic"/>
            </a:endParaRPr>
          </a:p>
        </p:txBody>
      </p:sp>
      <p:sp>
        <p:nvSpPr>
          <p:cNvPr id="55" name="Rectangle 54">
            <a:extLst>
              <a:ext uri="{FF2B5EF4-FFF2-40B4-BE49-F238E27FC236}">
                <a16:creationId xmlns:a16="http://schemas.microsoft.com/office/drawing/2014/main" id="{91CBC7A9-4240-4515-9899-AE01DCD4CA4D}"/>
              </a:ext>
            </a:extLst>
          </p:cNvPr>
          <p:cNvSpPr/>
          <p:nvPr/>
        </p:nvSpPr>
        <p:spPr>
          <a:xfrm>
            <a:off x="1519237" y="694960"/>
            <a:ext cx="9153525" cy="90887"/>
          </a:xfrm>
          <a:prstGeom prst="rect">
            <a:avLst/>
          </a:prstGeom>
          <a:solidFill>
            <a:schemeClr val="tx2">
              <a:lumMod val="60000"/>
              <a:lumOff val="4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A25B8B13-F0ED-4987-B7E1-2E094D401895}"/>
              </a:ext>
            </a:extLst>
          </p:cNvPr>
          <p:cNvSpPr txBox="1"/>
          <p:nvPr/>
        </p:nvSpPr>
        <p:spPr>
          <a:xfrm>
            <a:off x="134224" y="822122"/>
            <a:ext cx="6367244" cy="5909310"/>
          </a:xfrm>
          <a:prstGeom prst="rect">
            <a:avLst/>
          </a:prstGeom>
          <a:noFill/>
          <a:ln w="28575">
            <a:solidFill>
              <a:schemeClr val="tx1"/>
            </a:solidFill>
          </a:ln>
        </p:spPr>
        <p:txBody>
          <a:bodyPr wrap="square" rtlCol="0">
            <a:spAutoFit/>
          </a:bodyPr>
          <a:lstStyle/>
          <a:p>
            <a:pPr marL="285750" indent="-285750">
              <a:buFont typeface="Wingdings" panose="05000000000000000000" pitchFamily="2" charset="2"/>
              <a:buChar char="§"/>
            </a:pPr>
            <a:r>
              <a:rPr lang="en-US" dirty="0">
                <a:latin typeface="Century Gothic" panose="020B0502020202020204" pitchFamily="34" charset="0"/>
              </a:rPr>
              <a:t>Feasibility Study Completed </a:t>
            </a:r>
            <a:r>
              <a:rPr lang="en-US" b="1" dirty="0">
                <a:solidFill>
                  <a:srgbClr val="C00000"/>
                </a:solidFill>
                <a:latin typeface="Century Gothic" panose="020B0502020202020204" pitchFamily="34" charset="0"/>
              </a:rPr>
              <a:t>April 2014</a:t>
            </a:r>
            <a:r>
              <a:rPr lang="en-US" dirty="0">
                <a:latin typeface="Century Gothic" panose="020B0502020202020204" pitchFamily="34" charset="0"/>
              </a:rPr>
              <a:t>, Construction Began </a:t>
            </a:r>
            <a:r>
              <a:rPr lang="en-US" b="1" dirty="0">
                <a:solidFill>
                  <a:srgbClr val="C00000"/>
                </a:solidFill>
                <a:latin typeface="Century Gothic" panose="020B0502020202020204" pitchFamily="34" charset="0"/>
              </a:rPr>
              <a:t>April 2018</a:t>
            </a:r>
            <a:r>
              <a:rPr lang="en-US" dirty="0">
                <a:latin typeface="Century Gothic" panose="020B0502020202020204" pitchFamily="34" charset="0"/>
              </a:rPr>
              <a:t>, Construction Completed </a:t>
            </a:r>
            <a:r>
              <a:rPr lang="en-US" b="1" dirty="0">
                <a:solidFill>
                  <a:srgbClr val="C00000"/>
                </a:solidFill>
                <a:latin typeface="Century Gothic" panose="020B0502020202020204" pitchFamily="34" charset="0"/>
              </a:rPr>
              <a:t>May 2022</a:t>
            </a:r>
          </a:p>
          <a:p>
            <a:pPr marL="285750" indent="-285750">
              <a:buFont typeface="Wingdings" panose="05000000000000000000" pitchFamily="2" charset="2"/>
              <a:buChar char="§"/>
            </a:pPr>
            <a:endParaRPr lang="en-US" dirty="0">
              <a:latin typeface="Century Gothic" panose="020B0502020202020204" pitchFamily="34" charset="0"/>
            </a:endParaRPr>
          </a:p>
          <a:p>
            <a:pPr marL="285750" indent="-285750">
              <a:buFont typeface="Wingdings" panose="05000000000000000000" pitchFamily="2" charset="2"/>
              <a:buChar char="§"/>
            </a:pPr>
            <a:r>
              <a:rPr lang="en-US" dirty="0">
                <a:latin typeface="Century Gothic" panose="020B0502020202020204" pitchFamily="34" charset="0"/>
              </a:rPr>
              <a:t>Total Cost of Design/Construction: </a:t>
            </a:r>
            <a:r>
              <a:rPr lang="en-US" b="1" dirty="0">
                <a:solidFill>
                  <a:srgbClr val="C00000"/>
                </a:solidFill>
                <a:latin typeface="Century Gothic" panose="020B0502020202020204" pitchFamily="34" charset="0"/>
              </a:rPr>
              <a:t>$419,522,000 </a:t>
            </a:r>
            <a:r>
              <a:rPr lang="en-US" dirty="0">
                <a:latin typeface="Century Gothic" panose="020B0502020202020204" pitchFamily="34" charset="0"/>
              </a:rPr>
              <a:t>(</a:t>
            </a:r>
            <a:r>
              <a:rPr lang="en-US" b="1" dirty="0">
                <a:latin typeface="Century Gothic" panose="020B0502020202020204" pitchFamily="34" charset="0"/>
              </a:rPr>
              <a:t>$195,629,000 </a:t>
            </a:r>
            <a:r>
              <a:rPr lang="en-US" dirty="0">
                <a:latin typeface="Century Gothic" panose="020B0502020202020204" pitchFamily="34" charset="0"/>
              </a:rPr>
              <a:t>Federal and </a:t>
            </a:r>
            <a:r>
              <a:rPr lang="en-US" b="1" dirty="0">
                <a:latin typeface="Century Gothic" panose="020B0502020202020204" pitchFamily="34" charset="0"/>
              </a:rPr>
              <a:t>$223,893,000 </a:t>
            </a:r>
            <a:r>
              <a:rPr lang="en-US" dirty="0">
                <a:latin typeface="Century Gothic" panose="020B0502020202020204" pitchFamily="34" charset="0"/>
              </a:rPr>
              <a:t>Non-Federal)</a:t>
            </a:r>
          </a:p>
          <a:p>
            <a:pPr marL="285750" indent="-285750">
              <a:buFont typeface="Wingdings" panose="05000000000000000000" pitchFamily="2" charset="2"/>
              <a:buChar char="§"/>
            </a:pPr>
            <a:endParaRPr lang="en-US" dirty="0">
              <a:latin typeface="Century Gothic" panose="020B0502020202020204" pitchFamily="34" charset="0"/>
            </a:endParaRPr>
          </a:p>
          <a:p>
            <a:pPr marL="285750" indent="-285750">
              <a:buFont typeface="Wingdings" panose="05000000000000000000" pitchFamily="2" charset="2"/>
              <a:buChar char="§"/>
            </a:pPr>
            <a:r>
              <a:rPr lang="en-US" dirty="0">
                <a:latin typeface="Century Gothic" panose="020B0502020202020204" pitchFamily="34" charset="0"/>
              </a:rPr>
              <a:t>Funding Partners </a:t>
            </a:r>
            <a:r>
              <a:rPr lang="en-US" b="1" dirty="0">
                <a:solidFill>
                  <a:srgbClr val="C00000"/>
                </a:solidFill>
                <a:latin typeface="Century Gothic" panose="020B0502020202020204" pitchFamily="34" charset="0"/>
              </a:rPr>
              <a:t>USACE, JAXPORT, FDOT, City of Jacksonville and SSA Atlantic</a:t>
            </a:r>
          </a:p>
          <a:p>
            <a:pPr marL="285750" indent="-285750">
              <a:buFont typeface="Wingdings" panose="05000000000000000000" pitchFamily="2" charset="2"/>
              <a:buChar char="§"/>
            </a:pPr>
            <a:endParaRPr lang="en-US" dirty="0">
              <a:latin typeface="Century Gothic" panose="020B0502020202020204" pitchFamily="34" charset="0"/>
            </a:endParaRPr>
          </a:p>
          <a:p>
            <a:pPr marL="285750" indent="-285750">
              <a:buFont typeface="Wingdings" panose="05000000000000000000" pitchFamily="2" charset="2"/>
              <a:buChar char="§"/>
            </a:pPr>
            <a:r>
              <a:rPr lang="en-US" b="1" dirty="0">
                <a:solidFill>
                  <a:srgbClr val="C00000"/>
                </a:solidFill>
                <a:latin typeface="Century Gothic" panose="020B0502020202020204" pitchFamily="34" charset="0"/>
              </a:rPr>
              <a:t>12 million cubic yards </a:t>
            </a:r>
            <a:r>
              <a:rPr lang="en-US" dirty="0">
                <a:latin typeface="Century Gothic" panose="020B0502020202020204" pitchFamily="34" charset="0"/>
              </a:rPr>
              <a:t>dredged</a:t>
            </a:r>
          </a:p>
          <a:p>
            <a:r>
              <a:rPr lang="en-US" b="1" dirty="0">
                <a:latin typeface="Century Gothic" panose="020B0502020202020204" pitchFamily="34" charset="0"/>
              </a:rPr>
              <a:t>     </a:t>
            </a:r>
            <a:r>
              <a:rPr lang="en-US" dirty="0">
                <a:latin typeface="Century Gothic" panose="020B0502020202020204" pitchFamily="34" charset="0"/>
              </a:rPr>
              <a:t>and transported to ODMDS</a:t>
            </a:r>
          </a:p>
          <a:p>
            <a:endParaRPr lang="en-US" dirty="0">
              <a:latin typeface="Century Gothic" panose="020B0502020202020204" pitchFamily="34" charset="0"/>
            </a:endParaRPr>
          </a:p>
          <a:p>
            <a:pPr marL="285750" indent="-285750">
              <a:buFont typeface="Wingdings" panose="05000000000000000000" pitchFamily="2" charset="2"/>
              <a:buChar char="§"/>
            </a:pPr>
            <a:r>
              <a:rPr lang="en-US" dirty="0">
                <a:latin typeface="Century Gothic" panose="020B0502020202020204" pitchFamily="34" charset="0"/>
              </a:rPr>
              <a:t>Total Environmental Monitoring Cost </a:t>
            </a:r>
            <a:r>
              <a:rPr lang="en-US" b="1" dirty="0">
                <a:solidFill>
                  <a:srgbClr val="C00000"/>
                </a:solidFill>
                <a:latin typeface="Century Gothic" panose="020B0502020202020204" pitchFamily="34" charset="0"/>
              </a:rPr>
              <a:t>$9,474,765 </a:t>
            </a:r>
            <a:r>
              <a:rPr lang="en-US" b="1" dirty="0">
                <a:latin typeface="Century Gothic" panose="020B0502020202020204" pitchFamily="34" charset="0"/>
              </a:rPr>
              <a:t>w/commitment for up to </a:t>
            </a:r>
            <a:r>
              <a:rPr lang="en-US" b="1" dirty="0">
                <a:solidFill>
                  <a:srgbClr val="C00000"/>
                </a:solidFill>
                <a:latin typeface="Century Gothic" panose="020B0502020202020204" pitchFamily="34" charset="0"/>
              </a:rPr>
              <a:t>10-years post construction</a:t>
            </a:r>
          </a:p>
          <a:p>
            <a:pPr marL="285750" indent="-285750">
              <a:buFont typeface="Wingdings" panose="05000000000000000000" pitchFamily="2" charset="2"/>
              <a:buChar char="§"/>
            </a:pPr>
            <a:endParaRPr lang="en-US" dirty="0">
              <a:latin typeface="Century Gothic" panose="020B0502020202020204" pitchFamily="34" charset="0"/>
            </a:endParaRPr>
          </a:p>
          <a:p>
            <a:pPr marL="285750" indent="-285750">
              <a:buFont typeface="Wingdings" panose="05000000000000000000" pitchFamily="2" charset="2"/>
              <a:buChar char="§"/>
            </a:pPr>
            <a:r>
              <a:rPr lang="en-US" b="1" dirty="0">
                <a:solidFill>
                  <a:srgbClr val="C00000"/>
                </a:solidFill>
                <a:latin typeface="Century Gothic" panose="020B0502020202020204" pitchFamily="34" charset="0"/>
              </a:rPr>
              <a:t>7</a:t>
            </a:r>
            <a:r>
              <a:rPr lang="en-US" dirty="0">
                <a:latin typeface="Century Gothic" panose="020B0502020202020204" pitchFamily="34" charset="0"/>
              </a:rPr>
              <a:t> SAV Monitoring Stations, </a:t>
            </a:r>
            <a:r>
              <a:rPr lang="en-US" b="1" dirty="0">
                <a:solidFill>
                  <a:srgbClr val="C00000"/>
                </a:solidFill>
                <a:latin typeface="Century Gothic" panose="020B0502020202020204" pitchFamily="34" charset="0"/>
              </a:rPr>
              <a:t>15</a:t>
            </a:r>
            <a:r>
              <a:rPr lang="en-US" dirty="0">
                <a:latin typeface="Century Gothic" panose="020B0502020202020204" pitchFamily="34" charset="0"/>
              </a:rPr>
              <a:t> Freshwater Stations, </a:t>
            </a:r>
            <a:r>
              <a:rPr lang="en-US" b="1" dirty="0">
                <a:solidFill>
                  <a:srgbClr val="C00000"/>
                </a:solidFill>
                <a:latin typeface="Century Gothic" panose="020B0502020202020204" pitchFamily="34" charset="0"/>
              </a:rPr>
              <a:t>6</a:t>
            </a:r>
            <a:r>
              <a:rPr lang="en-US" dirty="0">
                <a:latin typeface="Century Gothic" panose="020B0502020202020204" pitchFamily="34" charset="0"/>
              </a:rPr>
              <a:t> Fish Monitoring Areas, </a:t>
            </a:r>
            <a:r>
              <a:rPr lang="en-US" b="1" dirty="0">
                <a:solidFill>
                  <a:srgbClr val="C00000"/>
                </a:solidFill>
                <a:latin typeface="Century Gothic" panose="020B0502020202020204" pitchFamily="34" charset="0"/>
              </a:rPr>
              <a:t>41</a:t>
            </a:r>
            <a:r>
              <a:rPr lang="en-US" dirty="0">
                <a:latin typeface="Century Gothic" panose="020B0502020202020204" pitchFamily="34" charset="0"/>
              </a:rPr>
              <a:t> USGS Data Collection Sites</a:t>
            </a:r>
          </a:p>
          <a:p>
            <a:pPr marL="285750" indent="-285750">
              <a:buFont typeface="Wingdings" panose="05000000000000000000" pitchFamily="2" charset="2"/>
              <a:buChar char="§"/>
            </a:pPr>
            <a:endParaRPr lang="en-US" dirty="0">
              <a:latin typeface="Century Gothic" panose="020B0502020202020204" pitchFamily="34" charset="0"/>
            </a:endParaRPr>
          </a:p>
          <a:p>
            <a:pPr marL="285750" indent="-285750">
              <a:buFont typeface="Wingdings" panose="05000000000000000000" pitchFamily="2" charset="2"/>
              <a:buChar char="§"/>
            </a:pPr>
            <a:r>
              <a:rPr lang="en-US" dirty="0">
                <a:latin typeface="Century Gothic" panose="020B0502020202020204" pitchFamily="34" charset="0"/>
              </a:rPr>
              <a:t>Project finished </a:t>
            </a:r>
            <a:r>
              <a:rPr lang="en-US" b="1" dirty="0">
                <a:solidFill>
                  <a:srgbClr val="C00000"/>
                </a:solidFill>
                <a:latin typeface="Century Gothic" panose="020B0502020202020204" pitchFamily="34" charset="0"/>
              </a:rPr>
              <a:t>under budget </a:t>
            </a:r>
            <a:r>
              <a:rPr lang="en-US" dirty="0">
                <a:latin typeface="Century Gothic" panose="020B0502020202020204" pitchFamily="34" charset="0"/>
              </a:rPr>
              <a:t>and </a:t>
            </a:r>
            <a:r>
              <a:rPr lang="en-US" b="1" dirty="0">
                <a:solidFill>
                  <a:srgbClr val="C00000"/>
                </a:solidFill>
                <a:latin typeface="Century Gothic" panose="020B0502020202020204" pitchFamily="34" charset="0"/>
              </a:rPr>
              <a:t>6 months ahead of schedule</a:t>
            </a:r>
            <a:r>
              <a:rPr lang="en-US" dirty="0">
                <a:latin typeface="Century Gothic" panose="020B0502020202020204" pitchFamily="34" charset="0"/>
              </a:rPr>
              <a:t>! </a:t>
            </a:r>
          </a:p>
        </p:txBody>
      </p:sp>
      <p:pic>
        <p:nvPicPr>
          <p:cNvPr id="13" name="Picture 12">
            <a:extLst>
              <a:ext uri="{FF2B5EF4-FFF2-40B4-BE49-F238E27FC236}">
                <a16:creationId xmlns:a16="http://schemas.microsoft.com/office/drawing/2014/main" id="{251ACC7B-5829-41F7-B659-93CAE292AEA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569089" y="822122"/>
            <a:ext cx="5488687" cy="3394546"/>
          </a:xfrm>
          <a:prstGeom prst="rect">
            <a:avLst/>
          </a:prstGeom>
          <a:ln>
            <a:solidFill>
              <a:schemeClr val="tx1"/>
            </a:solidFill>
          </a:ln>
        </p:spPr>
      </p:pic>
      <p:pic>
        <p:nvPicPr>
          <p:cNvPr id="15" name="Picture 14">
            <a:extLst>
              <a:ext uri="{FF2B5EF4-FFF2-40B4-BE49-F238E27FC236}">
                <a16:creationId xmlns:a16="http://schemas.microsoft.com/office/drawing/2014/main" id="{B2CB6622-82D1-4BD4-8A4E-DD31CF38722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81161" y="3665990"/>
            <a:ext cx="5476615" cy="3192010"/>
          </a:xfrm>
          <a:prstGeom prst="rect">
            <a:avLst/>
          </a:prstGeom>
          <a:ln>
            <a:solidFill>
              <a:schemeClr val="tx1"/>
            </a:solidFill>
          </a:ln>
        </p:spPr>
      </p:pic>
      <p:pic>
        <p:nvPicPr>
          <p:cNvPr id="2" name="Picture 1">
            <a:extLst>
              <a:ext uri="{FF2B5EF4-FFF2-40B4-BE49-F238E27FC236}">
                <a16:creationId xmlns:a16="http://schemas.microsoft.com/office/drawing/2014/main" id="{0CB678B1-42BB-4F1F-9412-BC26F5F6380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018328" y="3281318"/>
            <a:ext cx="1275126" cy="1039011"/>
          </a:xfrm>
          <a:prstGeom prst="rect">
            <a:avLst/>
          </a:prstGeom>
          <a:ln>
            <a:solidFill>
              <a:schemeClr val="tx1"/>
            </a:solidFill>
          </a:ln>
        </p:spPr>
      </p:pic>
      <p:sp>
        <p:nvSpPr>
          <p:cNvPr id="3" name="Thought Bubble: Cloud 2">
            <a:extLst>
              <a:ext uri="{FF2B5EF4-FFF2-40B4-BE49-F238E27FC236}">
                <a16:creationId xmlns:a16="http://schemas.microsoft.com/office/drawing/2014/main" id="{2E6679CB-66E3-4777-BB93-0A2384D2A35E}"/>
              </a:ext>
            </a:extLst>
          </p:cNvPr>
          <p:cNvSpPr/>
          <p:nvPr/>
        </p:nvSpPr>
        <p:spPr>
          <a:xfrm>
            <a:off x="5333301" y="3546445"/>
            <a:ext cx="1128320" cy="915252"/>
          </a:xfrm>
          <a:prstGeom prst="cloudCallout">
            <a:avLst>
              <a:gd name="adj1" fmla="val -89012"/>
              <a:gd name="adj2" fmla="val -305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Enough to fill the Epcot Ball 138 times</a:t>
            </a:r>
          </a:p>
        </p:txBody>
      </p:sp>
    </p:spTree>
    <p:extLst>
      <p:ext uri="{BB962C8B-B14F-4D97-AF65-F5344CB8AC3E}">
        <p14:creationId xmlns:p14="http://schemas.microsoft.com/office/powerpoint/2010/main" val="38983359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5">
            <a:extLst>
              <a:ext uri="{FF2B5EF4-FFF2-40B4-BE49-F238E27FC236}">
                <a16:creationId xmlns:a16="http://schemas.microsoft.com/office/drawing/2014/main" id="{DDD5C284-2045-4C20-90D0-21BE595FFCFB}"/>
              </a:ext>
            </a:extLst>
          </p:cNvPr>
          <p:cNvSpPr txBox="1">
            <a:spLocks/>
          </p:cNvSpPr>
          <p:nvPr/>
        </p:nvSpPr>
        <p:spPr>
          <a:xfrm>
            <a:off x="-2" y="0"/>
            <a:ext cx="12191999" cy="1256754"/>
          </a:xfrm>
          <a:prstGeom prst="rect">
            <a:avLst/>
          </a:prstGeom>
        </p:spPr>
        <p:txBody>
          <a:bodyPr vert="horz" wrap="square" lIns="0" tIns="12700" rIns="0" bIns="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2700">
              <a:spcBef>
                <a:spcPts val="100"/>
              </a:spcBef>
            </a:pPr>
            <a:r>
              <a:rPr lang="en-US" sz="4000" b="1" spc="-5" dirty="0">
                <a:solidFill>
                  <a:schemeClr val="accent1">
                    <a:lumMod val="50000"/>
                  </a:schemeClr>
                </a:solidFill>
                <a:latin typeface="Century Gothic"/>
                <a:cs typeface="Century Gothic"/>
              </a:rPr>
              <a:t>SUCCESSFUL TEAMWORK!</a:t>
            </a:r>
          </a:p>
          <a:p>
            <a:pPr marL="12700">
              <a:spcBef>
                <a:spcPts val="100"/>
              </a:spcBef>
            </a:pPr>
            <a:r>
              <a:rPr lang="en-US" sz="4000" b="1" spc="-5" dirty="0">
                <a:solidFill>
                  <a:schemeClr val="accent1">
                    <a:lumMod val="50000"/>
                  </a:schemeClr>
                </a:solidFill>
                <a:latin typeface="Century Gothic"/>
                <a:cs typeface="Century Gothic"/>
              </a:rPr>
              <a:t>DELIVERING THE MISSION!</a:t>
            </a:r>
            <a:endParaRPr lang="en-US" sz="4000" b="1" dirty="0">
              <a:solidFill>
                <a:schemeClr val="accent1">
                  <a:lumMod val="50000"/>
                </a:schemeClr>
              </a:solidFill>
              <a:latin typeface="Century Gothic"/>
              <a:cs typeface="Century Gothic"/>
            </a:endParaRPr>
          </a:p>
        </p:txBody>
      </p:sp>
      <p:sp>
        <p:nvSpPr>
          <p:cNvPr id="55" name="Rectangle 54">
            <a:extLst>
              <a:ext uri="{FF2B5EF4-FFF2-40B4-BE49-F238E27FC236}">
                <a16:creationId xmlns:a16="http://schemas.microsoft.com/office/drawing/2014/main" id="{91CBC7A9-4240-4515-9899-AE01DCD4CA4D}"/>
              </a:ext>
            </a:extLst>
          </p:cNvPr>
          <p:cNvSpPr/>
          <p:nvPr/>
        </p:nvSpPr>
        <p:spPr>
          <a:xfrm>
            <a:off x="2944536" y="1211310"/>
            <a:ext cx="6375633" cy="122540"/>
          </a:xfrm>
          <a:prstGeom prst="rect">
            <a:avLst/>
          </a:prstGeom>
          <a:solidFill>
            <a:schemeClr val="tx2">
              <a:lumMod val="60000"/>
              <a:lumOff val="4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pic>
        <p:nvPicPr>
          <p:cNvPr id="3" name="Picture 2" descr="A group of people standing in front of a firetruck&#10;&#10;Description automatically generated with medium confidence">
            <a:extLst>
              <a:ext uri="{FF2B5EF4-FFF2-40B4-BE49-F238E27FC236}">
                <a16:creationId xmlns:a16="http://schemas.microsoft.com/office/drawing/2014/main" id="{DAEFD676-12DD-4BC4-829B-53357E2CFE16}"/>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2107035" y="1490406"/>
            <a:ext cx="7640974" cy="4528259"/>
          </a:xfrm>
          <a:prstGeom prst="rect">
            <a:avLst/>
          </a:prstGeom>
          <a:ln w="19050">
            <a:solidFill>
              <a:schemeClr val="tx1"/>
            </a:solidFill>
          </a:ln>
        </p:spPr>
      </p:pic>
      <p:pic>
        <p:nvPicPr>
          <p:cNvPr id="4" name="Picture 3">
            <a:extLst>
              <a:ext uri="{FF2B5EF4-FFF2-40B4-BE49-F238E27FC236}">
                <a16:creationId xmlns:a16="http://schemas.microsoft.com/office/drawing/2014/main" id="{06E9A8D3-DCFD-44C8-8859-B7FD4520C9E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65076" y="202552"/>
            <a:ext cx="1115736" cy="870711"/>
          </a:xfrm>
          <a:prstGeom prst="rect">
            <a:avLst/>
          </a:prstGeom>
        </p:spPr>
      </p:pic>
      <p:pic>
        <p:nvPicPr>
          <p:cNvPr id="5" name="Picture 4">
            <a:extLst>
              <a:ext uri="{FF2B5EF4-FFF2-40B4-BE49-F238E27FC236}">
                <a16:creationId xmlns:a16="http://schemas.microsoft.com/office/drawing/2014/main" id="{2CE31B4E-2CED-43F2-B950-02E0A2DE9E5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291071" y="112388"/>
            <a:ext cx="2008082" cy="979432"/>
          </a:xfrm>
          <a:prstGeom prst="rect">
            <a:avLst/>
          </a:prstGeom>
        </p:spPr>
      </p:pic>
      <p:pic>
        <p:nvPicPr>
          <p:cNvPr id="14" name="Picture 13">
            <a:extLst>
              <a:ext uri="{FF2B5EF4-FFF2-40B4-BE49-F238E27FC236}">
                <a16:creationId xmlns:a16="http://schemas.microsoft.com/office/drawing/2014/main" id="{592B73C1-C7C9-40AF-8005-CAF579AD477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87219" y="3056378"/>
            <a:ext cx="955592" cy="992163"/>
          </a:xfrm>
          <a:prstGeom prst="rect">
            <a:avLst/>
          </a:prstGeom>
        </p:spPr>
      </p:pic>
      <p:pic>
        <p:nvPicPr>
          <p:cNvPr id="16" name="Picture 15">
            <a:extLst>
              <a:ext uri="{FF2B5EF4-FFF2-40B4-BE49-F238E27FC236}">
                <a16:creationId xmlns:a16="http://schemas.microsoft.com/office/drawing/2014/main" id="{DE1D6522-1D2E-40EA-80E5-A73CE7A0035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76731" y="4089207"/>
            <a:ext cx="866080" cy="946771"/>
          </a:xfrm>
          <a:prstGeom prst="rect">
            <a:avLst/>
          </a:prstGeom>
        </p:spPr>
      </p:pic>
      <p:pic>
        <p:nvPicPr>
          <p:cNvPr id="17" name="Picture 16">
            <a:extLst>
              <a:ext uri="{FF2B5EF4-FFF2-40B4-BE49-F238E27FC236}">
                <a16:creationId xmlns:a16="http://schemas.microsoft.com/office/drawing/2014/main" id="{138C36CC-0B99-4228-B5D9-E72B0AA00984}"/>
              </a:ext>
            </a:extLst>
          </p:cNvPr>
          <p:cNvPicPr>
            <a:picLocks noChangeAspect="1"/>
          </p:cNvPicPr>
          <p:nvPr/>
        </p:nvPicPr>
        <p:blipFill>
          <a:blip r:embed="rId8" cstate="email">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a:ext>
            </a:extLst>
          </a:blip>
          <a:stretch>
            <a:fillRect/>
          </a:stretch>
        </p:blipFill>
        <p:spPr>
          <a:xfrm>
            <a:off x="9970965" y="1091819"/>
            <a:ext cx="2221035" cy="613178"/>
          </a:xfrm>
          <a:prstGeom prst="rect">
            <a:avLst/>
          </a:prstGeom>
        </p:spPr>
      </p:pic>
      <p:pic>
        <p:nvPicPr>
          <p:cNvPr id="19" name="Picture 18">
            <a:extLst>
              <a:ext uri="{FF2B5EF4-FFF2-40B4-BE49-F238E27FC236}">
                <a16:creationId xmlns:a16="http://schemas.microsoft.com/office/drawing/2014/main" id="{86FC2A65-2919-45FB-9C4E-588B132963F6}"/>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226270" y="1892925"/>
            <a:ext cx="916541" cy="1151635"/>
          </a:xfrm>
          <a:prstGeom prst="rect">
            <a:avLst/>
          </a:prstGeom>
        </p:spPr>
      </p:pic>
      <p:pic>
        <p:nvPicPr>
          <p:cNvPr id="20" name="Picture 19">
            <a:extLst>
              <a:ext uri="{FF2B5EF4-FFF2-40B4-BE49-F238E27FC236}">
                <a16:creationId xmlns:a16="http://schemas.microsoft.com/office/drawing/2014/main" id="{3F834D00-4C6E-46F7-B052-D00ECF97D47B}"/>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0123802" y="1851687"/>
            <a:ext cx="1755293" cy="533996"/>
          </a:xfrm>
          <a:prstGeom prst="rect">
            <a:avLst/>
          </a:prstGeom>
        </p:spPr>
      </p:pic>
      <p:pic>
        <p:nvPicPr>
          <p:cNvPr id="6" name="Picture 5">
            <a:extLst>
              <a:ext uri="{FF2B5EF4-FFF2-40B4-BE49-F238E27FC236}">
                <a16:creationId xmlns:a16="http://schemas.microsoft.com/office/drawing/2014/main" id="{1F60330E-6281-4F5B-BD9F-F2B30BE6CD5A}"/>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0123802" y="2451126"/>
            <a:ext cx="1836510" cy="556200"/>
          </a:xfrm>
          <a:prstGeom prst="rect">
            <a:avLst/>
          </a:prstGeom>
        </p:spPr>
      </p:pic>
      <p:pic>
        <p:nvPicPr>
          <p:cNvPr id="9" name="Picture 8">
            <a:extLst>
              <a:ext uri="{FF2B5EF4-FFF2-40B4-BE49-F238E27FC236}">
                <a16:creationId xmlns:a16="http://schemas.microsoft.com/office/drawing/2014/main" id="{65ECAC96-8709-41D2-B0E9-7BD37AEB40B6}"/>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52574" y="5182085"/>
            <a:ext cx="1831505" cy="408164"/>
          </a:xfrm>
          <a:prstGeom prst="rect">
            <a:avLst/>
          </a:prstGeom>
        </p:spPr>
      </p:pic>
      <p:pic>
        <p:nvPicPr>
          <p:cNvPr id="10" name="Picture 9">
            <a:extLst>
              <a:ext uri="{FF2B5EF4-FFF2-40B4-BE49-F238E27FC236}">
                <a16:creationId xmlns:a16="http://schemas.microsoft.com/office/drawing/2014/main" id="{EDF24B1C-7B89-4702-8364-1D26F44D5599}"/>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9849965" y="3080205"/>
            <a:ext cx="2309457" cy="501695"/>
          </a:xfrm>
          <a:prstGeom prst="rect">
            <a:avLst/>
          </a:prstGeom>
        </p:spPr>
      </p:pic>
      <p:pic>
        <p:nvPicPr>
          <p:cNvPr id="21" name="Picture 20">
            <a:extLst>
              <a:ext uri="{FF2B5EF4-FFF2-40B4-BE49-F238E27FC236}">
                <a16:creationId xmlns:a16="http://schemas.microsoft.com/office/drawing/2014/main" id="{2549F694-7A88-438E-961F-1205D5626872}"/>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226270" y="5764009"/>
            <a:ext cx="996942" cy="981604"/>
          </a:xfrm>
          <a:prstGeom prst="rect">
            <a:avLst/>
          </a:prstGeom>
        </p:spPr>
      </p:pic>
      <p:pic>
        <p:nvPicPr>
          <p:cNvPr id="22" name="Picture 21">
            <a:extLst>
              <a:ext uri="{FF2B5EF4-FFF2-40B4-BE49-F238E27FC236}">
                <a16:creationId xmlns:a16="http://schemas.microsoft.com/office/drawing/2014/main" id="{E921B7D1-6F38-4A32-87EB-B09D48A33308}"/>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0231956" y="3647343"/>
            <a:ext cx="1873860" cy="936930"/>
          </a:xfrm>
          <a:prstGeom prst="rect">
            <a:avLst/>
          </a:prstGeom>
        </p:spPr>
      </p:pic>
      <p:pic>
        <p:nvPicPr>
          <p:cNvPr id="23" name="Picture 22">
            <a:extLst>
              <a:ext uri="{FF2B5EF4-FFF2-40B4-BE49-F238E27FC236}">
                <a16:creationId xmlns:a16="http://schemas.microsoft.com/office/drawing/2014/main" id="{AC75F111-8933-4EF6-BBEC-FA5058E6AE99}"/>
              </a:ext>
            </a:extLst>
          </p:cNvPr>
          <p:cNvPicPr>
            <a:picLocks noChangeAspect="1"/>
          </p:cNvPicPr>
          <p:nvPr/>
        </p:nvPicPr>
        <p:blipFill rotWithShape="1">
          <a:blip r:embed="rId17" cstate="email">
            <a:extLst>
              <a:ext uri="{28A0092B-C50C-407E-A947-70E740481C1C}">
                <a14:useLocalDpi xmlns:a14="http://schemas.microsoft.com/office/drawing/2010/main"/>
              </a:ext>
            </a:extLst>
          </a:blip>
          <a:srcRect/>
          <a:stretch/>
        </p:blipFill>
        <p:spPr>
          <a:xfrm>
            <a:off x="10682968" y="4677724"/>
            <a:ext cx="971836" cy="950691"/>
          </a:xfrm>
          <a:prstGeom prst="rect">
            <a:avLst/>
          </a:prstGeom>
        </p:spPr>
      </p:pic>
      <p:pic>
        <p:nvPicPr>
          <p:cNvPr id="24" name="Picture 23">
            <a:extLst>
              <a:ext uri="{FF2B5EF4-FFF2-40B4-BE49-F238E27FC236}">
                <a16:creationId xmlns:a16="http://schemas.microsoft.com/office/drawing/2014/main" id="{380E1559-C4A4-4A20-92BD-762A6E5F98BD}"/>
              </a:ext>
            </a:extLst>
          </p:cNvPr>
          <p:cNvPicPr>
            <a:picLocks noChangeAspect="1"/>
          </p:cNvPicPr>
          <p:nvPr/>
        </p:nvPicPr>
        <p:blipFill rotWithShape="1">
          <a:blip r:embed="rId18" cstate="email">
            <a:extLst>
              <a:ext uri="{28A0092B-C50C-407E-A947-70E740481C1C}">
                <a14:useLocalDpi xmlns:a14="http://schemas.microsoft.com/office/drawing/2010/main"/>
              </a:ext>
            </a:extLst>
          </a:blip>
          <a:srcRect/>
          <a:stretch/>
        </p:blipFill>
        <p:spPr>
          <a:xfrm>
            <a:off x="1533272" y="6028589"/>
            <a:ext cx="1781085" cy="829411"/>
          </a:xfrm>
          <a:prstGeom prst="rect">
            <a:avLst/>
          </a:prstGeom>
        </p:spPr>
      </p:pic>
      <p:pic>
        <p:nvPicPr>
          <p:cNvPr id="25" name="Picture 24">
            <a:extLst>
              <a:ext uri="{FF2B5EF4-FFF2-40B4-BE49-F238E27FC236}">
                <a16:creationId xmlns:a16="http://schemas.microsoft.com/office/drawing/2014/main" id="{B6A6F0D7-A8B6-47F9-A8A7-154031EC6DD9}"/>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199259" y="860836"/>
            <a:ext cx="936931" cy="936931"/>
          </a:xfrm>
          <a:prstGeom prst="rect">
            <a:avLst/>
          </a:prstGeom>
        </p:spPr>
      </p:pic>
      <p:pic>
        <p:nvPicPr>
          <p:cNvPr id="26" name="Picture 25">
            <a:extLst>
              <a:ext uri="{FF2B5EF4-FFF2-40B4-BE49-F238E27FC236}">
                <a16:creationId xmlns:a16="http://schemas.microsoft.com/office/drawing/2014/main" id="{CA13036E-808D-447A-9E54-DAF97C7C8F1F}"/>
              </a:ext>
            </a:extLst>
          </p:cNvPr>
          <p:cNvPicPr>
            <a:picLocks noChangeAspect="1"/>
          </p:cNvPicPr>
          <p:nvPr/>
        </p:nvPicPr>
        <p:blipFill rotWithShape="1">
          <a:blip r:embed="rId20" cstate="email">
            <a:extLst>
              <a:ext uri="{28A0092B-C50C-407E-A947-70E740481C1C}">
                <a14:useLocalDpi xmlns:a14="http://schemas.microsoft.com/office/drawing/2010/main"/>
              </a:ext>
            </a:extLst>
          </a:blip>
          <a:srcRect/>
          <a:stretch/>
        </p:blipFill>
        <p:spPr>
          <a:xfrm>
            <a:off x="276731" y="18660"/>
            <a:ext cx="841738" cy="836267"/>
          </a:xfrm>
          <a:prstGeom prst="rect">
            <a:avLst/>
          </a:prstGeom>
        </p:spPr>
      </p:pic>
      <p:pic>
        <p:nvPicPr>
          <p:cNvPr id="27" name="Picture 26">
            <a:extLst>
              <a:ext uri="{FF2B5EF4-FFF2-40B4-BE49-F238E27FC236}">
                <a16:creationId xmlns:a16="http://schemas.microsoft.com/office/drawing/2014/main" id="{B92C2E19-1EE5-4168-8ECA-C9093CFEE6B8}"/>
              </a:ext>
            </a:extLst>
          </p:cNvPr>
          <p:cNvPicPr>
            <a:picLocks noChangeAspect="1"/>
          </p:cNvPicPr>
          <p:nvPr/>
        </p:nvPicPr>
        <p:blipFill rotWithShape="1">
          <a:blip r:embed="rId21" cstate="email">
            <a:extLst>
              <a:ext uri="{28A0092B-C50C-407E-A947-70E740481C1C}">
                <a14:useLocalDpi xmlns:a14="http://schemas.microsoft.com/office/drawing/2010/main"/>
              </a:ext>
            </a:extLst>
          </a:blip>
          <a:srcRect/>
          <a:stretch/>
        </p:blipFill>
        <p:spPr>
          <a:xfrm>
            <a:off x="10682968" y="5768912"/>
            <a:ext cx="971836" cy="976701"/>
          </a:xfrm>
          <a:prstGeom prst="rect">
            <a:avLst/>
          </a:prstGeom>
        </p:spPr>
      </p:pic>
      <p:pic>
        <p:nvPicPr>
          <p:cNvPr id="28" name="Picture 27">
            <a:extLst>
              <a:ext uri="{FF2B5EF4-FFF2-40B4-BE49-F238E27FC236}">
                <a16:creationId xmlns:a16="http://schemas.microsoft.com/office/drawing/2014/main" id="{FF0406EB-5678-41F2-BAB6-54502265C43B}"/>
              </a:ext>
            </a:extLst>
          </p:cNvPr>
          <p:cNvPicPr>
            <a:picLocks noChangeAspect="1"/>
          </p:cNvPicPr>
          <p:nvPr/>
        </p:nvPicPr>
        <p:blipFill rotWithShape="1">
          <a:blip r:embed="rId22" cstate="email">
            <a:extLst>
              <a:ext uri="{28A0092B-C50C-407E-A947-70E740481C1C}">
                <a14:useLocalDpi xmlns:a14="http://schemas.microsoft.com/office/drawing/2010/main"/>
              </a:ext>
            </a:extLst>
          </a:blip>
          <a:srcRect/>
          <a:stretch/>
        </p:blipFill>
        <p:spPr>
          <a:xfrm>
            <a:off x="3452360" y="6054915"/>
            <a:ext cx="796956" cy="776757"/>
          </a:xfrm>
          <a:prstGeom prst="rect">
            <a:avLst/>
          </a:prstGeom>
        </p:spPr>
      </p:pic>
      <p:pic>
        <p:nvPicPr>
          <p:cNvPr id="29" name="Picture 28">
            <a:extLst>
              <a:ext uri="{FF2B5EF4-FFF2-40B4-BE49-F238E27FC236}">
                <a16:creationId xmlns:a16="http://schemas.microsoft.com/office/drawing/2014/main" id="{0A6F4233-1DB9-4D70-AB1B-908B13F63ECF}"/>
              </a:ext>
            </a:extLst>
          </p:cNvPr>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4387319" y="6054915"/>
            <a:ext cx="776757" cy="776757"/>
          </a:xfrm>
          <a:prstGeom prst="rect">
            <a:avLst/>
          </a:prstGeom>
        </p:spPr>
      </p:pic>
      <p:pic>
        <p:nvPicPr>
          <p:cNvPr id="30" name="Picture 29">
            <a:extLst>
              <a:ext uri="{FF2B5EF4-FFF2-40B4-BE49-F238E27FC236}">
                <a16:creationId xmlns:a16="http://schemas.microsoft.com/office/drawing/2014/main" id="{B5779FEE-4070-4F6E-8949-9B8747231E95}"/>
              </a:ext>
            </a:extLst>
          </p:cNvPr>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5297508" y="6165901"/>
            <a:ext cx="2359356" cy="554784"/>
          </a:xfrm>
          <a:prstGeom prst="rect">
            <a:avLst/>
          </a:prstGeom>
        </p:spPr>
      </p:pic>
      <p:pic>
        <p:nvPicPr>
          <p:cNvPr id="31" name="Picture 30">
            <a:extLst>
              <a:ext uri="{FF2B5EF4-FFF2-40B4-BE49-F238E27FC236}">
                <a16:creationId xmlns:a16="http://schemas.microsoft.com/office/drawing/2014/main" id="{31DB1498-9E04-4710-B525-C697A0960EC9}"/>
              </a:ext>
            </a:extLst>
          </p:cNvPr>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7790296" y="6120398"/>
            <a:ext cx="646232" cy="640135"/>
          </a:xfrm>
          <a:prstGeom prst="rect">
            <a:avLst/>
          </a:prstGeom>
        </p:spPr>
      </p:pic>
      <p:pic>
        <p:nvPicPr>
          <p:cNvPr id="32" name="Picture 31">
            <a:extLst>
              <a:ext uri="{FF2B5EF4-FFF2-40B4-BE49-F238E27FC236}">
                <a16:creationId xmlns:a16="http://schemas.microsoft.com/office/drawing/2014/main" id="{C1BD7A4D-447B-47D3-9ADA-B6B379FBCE9A}"/>
              </a:ext>
            </a:extLst>
          </p:cNvPr>
          <p:cNvPicPr>
            <a:picLocks noChangeAspect="1"/>
          </p:cNvPicPr>
          <p:nvPr/>
        </p:nvPicPr>
        <p:blipFill rotWithShape="1">
          <a:blip r:embed="rId26" cstate="email">
            <a:extLst>
              <a:ext uri="{28A0092B-C50C-407E-A947-70E740481C1C}">
                <a14:useLocalDpi xmlns:a14="http://schemas.microsoft.com/office/drawing/2010/main"/>
              </a:ext>
            </a:extLst>
          </a:blip>
          <a:srcRect/>
          <a:stretch/>
        </p:blipFill>
        <p:spPr>
          <a:xfrm>
            <a:off x="8661842" y="6129391"/>
            <a:ext cx="776757" cy="616222"/>
          </a:xfrm>
          <a:prstGeom prst="rect">
            <a:avLst/>
          </a:prstGeom>
        </p:spPr>
      </p:pic>
      <p:pic>
        <p:nvPicPr>
          <p:cNvPr id="33" name="Picture 32">
            <a:extLst>
              <a:ext uri="{FF2B5EF4-FFF2-40B4-BE49-F238E27FC236}">
                <a16:creationId xmlns:a16="http://schemas.microsoft.com/office/drawing/2014/main" id="{6E52B770-9912-4990-90FB-BF15F95A8975}"/>
              </a:ext>
            </a:extLst>
          </p:cNvPr>
          <p:cNvPicPr>
            <a:picLocks noChangeAspect="1"/>
          </p:cNvPicPr>
          <p:nvPr/>
        </p:nvPicPr>
        <p:blipFill rotWithShape="1">
          <a:blip r:embed="rId27" cstate="email">
            <a:extLst>
              <a:ext uri="{28A0092B-C50C-407E-A947-70E740481C1C}">
                <a14:useLocalDpi xmlns:a14="http://schemas.microsoft.com/office/drawing/2010/main"/>
              </a:ext>
            </a:extLst>
          </a:blip>
          <a:srcRect/>
          <a:stretch/>
        </p:blipFill>
        <p:spPr>
          <a:xfrm>
            <a:off x="9842011" y="6054915"/>
            <a:ext cx="563582" cy="740544"/>
          </a:xfrm>
          <a:prstGeom prst="rect">
            <a:avLst/>
          </a:prstGeom>
        </p:spPr>
      </p:pic>
      <p:sp>
        <p:nvSpPr>
          <p:cNvPr id="2" name="Rectangle 1">
            <a:extLst>
              <a:ext uri="{FF2B5EF4-FFF2-40B4-BE49-F238E27FC236}">
                <a16:creationId xmlns:a16="http://schemas.microsoft.com/office/drawing/2014/main" id="{949DA9A2-627F-4731-AB52-D1907A72AE32}"/>
              </a:ext>
            </a:extLst>
          </p:cNvPr>
          <p:cNvSpPr/>
          <p:nvPr/>
        </p:nvSpPr>
        <p:spPr>
          <a:xfrm>
            <a:off x="4249316" y="1488871"/>
            <a:ext cx="3532057" cy="923330"/>
          </a:xfrm>
          <a:prstGeom prst="rect">
            <a:avLst/>
          </a:prstGeom>
        </p:spPr>
        <p:style>
          <a:lnRef idx="2">
            <a:schemeClr val="dk1"/>
          </a:lnRef>
          <a:fillRef idx="1">
            <a:schemeClr val="lt1"/>
          </a:fillRef>
          <a:effectRef idx="0">
            <a:schemeClr val="dk1"/>
          </a:effectRef>
          <a:fontRef idx="minor">
            <a:schemeClr val="dk1"/>
          </a:fontRef>
        </p:style>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Thank You! </a:t>
            </a:r>
          </a:p>
        </p:txBody>
      </p:sp>
    </p:spTree>
    <p:extLst>
      <p:ext uri="{BB962C8B-B14F-4D97-AF65-F5344CB8AC3E}">
        <p14:creationId xmlns:p14="http://schemas.microsoft.com/office/powerpoint/2010/main" val="4792085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7D39F9-7EC9-4CD6-825B-5696DB75F58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0"/>
            <a:ext cx="12192000" cy="6857999"/>
          </a:xfrm>
          <a:prstGeom prst="rect">
            <a:avLst/>
          </a:prstGeom>
        </p:spPr>
      </p:pic>
      <p:sp>
        <p:nvSpPr>
          <p:cNvPr id="5" name="object 5">
            <a:extLst>
              <a:ext uri="{FF2B5EF4-FFF2-40B4-BE49-F238E27FC236}">
                <a16:creationId xmlns:a16="http://schemas.microsoft.com/office/drawing/2014/main" id="{420500C9-66EF-420F-A05E-52CA6E43E506}"/>
              </a:ext>
            </a:extLst>
          </p:cNvPr>
          <p:cNvSpPr txBox="1">
            <a:spLocks/>
          </p:cNvSpPr>
          <p:nvPr/>
        </p:nvSpPr>
        <p:spPr>
          <a:xfrm>
            <a:off x="190148" y="83890"/>
            <a:ext cx="11811699" cy="720710"/>
          </a:xfrm>
          <a:prstGeom prst="rect">
            <a:avLst/>
          </a:prstGeom>
        </p:spPr>
        <p:txBody>
          <a:bodyPr vert="horz" wrap="square" lIns="0" tIns="12700" rIns="0" bIns="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2700">
              <a:spcBef>
                <a:spcPts val="100"/>
              </a:spcBef>
            </a:pPr>
            <a:r>
              <a:rPr lang="en-US" sz="4600" b="1" spc="-5" dirty="0">
                <a:solidFill>
                  <a:schemeClr val="accent1">
                    <a:lumMod val="50000"/>
                  </a:schemeClr>
                </a:solidFill>
                <a:latin typeface="Century Gothic"/>
                <a:cs typeface="Century Gothic"/>
              </a:rPr>
              <a:t>OUR MISSION STATEMENT</a:t>
            </a:r>
            <a:endParaRPr lang="en-US" sz="4600" b="1" dirty="0">
              <a:solidFill>
                <a:schemeClr val="accent1">
                  <a:lumMod val="50000"/>
                </a:schemeClr>
              </a:solidFill>
              <a:latin typeface="Century Gothic"/>
              <a:cs typeface="Century Gothic"/>
            </a:endParaRPr>
          </a:p>
        </p:txBody>
      </p:sp>
      <p:sp>
        <p:nvSpPr>
          <p:cNvPr id="3" name="TextBox 2">
            <a:extLst>
              <a:ext uri="{FF2B5EF4-FFF2-40B4-BE49-F238E27FC236}">
                <a16:creationId xmlns:a16="http://schemas.microsoft.com/office/drawing/2014/main" id="{A5A8A028-4BAA-4759-ADAD-1E8123184AF2}"/>
              </a:ext>
            </a:extLst>
          </p:cNvPr>
          <p:cNvSpPr txBox="1"/>
          <p:nvPr/>
        </p:nvSpPr>
        <p:spPr>
          <a:xfrm>
            <a:off x="118841" y="1443840"/>
            <a:ext cx="11954312" cy="3539430"/>
          </a:xfrm>
          <a:prstGeom prst="rect">
            <a:avLst/>
          </a:prstGeom>
          <a:solidFill>
            <a:schemeClr val="tx2">
              <a:lumMod val="20000"/>
              <a:lumOff val="80000"/>
            </a:schemeClr>
          </a:solidFill>
          <a:ln w="38100">
            <a:solidFill>
              <a:schemeClr val="tx1"/>
            </a:solidFill>
          </a:ln>
        </p:spPr>
        <p:txBody>
          <a:bodyPr wrap="square" rtlCol="0">
            <a:spAutoFit/>
          </a:bodyPr>
          <a:lstStyle/>
          <a:p>
            <a:r>
              <a:rPr lang="en-US" sz="2800" i="1" dirty="0">
                <a:latin typeface="Century Gothic" panose="020B0502020202020204" pitchFamily="34" charset="0"/>
              </a:rPr>
              <a:t>The role of the U.S. Army Corps of Engineers with respect to navigation is to provide </a:t>
            </a:r>
            <a:r>
              <a:rPr lang="en-US" sz="2800" b="1" i="1" dirty="0">
                <a:latin typeface="Century Gothic" panose="020B0502020202020204" pitchFamily="34" charset="0"/>
              </a:rPr>
              <a:t>safe, reliable, and efficient waterborne transportation systems </a:t>
            </a:r>
            <a:r>
              <a:rPr lang="en-US" sz="2800" i="1" dirty="0">
                <a:latin typeface="Century Gothic" panose="020B0502020202020204" pitchFamily="34" charset="0"/>
              </a:rPr>
              <a:t>(channels, harbors, and waterways) for the movement of commerce, national security needs, and recreation. </a:t>
            </a:r>
          </a:p>
          <a:p>
            <a:endParaRPr lang="en-US" sz="2800" i="1" dirty="0">
              <a:latin typeface="Century Gothic" panose="020B0502020202020204" pitchFamily="34" charset="0"/>
            </a:endParaRPr>
          </a:p>
          <a:p>
            <a:r>
              <a:rPr lang="en-US" sz="2800" i="1" dirty="0">
                <a:latin typeface="Century Gothic" panose="020B0502020202020204" pitchFamily="34" charset="0"/>
              </a:rPr>
              <a:t>The Corps accomplishes this mission through a combination of </a:t>
            </a:r>
            <a:r>
              <a:rPr lang="en-US" sz="2800" b="1" i="1" dirty="0">
                <a:solidFill>
                  <a:srgbClr val="C00000"/>
                </a:solidFill>
                <a:latin typeface="Century Gothic" panose="020B0502020202020204" pitchFamily="34" charset="0"/>
              </a:rPr>
              <a:t>capital improvements (i.e., deepening) </a:t>
            </a:r>
            <a:r>
              <a:rPr lang="en-US" sz="2800" i="1" dirty="0">
                <a:latin typeface="Century Gothic" panose="020B0502020202020204" pitchFamily="34" charset="0"/>
              </a:rPr>
              <a:t>and the </a:t>
            </a:r>
            <a:r>
              <a:rPr lang="en-US" sz="2800" b="1" i="1" dirty="0">
                <a:solidFill>
                  <a:srgbClr val="C00000"/>
                </a:solidFill>
                <a:latin typeface="Century Gothic" panose="020B0502020202020204" pitchFamily="34" charset="0"/>
              </a:rPr>
              <a:t>operation and maintenance </a:t>
            </a:r>
            <a:r>
              <a:rPr lang="en-US" sz="2800" i="1" dirty="0">
                <a:latin typeface="Century Gothic" panose="020B0502020202020204" pitchFamily="34" charset="0"/>
              </a:rPr>
              <a:t>of existing navigation projects.</a:t>
            </a:r>
            <a:endParaRPr lang="en-US" sz="2400" dirty="0">
              <a:latin typeface="Century Gothic" panose="020B0502020202020204" pitchFamily="34" charset="0"/>
            </a:endParaRPr>
          </a:p>
        </p:txBody>
      </p:sp>
      <p:sp>
        <p:nvSpPr>
          <p:cNvPr id="6" name="Rectangle 5">
            <a:extLst>
              <a:ext uri="{FF2B5EF4-FFF2-40B4-BE49-F238E27FC236}">
                <a16:creationId xmlns:a16="http://schemas.microsoft.com/office/drawing/2014/main" id="{41B472B6-5566-4CCA-A100-3AF12C226986}"/>
              </a:ext>
            </a:extLst>
          </p:cNvPr>
          <p:cNvSpPr/>
          <p:nvPr/>
        </p:nvSpPr>
        <p:spPr>
          <a:xfrm>
            <a:off x="1519234" y="759156"/>
            <a:ext cx="9153525" cy="90887"/>
          </a:xfrm>
          <a:prstGeom prst="rect">
            <a:avLst/>
          </a:prstGeom>
          <a:solidFill>
            <a:schemeClr val="tx2">
              <a:lumMod val="60000"/>
              <a:lumOff val="4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09056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7D39F9-7EC9-4CD6-825B-5696DB75F58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0"/>
            <a:ext cx="12192000" cy="6857999"/>
          </a:xfrm>
          <a:prstGeom prst="rect">
            <a:avLst/>
          </a:prstGeom>
        </p:spPr>
      </p:pic>
      <p:sp>
        <p:nvSpPr>
          <p:cNvPr id="7" name="object 5">
            <a:extLst>
              <a:ext uri="{FF2B5EF4-FFF2-40B4-BE49-F238E27FC236}">
                <a16:creationId xmlns:a16="http://schemas.microsoft.com/office/drawing/2014/main" id="{B0F763F1-F27E-4E05-9D3F-42F91C71C5FE}"/>
              </a:ext>
            </a:extLst>
          </p:cNvPr>
          <p:cNvSpPr txBox="1">
            <a:spLocks/>
          </p:cNvSpPr>
          <p:nvPr/>
        </p:nvSpPr>
        <p:spPr>
          <a:xfrm>
            <a:off x="0" y="-26556"/>
            <a:ext cx="12192000" cy="689932"/>
          </a:xfrm>
          <a:prstGeom prst="rect">
            <a:avLst/>
          </a:prstGeom>
        </p:spPr>
        <p:txBody>
          <a:bodyPr vert="horz" wrap="square" lIns="0" tIns="12700" rIns="0" bIns="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2700">
              <a:spcBef>
                <a:spcPts val="100"/>
              </a:spcBef>
            </a:pPr>
            <a:r>
              <a:rPr lang="en-US" b="1" spc="-5" dirty="0">
                <a:solidFill>
                  <a:schemeClr val="accent1">
                    <a:lumMod val="50000"/>
                  </a:schemeClr>
                </a:solidFill>
                <a:latin typeface="Century Gothic"/>
                <a:cs typeface="Century Gothic"/>
              </a:rPr>
              <a:t>UNITED STATES COASTAL AND INLAND PORTS</a:t>
            </a:r>
            <a:endParaRPr lang="en-US" b="1" dirty="0">
              <a:solidFill>
                <a:schemeClr val="accent1">
                  <a:lumMod val="50000"/>
                </a:schemeClr>
              </a:solidFill>
              <a:latin typeface="Century Gothic"/>
              <a:cs typeface="Century Gothic"/>
            </a:endParaRPr>
          </a:p>
        </p:txBody>
      </p:sp>
      <p:pic>
        <p:nvPicPr>
          <p:cNvPr id="5" name="Picture 4">
            <a:extLst>
              <a:ext uri="{FF2B5EF4-FFF2-40B4-BE49-F238E27FC236}">
                <a16:creationId xmlns:a16="http://schemas.microsoft.com/office/drawing/2014/main" id="{237062C6-581F-4591-8524-18A2DB29C31D}"/>
              </a:ext>
            </a:extLst>
          </p:cNvPr>
          <p:cNvPicPr>
            <a:picLocks noChangeAspect="1"/>
          </p:cNvPicPr>
          <p:nvPr/>
        </p:nvPicPr>
        <p:blipFill rotWithShape="1">
          <a:blip r:embed="rId3" cstate="email">
            <a:lum bright="-20000" contrast="40000"/>
            <a:extLst>
              <a:ext uri="{28A0092B-C50C-407E-A947-70E740481C1C}">
                <a14:useLocalDpi xmlns:a14="http://schemas.microsoft.com/office/drawing/2010/main"/>
              </a:ext>
            </a:extLst>
          </a:blip>
          <a:srcRect t="10636"/>
          <a:stretch/>
        </p:blipFill>
        <p:spPr>
          <a:xfrm>
            <a:off x="0" y="737488"/>
            <a:ext cx="12192000" cy="6137289"/>
          </a:xfrm>
          <a:prstGeom prst="rect">
            <a:avLst/>
          </a:prstGeom>
          <a:ln>
            <a:noFill/>
          </a:ln>
        </p:spPr>
      </p:pic>
      <p:sp>
        <p:nvSpPr>
          <p:cNvPr id="8" name="Star: 5 Points 7">
            <a:extLst>
              <a:ext uri="{FF2B5EF4-FFF2-40B4-BE49-F238E27FC236}">
                <a16:creationId xmlns:a16="http://schemas.microsoft.com/office/drawing/2014/main" id="{2B91448C-D1FA-4A33-92FE-BF95244976EB}"/>
              </a:ext>
            </a:extLst>
          </p:cNvPr>
          <p:cNvSpPr/>
          <p:nvPr/>
        </p:nvSpPr>
        <p:spPr>
          <a:xfrm>
            <a:off x="6308521" y="4630723"/>
            <a:ext cx="335560" cy="360726"/>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3" name="Thought Bubble: Cloud 2">
            <a:extLst>
              <a:ext uri="{FF2B5EF4-FFF2-40B4-BE49-F238E27FC236}">
                <a16:creationId xmlns:a16="http://schemas.microsoft.com/office/drawing/2014/main" id="{63E7C8BD-504A-408A-BAA3-C520CD09C56A}"/>
              </a:ext>
            </a:extLst>
          </p:cNvPr>
          <p:cNvSpPr/>
          <p:nvPr/>
        </p:nvSpPr>
        <p:spPr>
          <a:xfrm>
            <a:off x="5503177" y="663376"/>
            <a:ext cx="2525087" cy="1441420"/>
          </a:xfrm>
          <a:prstGeom prst="cloudCallout">
            <a:avLst>
              <a:gd name="adj1" fmla="val -66016"/>
              <a:gd name="adj2" fmla="val -37021"/>
            </a:avLst>
          </a:prstGeom>
          <a:solidFill>
            <a:schemeClr val="accent1">
              <a:alpha val="92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u="sng" dirty="0"/>
              <a:t>41 states </a:t>
            </a:r>
            <a:r>
              <a:rPr lang="en-US" sz="1600" b="1" dirty="0"/>
              <a:t>are served directly by our ports &amp; waterways!</a:t>
            </a:r>
          </a:p>
        </p:txBody>
      </p:sp>
    </p:spTree>
    <p:extLst>
      <p:ext uri="{BB962C8B-B14F-4D97-AF65-F5344CB8AC3E}">
        <p14:creationId xmlns:p14="http://schemas.microsoft.com/office/powerpoint/2010/main" val="2654508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7D39F9-7EC9-4CD6-825B-5696DB75F58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0"/>
            <a:ext cx="12192000" cy="6857999"/>
          </a:xfrm>
          <a:prstGeom prst="rect">
            <a:avLst/>
          </a:prstGeom>
        </p:spPr>
      </p:pic>
      <p:sp>
        <p:nvSpPr>
          <p:cNvPr id="7" name="object 5">
            <a:extLst>
              <a:ext uri="{FF2B5EF4-FFF2-40B4-BE49-F238E27FC236}">
                <a16:creationId xmlns:a16="http://schemas.microsoft.com/office/drawing/2014/main" id="{DDD5C284-2045-4C20-90D0-21BE595FFCFB}"/>
              </a:ext>
            </a:extLst>
          </p:cNvPr>
          <p:cNvSpPr txBox="1">
            <a:spLocks/>
          </p:cNvSpPr>
          <p:nvPr/>
        </p:nvSpPr>
        <p:spPr>
          <a:xfrm>
            <a:off x="0" y="0"/>
            <a:ext cx="12192000" cy="720710"/>
          </a:xfrm>
          <a:prstGeom prst="rect">
            <a:avLst/>
          </a:prstGeom>
        </p:spPr>
        <p:txBody>
          <a:bodyPr vert="horz" wrap="square" lIns="0" tIns="12700" rIns="0" bIns="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2700">
              <a:spcBef>
                <a:spcPts val="100"/>
              </a:spcBef>
            </a:pPr>
            <a:r>
              <a:rPr lang="en-US" sz="4600" b="1" spc="-5" dirty="0">
                <a:solidFill>
                  <a:schemeClr val="accent1">
                    <a:lumMod val="50000"/>
                  </a:schemeClr>
                </a:solidFill>
                <a:latin typeface="Century Gothic"/>
                <a:cs typeface="Century Gothic"/>
              </a:rPr>
              <a:t>WORLD SHIPPING ROUTES</a:t>
            </a:r>
            <a:endParaRPr lang="en-US" sz="4600" b="1" dirty="0">
              <a:solidFill>
                <a:schemeClr val="accent1">
                  <a:lumMod val="50000"/>
                </a:schemeClr>
              </a:solidFill>
              <a:latin typeface="Century Gothic"/>
              <a:cs typeface="Century Gothic"/>
            </a:endParaRPr>
          </a:p>
        </p:txBody>
      </p:sp>
      <p:pic>
        <p:nvPicPr>
          <p:cNvPr id="2" name="Picture 1">
            <a:extLst>
              <a:ext uri="{FF2B5EF4-FFF2-40B4-BE49-F238E27FC236}">
                <a16:creationId xmlns:a16="http://schemas.microsoft.com/office/drawing/2014/main" id="{C1869443-9D55-497A-ACE0-A7792E99F9B1}"/>
              </a:ext>
            </a:extLst>
          </p:cNvPr>
          <p:cNvPicPr>
            <a:picLocks noChangeAspect="1"/>
          </p:cNvPicPr>
          <p:nvPr/>
        </p:nvPicPr>
        <p:blipFill>
          <a:blip r:embed="rId3"/>
          <a:stretch>
            <a:fillRect/>
          </a:stretch>
        </p:blipFill>
        <p:spPr>
          <a:xfrm>
            <a:off x="-2" y="720710"/>
            <a:ext cx="12192002" cy="6137291"/>
          </a:xfrm>
          <a:prstGeom prst="rect">
            <a:avLst/>
          </a:prstGeom>
        </p:spPr>
      </p:pic>
      <p:sp>
        <p:nvSpPr>
          <p:cNvPr id="5" name="TextBox 4">
            <a:extLst>
              <a:ext uri="{FF2B5EF4-FFF2-40B4-BE49-F238E27FC236}">
                <a16:creationId xmlns:a16="http://schemas.microsoft.com/office/drawing/2014/main" id="{1EAD324D-25A9-485D-A687-022B6B1A7308}"/>
              </a:ext>
            </a:extLst>
          </p:cNvPr>
          <p:cNvSpPr txBox="1"/>
          <p:nvPr/>
        </p:nvSpPr>
        <p:spPr>
          <a:xfrm>
            <a:off x="11006358" y="6581000"/>
            <a:ext cx="1350626" cy="276999"/>
          </a:xfrm>
          <a:prstGeom prst="rect">
            <a:avLst/>
          </a:prstGeom>
          <a:noFill/>
        </p:spPr>
        <p:txBody>
          <a:bodyPr wrap="square" rtlCol="0">
            <a:spAutoFit/>
          </a:bodyPr>
          <a:lstStyle/>
          <a:p>
            <a:r>
              <a:rPr lang="en-US" sz="1200" b="1" dirty="0">
                <a:solidFill>
                  <a:schemeClr val="bg1"/>
                </a:solidFill>
              </a:rPr>
              <a:t>Courtesy of KILN</a:t>
            </a:r>
          </a:p>
        </p:txBody>
      </p:sp>
      <p:sp>
        <p:nvSpPr>
          <p:cNvPr id="9" name="TextBox 8">
            <a:extLst>
              <a:ext uri="{FF2B5EF4-FFF2-40B4-BE49-F238E27FC236}">
                <a16:creationId xmlns:a16="http://schemas.microsoft.com/office/drawing/2014/main" id="{004DD827-17F3-40CF-816B-E5769B8B1CCD}"/>
              </a:ext>
            </a:extLst>
          </p:cNvPr>
          <p:cNvSpPr txBox="1"/>
          <p:nvPr/>
        </p:nvSpPr>
        <p:spPr>
          <a:xfrm>
            <a:off x="9882231" y="259046"/>
            <a:ext cx="2558643" cy="307777"/>
          </a:xfrm>
          <a:prstGeom prst="rect">
            <a:avLst/>
          </a:prstGeom>
          <a:noFill/>
        </p:spPr>
        <p:txBody>
          <a:bodyPr wrap="square">
            <a:spAutoFit/>
          </a:bodyPr>
          <a:lstStyle/>
          <a:p>
            <a:r>
              <a:rPr lang="en-US" sz="1400" dirty="0">
                <a:hlinkClick r:id="rId4"/>
              </a:rPr>
              <a:t>https://www.shipmap.org/</a:t>
            </a:r>
            <a:endParaRPr lang="en-US" sz="1400" dirty="0"/>
          </a:p>
        </p:txBody>
      </p:sp>
      <p:sp>
        <p:nvSpPr>
          <p:cNvPr id="10" name="TextBox 9">
            <a:extLst>
              <a:ext uri="{FF2B5EF4-FFF2-40B4-BE49-F238E27FC236}">
                <a16:creationId xmlns:a16="http://schemas.microsoft.com/office/drawing/2014/main" id="{522D32BC-B8BA-401C-816A-B004D35CE808}"/>
              </a:ext>
            </a:extLst>
          </p:cNvPr>
          <p:cNvSpPr txBox="1"/>
          <p:nvPr/>
        </p:nvSpPr>
        <p:spPr>
          <a:xfrm>
            <a:off x="0" y="5688448"/>
            <a:ext cx="989901" cy="1169551"/>
          </a:xfrm>
          <a:prstGeom prst="rect">
            <a:avLst/>
          </a:prstGeom>
          <a:solidFill>
            <a:schemeClr val="tx1"/>
          </a:solidFill>
        </p:spPr>
        <p:txBody>
          <a:bodyPr wrap="square" rtlCol="0">
            <a:spAutoFit/>
          </a:bodyPr>
          <a:lstStyle/>
          <a:p>
            <a:r>
              <a:rPr lang="en-US" sz="1400" b="1" dirty="0">
                <a:solidFill>
                  <a:srgbClr val="FFFF00"/>
                </a:solidFill>
              </a:rPr>
              <a:t>Containers</a:t>
            </a:r>
          </a:p>
          <a:p>
            <a:r>
              <a:rPr lang="en-US" sz="1400" b="1" dirty="0">
                <a:solidFill>
                  <a:srgbClr val="00B0F0"/>
                </a:solidFill>
              </a:rPr>
              <a:t>Dry Bulk</a:t>
            </a:r>
          </a:p>
          <a:p>
            <a:r>
              <a:rPr lang="en-US" sz="1400" b="1" dirty="0">
                <a:solidFill>
                  <a:srgbClr val="FF0000"/>
                </a:solidFill>
              </a:rPr>
              <a:t>Liquids</a:t>
            </a:r>
          </a:p>
          <a:p>
            <a:r>
              <a:rPr lang="en-US" sz="1400" b="1" dirty="0">
                <a:solidFill>
                  <a:srgbClr val="00B050"/>
                </a:solidFill>
              </a:rPr>
              <a:t>Gas</a:t>
            </a:r>
          </a:p>
          <a:p>
            <a:r>
              <a:rPr lang="en-US" sz="1400" b="1" dirty="0">
                <a:solidFill>
                  <a:srgbClr val="7030A0"/>
                </a:solidFill>
              </a:rPr>
              <a:t>Vehicles</a:t>
            </a:r>
          </a:p>
        </p:txBody>
      </p:sp>
    </p:spTree>
    <p:extLst>
      <p:ext uri="{BB962C8B-B14F-4D97-AF65-F5344CB8AC3E}">
        <p14:creationId xmlns:p14="http://schemas.microsoft.com/office/powerpoint/2010/main" val="10618337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5">
            <a:extLst>
              <a:ext uri="{FF2B5EF4-FFF2-40B4-BE49-F238E27FC236}">
                <a16:creationId xmlns:a16="http://schemas.microsoft.com/office/drawing/2014/main" id="{DDD5C284-2045-4C20-90D0-21BE595FFCFB}"/>
              </a:ext>
            </a:extLst>
          </p:cNvPr>
          <p:cNvSpPr txBox="1">
            <a:spLocks/>
          </p:cNvSpPr>
          <p:nvPr/>
        </p:nvSpPr>
        <p:spPr>
          <a:xfrm>
            <a:off x="0" y="-9134"/>
            <a:ext cx="12192000" cy="720710"/>
          </a:xfrm>
          <a:prstGeom prst="rect">
            <a:avLst/>
          </a:prstGeom>
        </p:spPr>
        <p:txBody>
          <a:bodyPr vert="horz" wrap="square" lIns="0" tIns="12700" rIns="0" bIns="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2700">
              <a:spcBef>
                <a:spcPts val="100"/>
              </a:spcBef>
            </a:pPr>
            <a:r>
              <a:rPr lang="en-US" sz="4600" b="1" spc="-5" dirty="0">
                <a:solidFill>
                  <a:schemeClr val="accent1">
                    <a:lumMod val="50000"/>
                  </a:schemeClr>
                </a:solidFill>
                <a:latin typeface="Century Gothic"/>
                <a:cs typeface="Century Gothic"/>
              </a:rPr>
              <a:t>SHIPPING TERMINOLOGY 101</a:t>
            </a:r>
            <a:endParaRPr lang="en-US" sz="4600" b="1" dirty="0">
              <a:solidFill>
                <a:schemeClr val="accent1">
                  <a:lumMod val="50000"/>
                </a:schemeClr>
              </a:solidFill>
              <a:latin typeface="Century Gothic"/>
              <a:cs typeface="Century Gothic"/>
            </a:endParaRPr>
          </a:p>
        </p:txBody>
      </p:sp>
      <p:sp>
        <p:nvSpPr>
          <p:cNvPr id="5" name="TextBox 4">
            <a:extLst>
              <a:ext uri="{FF2B5EF4-FFF2-40B4-BE49-F238E27FC236}">
                <a16:creationId xmlns:a16="http://schemas.microsoft.com/office/drawing/2014/main" id="{1EAD324D-25A9-485D-A687-022B6B1A7308}"/>
              </a:ext>
            </a:extLst>
          </p:cNvPr>
          <p:cNvSpPr txBox="1"/>
          <p:nvPr/>
        </p:nvSpPr>
        <p:spPr>
          <a:xfrm>
            <a:off x="11006358" y="6581000"/>
            <a:ext cx="1350626" cy="276999"/>
          </a:xfrm>
          <a:prstGeom prst="rect">
            <a:avLst/>
          </a:prstGeom>
          <a:noFill/>
        </p:spPr>
        <p:txBody>
          <a:bodyPr wrap="square" rtlCol="0">
            <a:spAutoFit/>
          </a:bodyPr>
          <a:lstStyle/>
          <a:p>
            <a:r>
              <a:rPr lang="en-US" sz="1200" b="1" dirty="0">
                <a:solidFill>
                  <a:schemeClr val="bg1"/>
                </a:solidFill>
              </a:rPr>
              <a:t>Courtesy of KILN</a:t>
            </a:r>
          </a:p>
        </p:txBody>
      </p:sp>
      <p:pic>
        <p:nvPicPr>
          <p:cNvPr id="15" name="Picture 14">
            <a:extLst>
              <a:ext uri="{FF2B5EF4-FFF2-40B4-BE49-F238E27FC236}">
                <a16:creationId xmlns:a16="http://schemas.microsoft.com/office/drawing/2014/main" id="{E1D20DEA-44C8-44CA-8D05-169AFFAB183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52404" y="805119"/>
            <a:ext cx="5579268" cy="5236268"/>
          </a:xfrm>
          <a:prstGeom prst="rect">
            <a:avLst/>
          </a:prstGeom>
        </p:spPr>
      </p:pic>
      <p:pic>
        <p:nvPicPr>
          <p:cNvPr id="16" name="Picture 15">
            <a:extLst>
              <a:ext uri="{FF2B5EF4-FFF2-40B4-BE49-F238E27FC236}">
                <a16:creationId xmlns:a16="http://schemas.microsoft.com/office/drawing/2014/main" id="{6E87891C-FC0E-43C2-B805-B59928D343D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468411" y="708777"/>
            <a:ext cx="2371185" cy="1580790"/>
          </a:xfrm>
          <a:prstGeom prst="rect">
            <a:avLst/>
          </a:prstGeom>
        </p:spPr>
      </p:pic>
      <p:sp>
        <p:nvSpPr>
          <p:cNvPr id="19" name="TextBox 18">
            <a:extLst>
              <a:ext uri="{FF2B5EF4-FFF2-40B4-BE49-F238E27FC236}">
                <a16:creationId xmlns:a16="http://schemas.microsoft.com/office/drawing/2014/main" id="{2672EB2C-9228-403E-927B-8A266500F60B}"/>
              </a:ext>
            </a:extLst>
          </p:cNvPr>
          <p:cNvSpPr txBox="1"/>
          <p:nvPr/>
        </p:nvSpPr>
        <p:spPr>
          <a:xfrm>
            <a:off x="9851405" y="2233460"/>
            <a:ext cx="1988190" cy="523220"/>
          </a:xfrm>
          <a:prstGeom prst="rect">
            <a:avLst/>
          </a:prstGeom>
          <a:noFill/>
        </p:spPr>
        <p:txBody>
          <a:bodyPr wrap="square" rtlCol="0">
            <a:spAutoFit/>
          </a:bodyPr>
          <a:lstStyle/>
          <a:p>
            <a:pPr algn="ctr"/>
            <a:r>
              <a:rPr lang="en-US" sz="1400" dirty="0"/>
              <a:t>Roll-On Roll-Off (RORO)</a:t>
            </a:r>
          </a:p>
          <a:p>
            <a:pPr algn="ctr"/>
            <a:r>
              <a:rPr lang="en-US" sz="1400" dirty="0"/>
              <a:t>Automobiles </a:t>
            </a:r>
          </a:p>
        </p:txBody>
      </p:sp>
      <p:pic>
        <p:nvPicPr>
          <p:cNvPr id="20" name="Picture 19">
            <a:extLst>
              <a:ext uri="{FF2B5EF4-FFF2-40B4-BE49-F238E27FC236}">
                <a16:creationId xmlns:a16="http://schemas.microsoft.com/office/drawing/2014/main" id="{82F16DE3-7DF7-4616-A139-DCE0572BB29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27186" y="2760850"/>
            <a:ext cx="2137153" cy="1446605"/>
          </a:xfrm>
          <a:prstGeom prst="rect">
            <a:avLst/>
          </a:prstGeom>
        </p:spPr>
      </p:pic>
      <p:sp>
        <p:nvSpPr>
          <p:cNvPr id="21" name="TextBox 20">
            <a:extLst>
              <a:ext uri="{FF2B5EF4-FFF2-40B4-BE49-F238E27FC236}">
                <a16:creationId xmlns:a16="http://schemas.microsoft.com/office/drawing/2014/main" id="{339049A9-79F3-4A84-814F-9838FE7C6863}"/>
              </a:ext>
            </a:extLst>
          </p:cNvPr>
          <p:cNvSpPr txBox="1"/>
          <p:nvPr/>
        </p:nvSpPr>
        <p:spPr>
          <a:xfrm>
            <a:off x="6801667" y="4163887"/>
            <a:ext cx="1988190" cy="307777"/>
          </a:xfrm>
          <a:prstGeom prst="rect">
            <a:avLst/>
          </a:prstGeom>
          <a:noFill/>
        </p:spPr>
        <p:txBody>
          <a:bodyPr wrap="square" rtlCol="0">
            <a:spAutoFit/>
          </a:bodyPr>
          <a:lstStyle/>
          <a:p>
            <a:pPr algn="ctr"/>
            <a:r>
              <a:rPr lang="en-US" sz="1400" dirty="0"/>
              <a:t>Fresh and Frozen Foods</a:t>
            </a:r>
          </a:p>
        </p:txBody>
      </p:sp>
      <p:pic>
        <p:nvPicPr>
          <p:cNvPr id="22" name="Picture 21">
            <a:extLst>
              <a:ext uri="{FF2B5EF4-FFF2-40B4-BE49-F238E27FC236}">
                <a16:creationId xmlns:a16="http://schemas.microsoft.com/office/drawing/2014/main" id="{C655B7E6-94BB-48C5-930D-4DDB6B18EFB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468410" y="2722660"/>
            <a:ext cx="2371185" cy="1484795"/>
          </a:xfrm>
          <a:prstGeom prst="rect">
            <a:avLst/>
          </a:prstGeom>
        </p:spPr>
      </p:pic>
      <p:sp>
        <p:nvSpPr>
          <p:cNvPr id="23" name="TextBox 22">
            <a:extLst>
              <a:ext uri="{FF2B5EF4-FFF2-40B4-BE49-F238E27FC236}">
                <a16:creationId xmlns:a16="http://schemas.microsoft.com/office/drawing/2014/main" id="{C7BCE9DD-7366-4646-9500-C2B847FD5C51}"/>
              </a:ext>
            </a:extLst>
          </p:cNvPr>
          <p:cNvSpPr txBox="1"/>
          <p:nvPr/>
        </p:nvSpPr>
        <p:spPr>
          <a:xfrm>
            <a:off x="9659907" y="4156737"/>
            <a:ext cx="1988190" cy="307777"/>
          </a:xfrm>
          <a:prstGeom prst="rect">
            <a:avLst/>
          </a:prstGeom>
          <a:noFill/>
        </p:spPr>
        <p:txBody>
          <a:bodyPr wrap="square" rtlCol="0">
            <a:spAutoFit/>
          </a:bodyPr>
          <a:lstStyle/>
          <a:p>
            <a:pPr algn="ctr"/>
            <a:r>
              <a:rPr lang="en-US" sz="1400" dirty="0"/>
              <a:t>Forest Products</a:t>
            </a:r>
          </a:p>
        </p:txBody>
      </p:sp>
      <p:pic>
        <p:nvPicPr>
          <p:cNvPr id="24" name="Picture 23">
            <a:extLst>
              <a:ext uri="{FF2B5EF4-FFF2-40B4-BE49-F238E27FC236}">
                <a16:creationId xmlns:a16="http://schemas.microsoft.com/office/drawing/2014/main" id="{447395F9-44D1-46B0-8EF2-50919C69480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28132" y="4551827"/>
            <a:ext cx="2139031" cy="1585464"/>
          </a:xfrm>
          <a:prstGeom prst="rect">
            <a:avLst/>
          </a:prstGeom>
        </p:spPr>
      </p:pic>
      <p:sp>
        <p:nvSpPr>
          <p:cNvPr id="25" name="TextBox 24">
            <a:extLst>
              <a:ext uri="{FF2B5EF4-FFF2-40B4-BE49-F238E27FC236}">
                <a16:creationId xmlns:a16="http://schemas.microsoft.com/office/drawing/2014/main" id="{DAD4919D-0D15-45DA-B24B-5D9A99B28462}"/>
              </a:ext>
            </a:extLst>
          </p:cNvPr>
          <p:cNvSpPr txBox="1"/>
          <p:nvPr/>
        </p:nvSpPr>
        <p:spPr>
          <a:xfrm>
            <a:off x="6727186" y="6108753"/>
            <a:ext cx="2137152" cy="307777"/>
          </a:xfrm>
          <a:prstGeom prst="rect">
            <a:avLst/>
          </a:prstGeom>
          <a:noFill/>
        </p:spPr>
        <p:txBody>
          <a:bodyPr wrap="square" rtlCol="0">
            <a:spAutoFit/>
          </a:bodyPr>
          <a:lstStyle/>
          <a:p>
            <a:pPr algn="ctr"/>
            <a:r>
              <a:rPr lang="en-US" sz="1400" dirty="0"/>
              <a:t>Dry Bulk (Coal, Sand, Rock)</a:t>
            </a:r>
          </a:p>
        </p:txBody>
      </p:sp>
      <p:pic>
        <p:nvPicPr>
          <p:cNvPr id="26" name="Picture 25">
            <a:extLst>
              <a:ext uri="{FF2B5EF4-FFF2-40B4-BE49-F238E27FC236}">
                <a16:creationId xmlns:a16="http://schemas.microsoft.com/office/drawing/2014/main" id="{2C1E4397-9D85-4457-AD5F-FCAF61F8C60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468410" y="4551828"/>
            <a:ext cx="2371185" cy="1585464"/>
          </a:xfrm>
          <a:prstGeom prst="rect">
            <a:avLst/>
          </a:prstGeom>
        </p:spPr>
      </p:pic>
      <p:sp>
        <p:nvSpPr>
          <p:cNvPr id="27" name="TextBox 26">
            <a:extLst>
              <a:ext uri="{FF2B5EF4-FFF2-40B4-BE49-F238E27FC236}">
                <a16:creationId xmlns:a16="http://schemas.microsoft.com/office/drawing/2014/main" id="{2B31AC18-1333-441D-BFDB-536180E2F032}"/>
              </a:ext>
            </a:extLst>
          </p:cNvPr>
          <p:cNvSpPr txBox="1"/>
          <p:nvPr/>
        </p:nvSpPr>
        <p:spPr>
          <a:xfrm>
            <a:off x="9659907" y="6108752"/>
            <a:ext cx="2137152" cy="307777"/>
          </a:xfrm>
          <a:prstGeom prst="rect">
            <a:avLst/>
          </a:prstGeom>
          <a:noFill/>
        </p:spPr>
        <p:txBody>
          <a:bodyPr wrap="square" rtlCol="0">
            <a:spAutoFit/>
          </a:bodyPr>
          <a:lstStyle/>
          <a:p>
            <a:pPr algn="ctr"/>
            <a:r>
              <a:rPr lang="en-US" sz="1400" dirty="0"/>
              <a:t>Military Cargo</a:t>
            </a:r>
          </a:p>
        </p:txBody>
      </p:sp>
      <p:pic>
        <p:nvPicPr>
          <p:cNvPr id="28" name="Picture 27">
            <a:extLst>
              <a:ext uri="{FF2B5EF4-FFF2-40B4-BE49-F238E27FC236}">
                <a16:creationId xmlns:a16="http://schemas.microsoft.com/office/drawing/2014/main" id="{135894A2-9A83-45B5-9798-51552E80331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727185" y="708777"/>
            <a:ext cx="2137153" cy="1580790"/>
          </a:xfrm>
          <a:prstGeom prst="rect">
            <a:avLst/>
          </a:prstGeom>
        </p:spPr>
      </p:pic>
      <p:sp>
        <p:nvSpPr>
          <p:cNvPr id="29" name="TextBox 28">
            <a:extLst>
              <a:ext uri="{FF2B5EF4-FFF2-40B4-BE49-F238E27FC236}">
                <a16:creationId xmlns:a16="http://schemas.microsoft.com/office/drawing/2014/main" id="{1E120793-A804-47EE-8A6E-BFB5E8DEBE82}"/>
              </a:ext>
            </a:extLst>
          </p:cNvPr>
          <p:cNvSpPr txBox="1"/>
          <p:nvPr/>
        </p:nvSpPr>
        <p:spPr>
          <a:xfrm>
            <a:off x="6460179" y="2283536"/>
            <a:ext cx="2671163" cy="307777"/>
          </a:xfrm>
          <a:prstGeom prst="rect">
            <a:avLst/>
          </a:prstGeom>
          <a:noFill/>
        </p:spPr>
        <p:txBody>
          <a:bodyPr wrap="square" rtlCol="0">
            <a:spAutoFit/>
          </a:bodyPr>
          <a:lstStyle/>
          <a:p>
            <a:pPr algn="ctr"/>
            <a:r>
              <a:rPr lang="en-US" sz="1400" dirty="0"/>
              <a:t>Liquid Bulk (LNG, Oils, Petroleum)</a:t>
            </a:r>
          </a:p>
        </p:txBody>
      </p:sp>
      <p:sp>
        <p:nvSpPr>
          <p:cNvPr id="32" name="Arrow: Right 31">
            <a:extLst>
              <a:ext uri="{FF2B5EF4-FFF2-40B4-BE49-F238E27FC236}">
                <a16:creationId xmlns:a16="http://schemas.microsoft.com/office/drawing/2014/main" id="{B80C6A13-6E0E-4670-B672-5A012F207EE0}"/>
              </a:ext>
            </a:extLst>
          </p:cNvPr>
          <p:cNvSpPr/>
          <p:nvPr/>
        </p:nvSpPr>
        <p:spPr>
          <a:xfrm>
            <a:off x="5614896" y="3007998"/>
            <a:ext cx="1086491" cy="830510"/>
          </a:xfrm>
          <a:prstGeom prst="rightArrow">
            <a:avLst/>
          </a:prstGeom>
          <a:solidFill>
            <a:srgbClr val="6FCCF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242634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5">
            <a:extLst>
              <a:ext uri="{FF2B5EF4-FFF2-40B4-BE49-F238E27FC236}">
                <a16:creationId xmlns:a16="http://schemas.microsoft.com/office/drawing/2014/main" id="{DDD5C284-2045-4C20-90D0-21BE595FFCFB}"/>
              </a:ext>
            </a:extLst>
          </p:cNvPr>
          <p:cNvSpPr txBox="1">
            <a:spLocks/>
          </p:cNvSpPr>
          <p:nvPr/>
        </p:nvSpPr>
        <p:spPr>
          <a:xfrm>
            <a:off x="0" y="0"/>
            <a:ext cx="12192000" cy="720710"/>
          </a:xfrm>
          <a:prstGeom prst="rect">
            <a:avLst/>
          </a:prstGeom>
        </p:spPr>
        <p:txBody>
          <a:bodyPr vert="horz" wrap="square" lIns="0" tIns="12700" rIns="0" bIns="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2700">
              <a:spcBef>
                <a:spcPts val="100"/>
              </a:spcBef>
            </a:pPr>
            <a:r>
              <a:rPr lang="en-US" sz="4600" b="1" spc="-5" dirty="0">
                <a:solidFill>
                  <a:schemeClr val="accent1">
                    <a:lumMod val="50000"/>
                  </a:schemeClr>
                </a:solidFill>
                <a:latin typeface="Century Gothic"/>
                <a:cs typeface="Century Gothic"/>
              </a:rPr>
              <a:t>SHIPPING TERMINOLOGY 101</a:t>
            </a:r>
            <a:endParaRPr lang="en-US" sz="4600" b="1" dirty="0">
              <a:solidFill>
                <a:schemeClr val="accent1">
                  <a:lumMod val="50000"/>
                </a:schemeClr>
              </a:solidFill>
              <a:latin typeface="Century Gothic"/>
              <a:cs typeface="Century Gothic"/>
            </a:endParaRPr>
          </a:p>
        </p:txBody>
      </p:sp>
      <p:sp>
        <p:nvSpPr>
          <p:cNvPr id="5" name="TextBox 4">
            <a:extLst>
              <a:ext uri="{FF2B5EF4-FFF2-40B4-BE49-F238E27FC236}">
                <a16:creationId xmlns:a16="http://schemas.microsoft.com/office/drawing/2014/main" id="{1EAD324D-25A9-485D-A687-022B6B1A7308}"/>
              </a:ext>
            </a:extLst>
          </p:cNvPr>
          <p:cNvSpPr txBox="1"/>
          <p:nvPr/>
        </p:nvSpPr>
        <p:spPr>
          <a:xfrm>
            <a:off x="11006358" y="6581000"/>
            <a:ext cx="1350626" cy="276999"/>
          </a:xfrm>
          <a:prstGeom prst="rect">
            <a:avLst/>
          </a:prstGeom>
          <a:noFill/>
        </p:spPr>
        <p:txBody>
          <a:bodyPr wrap="square" rtlCol="0">
            <a:spAutoFit/>
          </a:bodyPr>
          <a:lstStyle/>
          <a:p>
            <a:r>
              <a:rPr lang="en-US" sz="1200" b="1" dirty="0">
                <a:solidFill>
                  <a:schemeClr val="bg1"/>
                </a:solidFill>
              </a:rPr>
              <a:t>Courtesy of KILN</a:t>
            </a:r>
          </a:p>
        </p:txBody>
      </p:sp>
      <p:pic>
        <p:nvPicPr>
          <p:cNvPr id="30" name="Picture 29">
            <a:extLst>
              <a:ext uri="{FF2B5EF4-FFF2-40B4-BE49-F238E27FC236}">
                <a16:creationId xmlns:a16="http://schemas.microsoft.com/office/drawing/2014/main" id="{F3C7E81B-FD54-44B0-8930-9D5D91A70303}"/>
              </a:ext>
            </a:extLst>
          </p:cNvPr>
          <p:cNvPicPr>
            <a:picLocks noChangeAspect="1"/>
          </p:cNvPicPr>
          <p:nvPr/>
        </p:nvPicPr>
        <p:blipFill>
          <a:blip r:embed="rId2" cstate="email">
            <a:alphaModFix/>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 uri="{28A0092B-C50C-407E-A947-70E740481C1C}">
                <a14:useLocalDpi xmlns:a14="http://schemas.microsoft.com/office/drawing/2010/main"/>
              </a:ext>
            </a:extLst>
          </a:blip>
          <a:stretch>
            <a:fillRect/>
          </a:stretch>
        </p:blipFill>
        <p:spPr>
          <a:xfrm>
            <a:off x="230799" y="796954"/>
            <a:ext cx="5725301" cy="5553590"/>
          </a:xfrm>
          <a:prstGeom prst="rect">
            <a:avLst/>
          </a:prstGeom>
          <a:ln w="28575">
            <a:solidFill>
              <a:schemeClr val="tx1"/>
            </a:solidFill>
          </a:ln>
        </p:spPr>
      </p:pic>
      <p:sp>
        <p:nvSpPr>
          <p:cNvPr id="31" name="TextBox 30">
            <a:extLst>
              <a:ext uri="{FF2B5EF4-FFF2-40B4-BE49-F238E27FC236}">
                <a16:creationId xmlns:a16="http://schemas.microsoft.com/office/drawing/2014/main" id="{675DF10B-3E1A-42DD-A4B8-827463AEE832}"/>
              </a:ext>
            </a:extLst>
          </p:cNvPr>
          <p:cNvSpPr txBox="1"/>
          <p:nvPr/>
        </p:nvSpPr>
        <p:spPr>
          <a:xfrm>
            <a:off x="5351228" y="6155909"/>
            <a:ext cx="680373" cy="215444"/>
          </a:xfrm>
          <a:prstGeom prst="rect">
            <a:avLst/>
          </a:prstGeom>
          <a:noFill/>
        </p:spPr>
        <p:txBody>
          <a:bodyPr wrap="square" rtlCol="0">
            <a:spAutoFit/>
          </a:bodyPr>
          <a:lstStyle/>
          <a:p>
            <a:r>
              <a:rPr lang="en-US" sz="800" dirty="0"/>
              <a:t>Port Seattle</a:t>
            </a:r>
          </a:p>
        </p:txBody>
      </p:sp>
      <p:pic>
        <p:nvPicPr>
          <p:cNvPr id="2" name="Picture 1">
            <a:extLst>
              <a:ext uri="{FF2B5EF4-FFF2-40B4-BE49-F238E27FC236}">
                <a16:creationId xmlns:a16="http://schemas.microsoft.com/office/drawing/2014/main" id="{791F2DB9-E1A6-46D3-9442-97B5D3E5C87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235902" y="799624"/>
            <a:ext cx="5685281" cy="2086189"/>
          </a:xfrm>
          <a:prstGeom prst="rect">
            <a:avLst/>
          </a:prstGeom>
          <a:ln>
            <a:solidFill>
              <a:schemeClr val="tx1"/>
            </a:solidFill>
          </a:ln>
        </p:spPr>
      </p:pic>
      <p:pic>
        <p:nvPicPr>
          <p:cNvPr id="6" name="Picture 5">
            <a:extLst>
              <a:ext uri="{FF2B5EF4-FFF2-40B4-BE49-F238E27FC236}">
                <a16:creationId xmlns:a16="http://schemas.microsoft.com/office/drawing/2014/main" id="{F3BE9071-7B07-498D-9F90-2D8ABBFB296E}"/>
              </a:ext>
            </a:extLst>
          </p:cNvPr>
          <p:cNvPicPr>
            <a:picLocks noChangeAspect="1"/>
          </p:cNvPicPr>
          <p:nvPr/>
        </p:nvPicPr>
        <p:blipFill>
          <a:blip r:embed="rId5" cstate="email">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a:ext>
            </a:extLst>
          </a:blip>
          <a:stretch>
            <a:fillRect/>
          </a:stretch>
        </p:blipFill>
        <p:spPr>
          <a:xfrm>
            <a:off x="6235902" y="2985276"/>
            <a:ext cx="5685281" cy="3386077"/>
          </a:xfrm>
          <a:prstGeom prst="rect">
            <a:avLst/>
          </a:prstGeom>
          <a:ln>
            <a:solidFill>
              <a:schemeClr val="tx1"/>
            </a:solidFill>
          </a:ln>
        </p:spPr>
      </p:pic>
      <p:sp>
        <p:nvSpPr>
          <p:cNvPr id="33" name="TextBox 32">
            <a:extLst>
              <a:ext uri="{FF2B5EF4-FFF2-40B4-BE49-F238E27FC236}">
                <a16:creationId xmlns:a16="http://schemas.microsoft.com/office/drawing/2014/main" id="{22E1D38D-09E6-4E78-987D-5ADDD7B21A72}"/>
              </a:ext>
            </a:extLst>
          </p:cNvPr>
          <p:cNvSpPr txBox="1"/>
          <p:nvPr/>
        </p:nvSpPr>
        <p:spPr>
          <a:xfrm>
            <a:off x="7742960" y="6371353"/>
            <a:ext cx="3062060" cy="307777"/>
          </a:xfrm>
          <a:prstGeom prst="rect">
            <a:avLst/>
          </a:prstGeom>
          <a:noFill/>
        </p:spPr>
        <p:txBody>
          <a:bodyPr wrap="square" rtlCol="0">
            <a:spAutoFit/>
          </a:bodyPr>
          <a:lstStyle/>
          <a:p>
            <a:pPr algn="ctr"/>
            <a:r>
              <a:rPr lang="en-US" sz="1400" b="1" dirty="0"/>
              <a:t>Ever Ace Container Ship  23,992 TEUs</a:t>
            </a:r>
          </a:p>
        </p:txBody>
      </p:sp>
    </p:spTree>
    <p:extLst>
      <p:ext uri="{BB962C8B-B14F-4D97-AF65-F5344CB8AC3E}">
        <p14:creationId xmlns:p14="http://schemas.microsoft.com/office/powerpoint/2010/main" val="22715991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7D39F9-7EC9-4CD6-825B-5696DB75F58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0"/>
            <a:ext cx="12192000" cy="6902411"/>
          </a:xfrm>
          <a:prstGeom prst="rect">
            <a:avLst/>
          </a:prstGeom>
        </p:spPr>
      </p:pic>
      <p:sp>
        <p:nvSpPr>
          <p:cNvPr id="7" name="object 5">
            <a:extLst>
              <a:ext uri="{FF2B5EF4-FFF2-40B4-BE49-F238E27FC236}">
                <a16:creationId xmlns:a16="http://schemas.microsoft.com/office/drawing/2014/main" id="{DDD5C284-2045-4C20-90D0-21BE595FFCFB}"/>
              </a:ext>
            </a:extLst>
          </p:cNvPr>
          <p:cNvSpPr txBox="1">
            <a:spLocks/>
          </p:cNvSpPr>
          <p:nvPr/>
        </p:nvSpPr>
        <p:spPr>
          <a:xfrm>
            <a:off x="-1" y="0"/>
            <a:ext cx="12192000" cy="720710"/>
          </a:xfrm>
          <a:prstGeom prst="rect">
            <a:avLst/>
          </a:prstGeom>
        </p:spPr>
        <p:txBody>
          <a:bodyPr vert="horz" wrap="square" lIns="0" tIns="12700" rIns="0" bIns="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2700">
              <a:spcBef>
                <a:spcPts val="100"/>
              </a:spcBef>
            </a:pPr>
            <a:r>
              <a:rPr lang="en-US" sz="4600" b="1" spc="-5" dirty="0">
                <a:solidFill>
                  <a:schemeClr val="accent1">
                    <a:lumMod val="50000"/>
                  </a:schemeClr>
                </a:solidFill>
                <a:latin typeface="Century Gothic"/>
                <a:cs typeface="Century Gothic"/>
              </a:rPr>
              <a:t>JACKSONVILLE HARBOR</a:t>
            </a:r>
            <a:endParaRPr lang="en-US" sz="4600" b="1" dirty="0">
              <a:solidFill>
                <a:schemeClr val="accent1">
                  <a:lumMod val="50000"/>
                </a:schemeClr>
              </a:solidFill>
              <a:latin typeface="Century Gothic"/>
              <a:cs typeface="Century Gothic"/>
            </a:endParaRPr>
          </a:p>
        </p:txBody>
      </p:sp>
      <p:sp>
        <p:nvSpPr>
          <p:cNvPr id="6" name="TextBox 5">
            <a:extLst>
              <a:ext uri="{FF2B5EF4-FFF2-40B4-BE49-F238E27FC236}">
                <a16:creationId xmlns:a16="http://schemas.microsoft.com/office/drawing/2014/main" id="{5CCDFB49-A646-499B-A4C9-978B9BFDCE53}"/>
              </a:ext>
            </a:extLst>
          </p:cNvPr>
          <p:cNvSpPr txBox="1"/>
          <p:nvPr/>
        </p:nvSpPr>
        <p:spPr>
          <a:xfrm>
            <a:off x="123039" y="903095"/>
            <a:ext cx="6597342" cy="5539978"/>
          </a:xfrm>
          <a:prstGeom prst="rect">
            <a:avLst/>
          </a:prstGeom>
          <a:solidFill>
            <a:schemeClr val="tx2">
              <a:lumMod val="20000"/>
              <a:lumOff val="80000"/>
            </a:schemeClr>
          </a:solidFill>
          <a:ln w="28575">
            <a:solidFill>
              <a:schemeClr val="accent1">
                <a:lumMod val="50000"/>
              </a:schemeClr>
            </a:solidFill>
          </a:ln>
        </p:spPr>
        <p:txBody>
          <a:bodyPr wrap="square" rtlCol="0">
            <a:spAutoFit/>
          </a:bodyPr>
          <a:lstStyle/>
          <a:p>
            <a:pPr marL="342900" indent="-342900">
              <a:buFont typeface="Wingdings" panose="05000000000000000000" pitchFamily="2" charset="2"/>
              <a:buChar char="§"/>
            </a:pPr>
            <a:r>
              <a:rPr lang="en-US" sz="2000" dirty="0">
                <a:solidFill>
                  <a:schemeClr val="accent1">
                    <a:lumMod val="50000"/>
                  </a:schemeClr>
                </a:solidFill>
                <a:latin typeface="Century Gothic" panose="020B0502020202020204" pitchFamily="34" charset="0"/>
              </a:rPr>
              <a:t>Located in </a:t>
            </a:r>
            <a:r>
              <a:rPr lang="en-US" sz="2000" b="1" dirty="0">
                <a:solidFill>
                  <a:schemeClr val="accent1">
                    <a:lumMod val="50000"/>
                  </a:schemeClr>
                </a:solidFill>
                <a:latin typeface="Century Gothic" panose="020B0502020202020204" pitchFamily="34" charset="0"/>
              </a:rPr>
              <a:t>Duval County, Florida</a:t>
            </a:r>
          </a:p>
          <a:p>
            <a:pPr marL="342900" indent="-342900">
              <a:buFont typeface="Wingdings" panose="05000000000000000000" pitchFamily="2" charset="2"/>
              <a:buChar char="§"/>
            </a:pPr>
            <a:endParaRPr lang="en-US" sz="2000" dirty="0">
              <a:solidFill>
                <a:schemeClr val="accent1">
                  <a:lumMod val="50000"/>
                </a:schemeClr>
              </a:solidFill>
              <a:latin typeface="Century Gothic" panose="020B0502020202020204" pitchFamily="34" charset="0"/>
            </a:endParaRPr>
          </a:p>
          <a:p>
            <a:pPr marL="342900" indent="-342900">
              <a:buFont typeface="Wingdings" panose="05000000000000000000" pitchFamily="2" charset="2"/>
              <a:buChar char="§"/>
            </a:pPr>
            <a:r>
              <a:rPr lang="en-US" sz="2000" b="1" dirty="0">
                <a:solidFill>
                  <a:schemeClr val="accent1">
                    <a:lumMod val="50000"/>
                  </a:schemeClr>
                </a:solidFill>
                <a:latin typeface="Century Gothic" panose="020B0502020202020204" pitchFamily="34" charset="0"/>
              </a:rPr>
              <a:t>20-mile federal channel </a:t>
            </a:r>
            <a:r>
              <a:rPr lang="en-US" sz="2000" dirty="0">
                <a:solidFill>
                  <a:schemeClr val="accent1">
                    <a:lumMod val="50000"/>
                  </a:schemeClr>
                </a:solidFill>
                <a:latin typeface="Century Gothic" panose="020B0502020202020204" pitchFamily="34" charset="0"/>
              </a:rPr>
              <a:t>beginning at the mouth of the St. Johns River where it empties into the </a:t>
            </a:r>
            <a:r>
              <a:rPr lang="en-US" sz="2000" b="1" i="1" dirty="0">
                <a:solidFill>
                  <a:schemeClr val="accent1">
                    <a:lumMod val="50000"/>
                  </a:schemeClr>
                </a:solidFill>
                <a:latin typeface="Century Gothic" panose="020B0502020202020204" pitchFamily="34" charset="0"/>
              </a:rPr>
              <a:t>Atlantic Ocean and extends to River Mile 20</a:t>
            </a:r>
            <a:endParaRPr lang="en-US" sz="2000" dirty="0">
              <a:solidFill>
                <a:schemeClr val="accent1">
                  <a:lumMod val="50000"/>
                </a:schemeClr>
              </a:solidFill>
              <a:latin typeface="Century Gothic" panose="020B0502020202020204" pitchFamily="34" charset="0"/>
            </a:endParaRPr>
          </a:p>
          <a:p>
            <a:pPr marL="342900" indent="-342900">
              <a:buFont typeface="Wingdings" panose="05000000000000000000" pitchFamily="2" charset="2"/>
              <a:buChar char="§"/>
            </a:pPr>
            <a:endParaRPr lang="en-US" sz="2000" dirty="0">
              <a:solidFill>
                <a:schemeClr val="accent1">
                  <a:lumMod val="50000"/>
                </a:schemeClr>
              </a:solidFill>
              <a:latin typeface="Century Gothic" panose="020B0502020202020204" pitchFamily="34" charset="0"/>
            </a:endParaRPr>
          </a:p>
          <a:p>
            <a:pPr marL="342900" indent="-342900">
              <a:buFont typeface="Wingdings" panose="05000000000000000000" pitchFamily="2" charset="2"/>
              <a:buChar char="§"/>
            </a:pPr>
            <a:r>
              <a:rPr lang="en-US" sz="2000" dirty="0">
                <a:solidFill>
                  <a:schemeClr val="accent1">
                    <a:lumMod val="50000"/>
                  </a:schemeClr>
                </a:solidFill>
                <a:latin typeface="Century Gothic" panose="020B0502020202020204" pitchFamily="34" charset="0"/>
              </a:rPr>
              <a:t>Provides access to deep draft vessel traffic using  public and private terminal facilities located in the </a:t>
            </a:r>
            <a:r>
              <a:rPr lang="en-US" sz="2000" b="1" dirty="0">
                <a:solidFill>
                  <a:schemeClr val="accent1">
                    <a:lumMod val="50000"/>
                  </a:schemeClr>
                </a:solidFill>
                <a:latin typeface="Century Gothic" panose="020B0502020202020204" pitchFamily="34" charset="0"/>
              </a:rPr>
              <a:t>City of Jacksonville, Florida</a:t>
            </a:r>
            <a:endParaRPr lang="en-US" sz="2000" dirty="0">
              <a:latin typeface="Century Gothic" panose="020B0502020202020204" pitchFamily="34" charset="0"/>
            </a:endParaRPr>
          </a:p>
          <a:p>
            <a:pPr marL="342900" indent="-342900">
              <a:buFont typeface="Wingdings" panose="05000000000000000000" pitchFamily="2" charset="2"/>
              <a:buChar char="§"/>
            </a:pPr>
            <a:endParaRPr lang="en-US" sz="2000" dirty="0">
              <a:latin typeface="Century Gothic" panose="020B0502020202020204" pitchFamily="34" charset="0"/>
            </a:endParaRPr>
          </a:p>
          <a:p>
            <a:pPr marL="342900" indent="-342900">
              <a:buFont typeface="Wingdings" panose="05000000000000000000" pitchFamily="2" charset="2"/>
              <a:buChar char="§"/>
            </a:pPr>
            <a:r>
              <a:rPr lang="en-US" sz="2000" dirty="0">
                <a:solidFill>
                  <a:schemeClr val="accent1">
                    <a:lumMod val="50000"/>
                  </a:schemeClr>
                </a:solidFill>
                <a:latin typeface="Century Gothic" panose="020B0502020202020204" pitchFamily="34" charset="0"/>
              </a:rPr>
              <a:t>Non-Federal Sponsor: </a:t>
            </a:r>
            <a:r>
              <a:rPr lang="en-US" sz="2000" b="1" dirty="0">
                <a:solidFill>
                  <a:schemeClr val="accent1">
                    <a:lumMod val="50000"/>
                  </a:schemeClr>
                </a:solidFill>
                <a:latin typeface="Century Gothic" panose="020B0502020202020204" pitchFamily="34" charset="0"/>
              </a:rPr>
              <a:t>Jacksonville Port Authority</a:t>
            </a:r>
          </a:p>
          <a:p>
            <a:pPr marL="342900" indent="-342900">
              <a:buFont typeface="Wingdings" panose="05000000000000000000" pitchFamily="2" charset="2"/>
              <a:buChar char="§"/>
            </a:pPr>
            <a:endParaRPr lang="en-US" sz="2000" b="1" dirty="0">
              <a:solidFill>
                <a:schemeClr val="accent1">
                  <a:lumMod val="50000"/>
                </a:schemeClr>
              </a:solidFill>
              <a:latin typeface="Century Gothic" panose="020B0502020202020204" pitchFamily="34" charset="0"/>
            </a:endParaRPr>
          </a:p>
          <a:p>
            <a:pPr marL="342900" indent="-342900">
              <a:buFont typeface="Wingdings" panose="05000000000000000000" pitchFamily="2" charset="2"/>
              <a:buChar char="§"/>
            </a:pPr>
            <a:r>
              <a:rPr lang="en-US" sz="2000" b="1" dirty="0">
                <a:solidFill>
                  <a:schemeClr val="accent1">
                    <a:lumMod val="50000"/>
                  </a:schemeClr>
                </a:solidFill>
                <a:latin typeface="Century Gothic" panose="020B0502020202020204" pitchFamily="34" charset="0"/>
              </a:rPr>
              <a:t>One of 17 U.S. Strategic Seaports </a:t>
            </a:r>
            <a:r>
              <a:rPr lang="en-US" sz="2000" dirty="0">
                <a:solidFill>
                  <a:schemeClr val="accent1">
                    <a:lumMod val="50000"/>
                  </a:schemeClr>
                </a:solidFill>
                <a:latin typeface="Century Gothic" panose="020B0502020202020204" pitchFamily="34" charset="0"/>
              </a:rPr>
              <a:t>on-call to move military cargo for national defense, foreign humanitarian assistance and disaster relief </a:t>
            </a:r>
          </a:p>
          <a:p>
            <a:pPr marL="742950" lvl="1" indent="-285750">
              <a:buFontTx/>
              <a:buChar char="-"/>
            </a:pPr>
            <a:r>
              <a:rPr lang="en-US" b="1" i="1" dirty="0">
                <a:solidFill>
                  <a:schemeClr val="accent1">
                    <a:lumMod val="50000"/>
                  </a:schemeClr>
                </a:solidFill>
                <a:latin typeface="Century Gothic" panose="020B0502020202020204" pitchFamily="34" charset="0"/>
              </a:rPr>
              <a:t>832</a:t>
            </a:r>
            <a:r>
              <a:rPr lang="en-US" b="1" i="1" baseline="30000" dirty="0">
                <a:solidFill>
                  <a:schemeClr val="accent1">
                    <a:lumMod val="50000"/>
                  </a:schemeClr>
                </a:solidFill>
                <a:latin typeface="Century Gothic" panose="020B0502020202020204" pitchFamily="34" charset="0"/>
              </a:rPr>
              <a:t>nd</a:t>
            </a:r>
            <a:r>
              <a:rPr lang="en-US" b="1" i="1" dirty="0">
                <a:solidFill>
                  <a:schemeClr val="accent1">
                    <a:lumMod val="50000"/>
                  </a:schemeClr>
                </a:solidFill>
                <a:latin typeface="Century Gothic" panose="020B0502020202020204" pitchFamily="34" charset="0"/>
              </a:rPr>
              <a:t> Transportation Battalion</a:t>
            </a:r>
          </a:p>
          <a:p>
            <a:pPr marL="742950" lvl="1" indent="-285750">
              <a:buFontTx/>
              <a:buChar char="-"/>
            </a:pPr>
            <a:r>
              <a:rPr lang="en-US" b="1" i="1" dirty="0">
                <a:solidFill>
                  <a:schemeClr val="accent1">
                    <a:lumMod val="50000"/>
                  </a:schemeClr>
                </a:solidFill>
                <a:latin typeface="Century Gothic" panose="020B0502020202020204" pitchFamily="34" charset="0"/>
              </a:rPr>
              <a:t>Mayport Naval Station</a:t>
            </a:r>
          </a:p>
          <a:p>
            <a:pPr marL="742950" lvl="1" indent="-285750">
              <a:buFontTx/>
              <a:buChar char="-"/>
            </a:pPr>
            <a:r>
              <a:rPr lang="en-US" b="1" i="1" dirty="0">
                <a:solidFill>
                  <a:schemeClr val="accent1">
                    <a:lumMod val="50000"/>
                  </a:schemeClr>
                </a:solidFill>
                <a:latin typeface="Century Gothic" panose="020B0502020202020204" pitchFamily="34" charset="0"/>
              </a:rPr>
              <a:t>Marine Corps Blount Island</a:t>
            </a:r>
            <a:endParaRPr lang="en-US" b="1" i="1" dirty="0">
              <a:latin typeface="Century Gothic" panose="020B0502020202020204" pitchFamily="34" charset="0"/>
            </a:endParaRPr>
          </a:p>
        </p:txBody>
      </p:sp>
      <p:pic>
        <p:nvPicPr>
          <p:cNvPr id="8" name="Picture 7">
            <a:extLst>
              <a:ext uri="{FF2B5EF4-FFF2-40B4-BE49-F238E27FC236}">
                <a16:creationId xmlns:a16="http://schemas.microsoft.com/office/drawing/2014/main" id="{435A68B6-C4D1-4E23-881A-E9F00BE8AF7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24098" y="4219661"/>
            <a:ext cx="2569570" cy="2149043"/>
          </a:xfrm>
          <a:prstGeom prst="rect">
            <a:avLst/>
          </a:prstGeom>
          <a:ln w="19050">
            <a:solidFill>
              <a:schemeClr val="tx1"/>
            </a:solidFill>
          </a:ln>
        </p:spPr>
      </p:pic>
      <p:pic>
        <p:nvPicPr>
          <p:cNvPr id="9" name="Picture 8">
            <a:extLst>
              <a:ext uri="{FF2B5EF4-FFF2-40B4-BE49-F238E27FC236}">
                <a16:creationId xmlns:a16="http://schemas.microsoft.com/office/drawing/2014/main" id="{15AC0275-959D-42E0-A5F6-E40C1CA4CB0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499390" y="4219660"/>
            <a:ext cx="2569569" cy="2149043"/>
          </a:xfrm>
          <a:prstGeom prst="rect">
            <a:avLst/>
          </a:prstGeom>
          <a:ln w="19050">
            <a:solidFill>
              <a:schemeClr val="tx1"/>
            </a:solidFill>
          </a:ln>
        </p:spPr>
      </p:pic>
      <p:pic>
        <p:nvPicPr>
          <p:cNvPr id="13" name="Picture 12">
            <a:extLst>
              <a:ext uri="{FF2B5EF4-FFF2-40B4-BE49-F238E27FC236}">
                <a16:creationId xmlns:a16="http://schemas.microsoft.com/office/drawing/2014/main" id="{78321C80-6AA5-4107-92C1-1C20CDA293A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918378" y="903095"/>
            <a:ext cx="5150581" cy="3316566"/>
          </a:xfrm>
          <a:prstGeom prst="rect">
            <a:avLst/>
          </a:prstGeom>
          <a:ln w="19050">
            <a:solidFill>
              <a:schemeClr val="tx1"/>
            </a:solidFill>
          </a:ln>
        </p:spPr>
      </p:pic>
      <p:sp>
        <p:nvSpPr>
          <p:cNvPr id="10" name="Rectangle 9">
            <a:extLst>
              <a:ext uri="{FF2B5EF4-FFF2-40B4-BE49-F238E27FC236}">
                <a16:creationId xmlns:a16="http://schemas.microsoft.com/office/drawing/2014/main" id="{8F2D2DED-A0BF-4607-B678-F093A06DFB0B}"/>
              </a:ext>
            </a:extLst>
          </p:cNvPr>
          <p:cNvSpPr/>
          <p:nvPr/>
        </p:nvSpPr>
        <p:spPr>
          <a:xfrm>
            <a:off x="1519237" y="694960"/>
            <a:ext cx="9153525" cy="90887"/>
          </a:xfrm>
          <a:prstGeom prst="rect">
            <a:avLst/>
          </a:prstGeom>
          <a:solidFill>
            <a:schemeClr val="tx2">
              <a:lumMod val="60000"/>
              <a:lumOff val="4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142429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3872</TotalTime>
  <Words>2643</Words>
  <Application>Microsoft Office PowerPoint</Application>
  <PresentationFormat>Widescreen</PresentationFormat>
  <Paragraphs>359</Paragraphs>
  <Slides>33</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33</vt:i4>
      </vt:variant>
    </vt:vector>
  </HeadingPairs>
  <TitlesOfParts>
    <vt:vector size="41" baseType="lpstr">
      <vt:lpstr>Arial</vt:lpstr>
      <vt:lpstr>Broadway</vt:lpstr>
      <vt:lpstr>Calibri</vt:lpstr>
      <vt:lpstr>Calibri Light</vt:lpstr>
      <vt:lpstr>Centaur</vt:lpstr>
      <vt:lpstr>Century Gothic</vt:lpstr>
      <vt:lpstr>Wingdings</vt:lpstr>
      <vt:lpstr>Office Theme</vt:lpstr>
      <vt:lpstr>Society of American Military Engineers (SAME) Presentation    Jason Harrah, Senior Project Manager U.S. Army Corps of Engineers Jacksonville District  Jason.S.Harrah@usace.army.mil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Society of American Military Engineers (SAME) Presentation   Jason Harrah, Senior Project Manager U.S. Army Corps of Engineers Jacksonville District  Jason.S.Harrah@usace.army.mil </dc:title>
  <dc:creator>Harrah, Jason S CIV USARMY CESAJ (USA)</dc:creator>
  <cp:lastModifiedBy>Brian Murphy</cp:lastModifiedBy>
  <cp:revision>139</cp:revision>
  <dcterms:created xsi:type="dcterms:W3CDTF">2022-08-21T02:14:10Z</dcterms:created>
  <dcterms:modified xsi:type="dcterms:W3CDTF">2022-09-21T20:59:57Z</dcterms:modified>
</cp:coreProperties>
</file>